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2" r:id="rId1"/>
  </p:sldMasterIdLst>
  <p:sldIdLst>
    <p:sldId id="341" r:id="rId2"/>
    <p:sldId id="340" r:id="rId3"/>
    <p:sldId id="398" r:id="rId4"/>
    <p:sldId id="349" r:id="rId5"/>
    <p:sldId id="417" r:id="rId6"/>
    <p:sldId id="391" r:id="rId7"/>
    <p:sldId id="355" r:id="rId8"/>
    <p:sldId id="397" r:id="rId9"/>
    <p:sldId id="394" r:id="rId10"/>
    <p:sldId id="395" r:id="rId11"/>
    <p:sldId id="396" r:id="rId12"/>
    <p:sldId id="399" r:id="rId13"/>
    <p:sldId id="400" r:id="rId14"/>
    <p:sldId id="393" r:id="rId15"/>
    <p:sldId id="401" r:id="rId16"/>
    <p:sldId id="402" r:id="rId17"/>
    <p:sldId id="403" r:id="rId18"/>
    <p:sldId id="404" r:id="rId19"/>
    <p:sldId id="405" r:id="rId20"/>
    <p:sldId id="406" r:id="rId21"/>
    <p:sldId id="407" r:id="rId22"/>
    <p:sldId id="408" r:id="rId23"/>
    <p:sldId id="409" r:id="rId24"/>
    <p:sldId id="413" r:id="rId25"/>
    <p:sldId id="414" r:id="rId26"/>
    <p:sldId id="376" r:id="rId27"/>
    <p:sldId id="412" r:id="rId28"/>
    <p:sldId id="415" r:id="rId29"/>
    <p:sldId id="416" r:id="rId30"/>
    <p:sldId id="342" r:id="rId31"/>
  </p:sldIdLst>
  <p:sldSz cx="9144000" cy="6858000" type="screen4x3"/>
  <p:notesSz cx="7010400" cy="92360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6A1414"/>
    <a:srgbClr val="82302E"/>
    <a:srgbClr val="9E1E1E"/>
    <a:srgbClr val="99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19" autoAdjust="0"/>
    <p:restoredTop sz="94660" autoAdjust="0"/>
  </p:normalViewPr>
  <p:slideViewPr>
    <p:cSldViewPr>
      <p:cViewPr>
        <p:scale>
          <a:sx n="86" d="100"/>
          <a:sy n="86" d="100"/>
        </p:scale>
        <p:origin x="-888" y="342"/>
      </p:cViewPr>
      <p:guideLst>
        <p:guide orient="horz" pos="2160"/>
        <p:guide pos="2880"/>
      </p:guideLst>
    </p:cSldViewPr>
  </p:slideViewPr>
  <p:outlineViewPr>
    <p:cViewPr>
      <p:scale>
        <a:sx n="33" d="100"/>
        <a:sy n="33" d="100"/>
      </p:scale>
      <p:origin x="0" y="186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125E86D5-9777-464F-9292-5A325001C925}" type="datetimeFigureOut">
              <a:rPr lang="en-US" smtClean="0"/>
              <a:pPr>
                <a:defRPr/>
              </a:pPr>
              <a:t>6/12/2013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24F46B9-7CFC-42E3-BF1C-03F7B73D83E7}"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3A301284-1E5B-4AB5-B7FD-BBB4ED9ABCF8}" type="datetimeFigureOut">
              <a:rPr lang="en-US" smtClean="0"/>
              <a:pPr>
                <a:defRPr/>
              </a:pPr>
              <a:t>6/12/2013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7091FDE-2CDA-4640-975D-FFC799ACFABA}"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43646D19-D777-4D11-8A6E-8E79AE2E26D7}" type="datetimeFigureOut">
              <a:rPr lang="en-US" smtClean="0"/>
              <a:pPr>
                <a:defRPr/>
              </a:pPr>
              <a:t>6/12/2013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3BF3EED-BE5B-4C13-B228-48AF8288C57D}"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229CE5AA-9489-4B34-BFEA-4AB0A295B832}" type="datetimeFigureOut">
              <a:rPr lang="en-US" smtClean="0"/>
              <a:pPr>
                <a:defRPr/>
              </a:pPr>
              <a:t>6/12/2013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6203BE0-5AB5-4558-826A-4A0824E7D89D}"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3ED6A532-5309-463D-8D3F-C619195583FD}" type="datetimeFigureOut">
              <a:rPr lang="en-US" smtClean="0"/>
              <a:pPr>
                <a:defRPr/>
              </a:pPr>
              <a:t>6/12/2013</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3FA9B6D-4847-4DB2-98B7-18D0CE62F954}"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DEBE6A7D-016B-4B81-8195-D03D8E57C184}" type="datetimeFigureOut">
              <a:rPr lang="en-US" smtClean="0"/>
              <a:pPr>
                <a:defRPr/>
              </a:pPr>
              <a:t>6/12/2013</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D44BE9F-97FD-4A78-A969-82F17DF82AD1}"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953BA0A-418B-4DB1-80F0-A7F245E3BB1D}" type="datetimeFigureOut">
              <a:rPr lang="en-US" smtClean="0"/>
              <a:pPr>
                <a:defRPr/>
              </a:pPr>
              <a:t>6/12/2013</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DB3F72AF-ED2E-4240-9D32-59A38DCBBB57}"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1EE1069-3462-4577-8E2F-FB5F65A49F31}" type="datetimeFigureOut">
              <a:rPr lang="en-US" smtClean="0"/>
              <a:pPr>
                <a:defRPr/>
              </a:pPr>
              <a:t>6/12/2013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8C83E18-5D8D-40D2-9318-894799B257C7}"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5CCACB41-A3EA-40F1-8944-5C00891ADE9C}" type="datetimeFigureOut">
              <a:rPr lang="en-US" smtClean="0"/>
              <a:pPr>
                <a:defRPr/>
              </a:pPr>
              <a:t>6/12/2013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71AEB56-5179-45ED-BB32-2EE9176E54F6}"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D72CC532-A5E9-49FC-A1B4-CC27A01B8752}" type="datetimeFigureOut">
              <a:rPr lang="en-US" smtClean="0"/>
              <a:pPr>
                <a:defRPr/>
              </a:pPr>
              <a:t>6/12/2013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C331525-5802-4129-ACE7-AB24F07B6883}"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21EFD369-B806-4F9E-B342-840DFB1D0D62}" type="datetimeFigureOut">
              <a:rPr lang="en-US" smtClean="0"/>
              <a:pPr>
                <a:defRPr/>
              </a:pPr>
              <a:t>6/12/2013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0533ED7-4926-4006-97C2-2AA94205C6F0}"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0EF87C9-74EA-4451-B5B8-16C8FD600E7F}" type="datetimeFigureOut">
              <a:rPr lang="en-US" smtClean="0"/>
              <a:pPr>
                <a:defRPr/>
              </a:pPr>
              <a:t>6/12/2013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F984FA5-3C70-4AB7-84B7-20E3F47D7563}"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hyperlink" Target="mailto:svetlana.bozovic@mif.gov.me"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609600" y="0"/>
            <a:ext cx="97536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149" name="Text Box 3"/>
          <p:cNvSpPr txBox="1">
            <a:spLocks noChangeArrowheads="1"/>
          </p:cNvSpPr>
          <p:nvPr/>
        </p:nvSpPr>
        <p:spPr bwMode="auto">
          <a:xfrm>
            <a:off x="304800" y="1676400"/>
            <a:ext cx="8458200" cy="1077913"/>
          </a:xfrm>
          <a:prstGeom prst="rect">
            <a:avLst/>
          </a:prstGeom>
          <a:noFill/>
          <a:ln w="9525">
            <a:noFill/>
            <a:miter lim="800000"/>
            <a:headEnd/>
            <a:tailEnd/>
          </a:ln>
        </p:spPr>
        <p:txBody>
          <a:bodyPr>
            <a:spAutoFit/>
          </a:bodyPr>
          <a:lstStyle/>
          <a:p>
            <a:pPr algn="ctr">
              <a:defRPr/>
            </a:pPr>
            <a:r>
              <a:rPr lang="sr-Latn-CS" sz="1600" b="1" dirty="0">
                <a:solidFill>
                  <a:schemeClr val="bg1"/>
                </a:solidFill>
                <a:latin typeface="Cambria" pitchFamily="18" charset="0"/>
              </a:rPr>
              <a:t> </a:t>
            </a:r>
            <a:r>
              <a:rPr lang="sr-Latn-CS" sz="1600" b="1" dirty="0">
                <a:solidFill>
                  <a:schemeClr val="bg1"/>
                </a:solidFill>
                <a:latin typeface="+mn-lt"/>
              </a:rPr>
              <a:t>M O N T E N E G R O </a:t>
            </a:r>
          </a:p>
          <a:p>
            <a:pPr algn="ctr">
              <a:defRPr/>
            </a:pPr>
            <a:r>
              <a:rPr lang="en-GB" sz="1600" b="1" dirty="0">
                <a:solidFill>
                  <a:schemeClr val="bg1"/>
                </a:solidFill>
                <a:latin typeface="+mn-lt"/>
              </a:rPr>
              <a:t>Negotiating Team for the Accession of </a:t>
            </a:r>
            <a:r>
              <a:rPr lang="sr-Latn-CS" sz="1600" b="1" dirty="0">
                <a:solidFill>
                  <a:schemeClr val="bg1"/>
                </a:solidFill>
                <a:latin typeface="+mn-lt"/>
              </a:rPr>
              <a:t>Montenegro </a:t>
            </a:r>
            <a:r>
              <a:rPr lang="en-GB" sz="1600" b="1" dirty="0">
                <a:solidFill>
                  <a:schemeClr val="bg1"/>
                </a:solidFill>
                <a:latin typeface="+mn-lt"/>
              </a:rPr>
              <a:t>to the European Union</a:t>
            </a:r>
            <a:br>
              <a:rPr lang="en-GB" sz="1600" b="1" dirty="0">
                <a:solidFill>
                  <a:schemeClr val="bg1"/>
                </a:solidFill>
                <a:latin typeface="+mn-lt"/>
              </a:rPr>
            </a:br>
            <a:r>
              <a:rPr lang="en-GB" sz="1600" b="1" i="1" dirty="0">
                <a:solidFill>
                  <a:schemeClr val="bg1"/>
                </a:solidFill>
                <a:latin typeface="+mn-lt"/>
              </a:rPr>
              <a:t>Working Group for Chapter </a:t>
            </a:r>
            <a:r>
              <a:rPr lang="en-US" sz="1600" b="1" i="1" dirty="0">
                <a:solidFill>
                  <a:schemeClr val="bg1"/>
                </a:solidFill>
                <a:latin typeface="+mn-lt"/>
              </a:rPr>
              <a:t>32</a:t>
            </a:r>
            <a:r>
              <a:rPr lang="hr-HR" sz="1600" b="1" i="1" dirty="0">
                <a:solidFill>
                  <a:schemeClr val="bg1"/>
                </a:solidFill>
                <a:latin typeface="+mn-lt"/>
              </a:rPr>
              <a:t> –</a:t>
            </a:r>
            <a:r>
              <a:rPr lang="en-US" sz="1600" b="1" i="1" dirty="0">
                <a:solidFill>
                  <a:schemeClr val="bg1"/>
                </a:solidFill>
                <a:latin typeface="+mn-lt"/>
              </a:rPr>
              <a:t> Financial Control</a:t>
            </a:r>
            <a:endParaRPr lang="en-US" sz="3600" b="1" i="1" dirty="0">
              <a:solidFill>
                <a:schemeClr val="bg1"/>
              </a:solidFill>
              <a:latin typeface="+mn-lt"/>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fontAlgn="auto">
              <a:spcBef>
                <a:spcPts val="0"/>
              </a:spcBef>
              <a:spcAft>
                <a:spcPts val="0"/>
              </a:spcAft>
              <a:defRPr/>
            </a:pPr>
            <a:r>
              <a:rPr lang="en-GB" sz="2600" dirty="0">
                <a:solidFill>
                  <a:schemeClr val="accent2">
                    <a:lumMod val="20000"/>
                    <a:lumOff val="80000"/>
                  </a:schemeClr>
                </a:solidFill>
                <a:latin typeface="+mn-lt"/>
                <a:cs typeface="+mn-cs"/>
              </a:rPr>
              <a:t>Bilateral screening: Chapter </a:t>
            </a:r>
            <a:r>
              <a:rPr lang="en-US" sz="2600" dirty="0">
                <a:solidFill>
                  <a:schemeClr val="accent2">
                    <a:lumMod val="20000"/>
                    <a:lumOff val="80000"/>
                  </a:schemeClr>
                </a:solidFill>
                <a:latin typeface="+mn-lt"/>
                <a:cs typeface="+mn-cs"/>
              </a:rPr>
              <a:t>32</a:t>
            </a:r>
            <a:endParaRPr lang="en-GB" sz="2600" dirty="0">
              <a:solidFill>
                <a:schemeClr val="accent2">
                  <a:lumMod val="20000"/>
                  <a:lumOff val="80000"/>
                </a:schemeClr>
              </a:solidFill>
              <a:latin typeface="+mn-lt"/>
              <a:cs typeface="+mn-cs"/>
            </a:endParaRPr>
          </a:p>
          <a:p>
            <a:pPr algn="ctr" fontAlgn="auto">
              <a:spcBef>
                <a:spcPts val="0"/>
              </a:spcBef>
              <a:spcAft>
                <a:spcPts val="0"/>
              </a:spcAft>
              <a:defRPr/>
            </a:pPr>
            <a:r>
              <a:rPr lang="en-GB" sz="2600" b="1" dirty="0">
                <a:solidFill>
                  <a:schemeClr val="accent2">
                    <a:lumMod val="20000"/>
                    <a:lumOff val="80000"/>
                  </a:schemeClr>
                </a:solidFill>
                <a:latin typeface="+mn-lt"/>
                <a:cs typeface="+mn-cs"/>
              </a:rPr>
              <a:t>PRESENTATION OF </a:t>
            </a:r>
            <a:r>
              <a:rPr lang="sr-Latn-CS" sz="2600" b="1" dirty="0">
                <a:solidFill>
                  <a:schemeClr val="accent2">
                    <a:lumMod val="20000"/>
                    <a:lumOff val="80000"/>
                  </a:schemeClr>
                </a:solidFill>
                <a:latin typeface="+mn-lt"/>
                <a:cs typeface="+mn-cs"/>
              </a:rPr>
              <a:t>MONTENEGRO</a:t>
            </a:r>
            <a:endParaRPr lang="hr-HR" sz="2600" b="1" dirty="0">
              <a:solidFill>
                <a:schemeClr val="accent2">
                  <a:lumMod val="20000"/>
                  <a:lumOff val="80000"/>
                </a:schemeClr>
              </a:solidFill>
              <a:latin typeface="+mn-lt"/>
              <a:cs typeface="+mn-cs"/>
            </a:endParaRPr>
          </a:p>
        </p:txBody>
      </p:sp>
      <p:sp>
        <p:nvSpPr>
          <p:cNvPr id="13" name="Rectangle 12"/>
          <p:cNvSpPr/>
          <p:nvPr/>
        </p:nvSpPr>
        <p:spPr>
          <a:xfrm>
            <a:off x="3067050" y="6324600"/>
            <a:ext cx="2863850" cy="369888"/>
          </a:xfrm>
          <a:prstGeom prst="rect">
            <a:avLst/>
          </a:prstGeom>
        </p:spPr>
        <p:txBody>
          <a:bodyPr wrap="none" anchor="ctr">
            <a:spAutoFit/>
          </a:bodyPr>
          <a:lstStyle/>
          <a:p>
            <a:pPr algn="ctr" fontAlgn="auto">
              <a:spcBef>
                <a:spcPts val="0"/>
              </a:spcBef>
              <a:spcAft>
                <a:spcPts val="0"/>
              </a:spcAft>
              <a:defRPr/>
            </a:pPr>
            <a:r>
              <a:rPr lang="en-US" b="1" dirty="0">
                <a:solidFill>
                  <a:schemeClr val="accent2">
                    <a:lumMod val="60000"/>
                    <a:lumOff val="40000"/>
                  </a:schemeClr>
                </a:solidFill>
                <a:latin typeface="Cambria" pitchFamily="18" charset="0"/>
                <a:cs typeface="+mn-cs"/>
              </a:rPr>
              <a:t>Brussels, 19</a:t>
            </a:r>
            <a:r>
              <a:rPr lang="en-US" b="1" baseline="30000" dirty="0">
                <a:solidFill>
                  <a:schemeClr val="accent2">
                    <a:lumMod val="60000"/>
                    <a:lumOff val="40000"/>
                  </a:schemeClr>
                </a:solidFill>
                <a:latin typeface="Cambria" pitchFamily="18" charset="0"/>
                <a:cs typeface="+mn-cs"/>
              </a:rPr>
              <a:t>th</a:t>
            </a:r>
            <a:r>
              <a:rPr lang="en-US" b="1" dirty="0">
                <a:solidFill>
                  <a:schemeClr val="accent2">
                    <a:lumMod val="60000"/>
                    <a:lumOff val="40000"/>
                  </a:schemeClr>
                </a:solidFill>
                <a:latin typeface="Cambria" pitchFamily="18" charset="0"/>
                <a:cs typeface="+mn-cs"/>
              </a:rPr>
              <a:t>  June </a:t>
            </a:r>
            <a:r>
              <a:rPr lang="sr-Latn-CS" b="1" dirty="0">
                <a:solidFill>
                  <a:schemeClr val="accent2">
                    <a:lumMod val="60000"/>
                    <a:lumOff val="40000"/>
                  </a:schemeClr>
                </a:solidFill>
                <a:latin typeface="Cambria" pitchFamily="18" charset="0"/>
                <a:cs typeface="+mn-cs"/>
              </a:rPr>
              <a:t>201</a:t>
            </a:r>
            <a:r>
              <a:rPr lang="en-US" b="1" dirty="0">
                <a:solidFill>
                  <a:schemeClr val="accent2">
                    <a:lumMod val="60000"/>
                    <a:lumOff val="40000"/>
                  </a:schemeClr>
                </a:solidFill>
                <a:latin typeface="Cambria" pitchFamily="18" charset="0"/>
                <a:cs typeface="+mn-cs"/>
              </a:rPr>
              <a:t>3</a:t>
            </a:r>
            <a:endParaRPr lang="en-US" dirty="0">
              <a:solidFill>
                <a:schemeClr val="accent2">
                  <a:lumMod val="60000"/>
                  <a:lumOff val="40000"/>
                </a:schemeClr>
              </a:solidFill>
              <a:latin typeface="+mn-lt"/>
              <a:cs typeface="+mn-cs"/>
            </a:endParaRPr>
          </a:p>
        </p:txBody>
      </p:sp>
      <p:grpSp>
        <p:nvGrpSpPr>
          <p:cNvPr id="6153"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6154" name="Picture 28"/>
          <p:cNvPicPr>
            <a:picLocks noChangeAspect="1" noChangeArrowheads="1"/>
          </p:cNvPicPr>
          <p:nvPr/>
        </p:nvPicPr>
        <p:blipFill>
          <a:blip r:embed="rId3"/>
          <a:srcRect/>
          <a:stretch>
            <a:fillRect/>
          </a:stretch>
        </p:blipFill>
        <p:spPr bwMode="auto">
          <a:xfrm>
            <a:off x="3500438" y="4643438"/>
            <a:ext cx="2076450" cy="1171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en-GB" b="1" i="1" dirty="0">
                <a:solidFill>
                  <a:schemeClr val="bg1"/>
                </a:solidFill>
                <a:latin typeface="Cambria" pitchFamily="18" charset="0"/>
              </a:rPr>
              <a:t>                           Financial Control</a:t>
            </a: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172"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7174"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7175"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50101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mn-cs"/>
              </a:rPr>
              <a:t>Chapter </a:t>
            </a:r>
            <a:r>
              <a:rPr lang="en-US" b="1" dirty="0">
                <a:solidFill>
                  <a:schemeClr val="accent2">
                    <a:lumMod val="20000"/>
                    <a:lumOff val="80000"/>
                  </a:schemeClr>
                </a:solidFill>
                <a:latin typeface="Cambria" pitchFamily="18" charset="0"/>
                <a:cs typeface="+mn-cs"/>
              </a:rPr>
              <a:t>32</a:t>
            </a:r>
            <a:r>
              <a:rPr lang="sr-Latn-CS" b="1" dirty="0">
                <a:solidFill>
                  <a:schemeClr val="accent2">
                    <a:lumMod val="20000"/>
                    <a:lumOff val="80000"/>
                  </a:schemeClr>
                </a:solidFill>
                <a:latin typeface="Cambria" pitchFamily="18" charset="0"/>
                <a:cs typeface="+mn-cs"/>
              </a:rPr>
              <a:t>:</a:t>
            </a:r>
            <a:endParaRPr lang="en-US" b="1" dirty="0">
              <a:solidFill>
                <a:schemeClr val="accent2">
                  <a:lumMod val="20000"/>
                  <a:lumOff val="80000"/>
                </a:schemeClr>
              </a:solidFill>
              <a:latin typeface="Cambria" pitchFamily="18" charset="0"/>
              <a:cs typeface="+mn-cs"/>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717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381000" y="1905000"/>
            <a:ext cx="8534400" cy="1816100"/>
          </a:xfrm>
          <a:prstGeom prst="rect">
            <a:avLst/>
          </a:prstGeom>
          <a:noFill/>
          <a:ln w="9525">
            <a:noFill/>
            <a:miter lim="800000"/>
            <a:headEnd/>
            <a:tailEnd/>
          </a:ln>
        </p:spPr>
        <p:txBody>
          <a:bodyPr>
            <a:spAutoFit/>
          </a:bodyPr>
          <a:lstStyle/>
          <a:p>
            <a:pPr marL="514350" indent="-514350" algn="ctr">
              <a:lnSpc>
                <a:spcPct val="200000"/>
              </a:lnSpc>
              <a:defRPr/>
            </a:pPr>
            <a:r>
              <a:rPr lang="en-US" sz="2800" b="1" dirty="0">
                <a:solidFill>
                  <a:schemeClr val="accent2">
                    <a:lumMod val="50000"/>
                  </a:schemeClr>
                </a:solidFill>
                <a:effectLst>
                  <a:outerShdw blurRad="38100" dist="38100" dir="2700000" algn="tl">
                    <a:srgbClr val="000000">
                      <a:alpha val="43137"/>
                    </a:srgbClr>
                  </a:outerShdw>
                </a:effectLst>
                <a:latin typeface="+mn-lt"/>
              </a:rPr>
              <a:t>EXTERNAL AUDIT:</a:t>
            </a:r>
          </a:p>
          <a:p>
            <a:pPr marL="514350" indent="-514350" algn="ctr">
              <a:lnSpc>
                <a:spcPct val="200000"/>
              </a:lnSpc>
              <a:defRPr/>
            </a:pPr>
            <a:r>
              <a:rPr lang="en-US" sz="2800" b="1" dirty="0">
                <a:solidFill>
                  <a:schemeClr val="accent2">
                    <a:lumMod val="50000"/>
                  </a:schemeClr>
                </a:solidFill>
                <a:effectLst>
                  <a:outerShdw blurRad="38100" dist="38100" dir="2700000" algn="tl">
                    <a:srgbClr val="000000">
                      <a:alpha val="43137"/>
                    </a:srgbClr>
                  </a:outerShdw>
                </a:effectLst>
                <a:latin typeface="+mn-lt"/>
              </a:rPr>
              <a:t>STATE OF PLAY AND FUTURE STEPS</a:t>
            </a:r>
            <a:endParaRPr lang="x-none" sz="2800" b="1" dirty="0">
              <a:solidFill>
                <a:schemeClr val="accent2">
                  <a:lumMod val="50000"/>
                </a:schemeClr>
              </a:solidFill>
              <a:effectLst>
                <a:outerShdw blurRad="38100" dist="38100" dir="2700000" algn="tl">
                  <a:srgbClr val="000000">
                    <a:alpha val="43137"/>
                  </a:srgbClr>
                </a:outerShdw>
              </a:effectLst>
              <a:latin typeface="+mn-lt"/>
            </a:endParaRPr>
          </a:p>
        </p:txBody>
      </p:sp>
      <p:pic>
        <p:nvPicPr>
          <p:cNvPr id="7180"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4876800"/>
            <a:ext cx="8382000" cy="1016000"/>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ctr" fontAlgn="auto">
              <a:spcBef>
                <a:spcPts val="0"/>
              </a:spcBef>
              <a:spcAft>
                <a:spcPts val="0"/>
              </a:spcAft>
              <a:defRPr/>
            </a:pPr>
            <a:r>
              <a:rPr lang="x-none" sz="2000" b="1" dirty="0" smtClean="0">
                <a:solidFill>
                  <a:schemeClr val="accent2">
                    <a:lumMod val="50000"/>
                  </a:schemeClr>
                </a:solidFill>
                <a:latin typeface="+mn-lt"/>
              </a:rPr>
              <a:t>Stana </a:t>
            </a:r>
            <a:r>
              <a:rPr lang="en-US" sz="2000" b="1" dirty="0" smtClean="0">
                <a:solidFill>
                  <a:schemeClr val="accent2">
                    <a:lumMod val="50000"/>
                  </a:schemeClr>
                </a:solidFill>
                <a:latin typeface="+mn-lt"/>
              </a:rPr>
              <a:t>Be</a:t>
            </a:r>
            <a:r>
              <a:rPr lang="x-none" sz="2000" b="1" dirty="0" smtClean="0">
                <a:solidFill>
                  <a:schemeClr val="accent2">
                    <a:lumMod val="50000"/>
                  </a:schemeClr>
                </a:solidFill>
                <a:latin typeface="+mn-lt"/>
              </a:rPr>
              <a:t>šović</a:t>
            </a:r>
            <a:endParaRPr lang="x-none" sz="2000" b="1" dirty="0">
              <a:solidFill>
                <a:schemeClr val="accent2">
                  <a:lumMod val="50000"/>
                </a:schemeClr>
              </a:solidFill>
              <a:latin typeface="+mn-lt"/>
            </a:endParaRPr>
          </a:p>
          <a:p>
            <a:pPr marL="814388" indent="-450850" algn="ctr" fontAlgn="auto">
              <a:spcBef>
                <a:spcPts val="0"/>
              </a:spcBef>
              <a:spcAft>
                <a:spcPts val="0"/>
              </a:spcAft>
              <a:defRPr/>
            </a:pPr>
            <a:r>
              <a:rPr lang="x-none" sz="2000" b="1" smtClean="0">
                <a:solidFill>
                  <a:schemeClr val="accent2">
                    <a:lumMod val="50000"/>
                  </a:schemeClr>
                </a:solidFill>
                <a:latin typeface="+mn-lt"/>
              </a:rPr>
              <a:t>State </a:t>
            </a:r>
            <a:r>
              <a:rPr lang="en-US" sz="2000" b="1" dirty="0" smtClean="0">
                <a:solidFill>
                  <a:schemeClr val="accent2">
                    <a:lumMod val="50000"/>
                  </a:schemeClr>
                </a:solidFill>
                <a:latin typeface="+mn-lt"/>
              </a:rPr>
              <a:t>A</a:t>
            </a:r>
            <a:r>
              <a:rPr lang="x-none" sz="2000" b="1" smtClean="0">
                <a:solidFill>
                  <a:schemeClr val="accent2">
                    <a:lumMod val="50000"/>
                  </a:schemeClr>
                </a:solidFill>
                <a:latin typeface="+mn-lt"/>
              </a:rPr>
              <a:t>udit </a:t>
            </a:r>
            <a:r>
              <a:rPr lang="en-US" sz="2000" b="1" dirty="0" smtClean="0">
                <a:solidFill>
                  <a:schemeClr val="accent2">
                    <a:lumMod val="50000"/>
                  </a:schemeClr>
                </a:solidFill>
                <a:latin typeface="+mn-lt"/>
              </a:rPr>
              <a:t>I</a:t>
            </a:r>
            <a:r>
              <a:rPr lang="x-none" sz="2000" b="1" smtClean="0">
                <a:solidFill>
                  <a:schemeClr val="accent2">
                    <a:lumMod val="50000"/>
                  </a:schemeClr>
                </a:solidFill>
                <a:latin typeface="+mn-lt"/>
              </a:rPr>
              <a:t>nstitution </a:t>
            </a:r>
            <a:endParaRPr lang="x-none" sz="2000" b="1" dirty="0">
              <a:solidFill>
                <a:schemeClr val="accent2">
                  <a:lumMod val="50000"/>
                </a:schemeClr>
              </a:solidFill>
              <a:latin typeface="+mn-lt"/>
            </a:endParaRPr>
          </a:p>
          <a:p>
            <a:pPr marL="814388" indent="-450850" algn="ctr" fontAlgn="auto">
              <a:spcBef>
                <a:spcPts val="0"/>
              </a:spcBef>
              <a:spcAft>
                <a:spcPts val="0"/>
              </a:spcAft>
              <a:defRPr/>
            </a:pPr>
            <a:r>
              <a:rPr lang="en-US" sz="2000" b="1" dirty="0" smtClean="0">
                <a:solidFill>
                  <a:schemeClr val="accent2">
                    <a:lumMod val="50000"/>
                  </a:schemeClr>
                </a:solidFill>
                <a:latin typeface="+mn-lt"/>
                <a:hlinkClick r:id="rId5"/>
              </a:rPr>
              <a:t>s</a:t>
            </a:r>
            <a:r>
              <a:rPr lang="x-none" sz="2000" b="1" dirty="0" smtClean="0">
                <a:solidFill>
                  <a:schemeClr val="accent2">
                    <a:lumMod val="50000"/>
                  </a:schemeClr>
                </a:solidFill>
                <a:latin typeface="+mn-lt"/>
                <a:hlinkClick r:id="rId5"/>
              </a:rPr>
              <a:t>tana</a:t>
            </a:r>
            <a:r>
              <a:rPr lang="en-US" sz="2000" b="1" dirty="0" smtClean="0">
                <a:solidFill>
                  <a:schemeClr val="accent2">
                    <a:lumMod val="50000"/>
                  </a:schemeClr>
                </a:solidFill>
                <a:latin typeface="+mn-lt"/>
                <a:hlinkClick r:id="rId5"/>
              </a:rPr>
              <a:t>.b</a:t>
            </a:r>
            <a:r>
              <a:rPr lang="x-none" sz="2000" b="1" dirty="0" smtClean="0">
                <a:solidFill>
                  <a:schemeClr val="accent2">
                    <a:lumMod val="50000"/>
                  </a:schemeClr>
                </a:solidFill>
                <a:latin typeface="+mn-lt"/>
                <a:hlinkClick r:id="rId5"/>
              </a:rPr>
              <a:t>esovic</a:t>
            </a:r>
            <a:r>
              <a:rPr lang="en-US" sz="2000" b="1" dirty="0" smtClean="0">
                <a:solidFill>
                  <a:schemeClr val="accent2">
                    <a:lumMod val="50000"/>
                  </a:schemeClr>
                </a:solidFill>
                <a:latin typeface="+mn-lt"/>
                <a:hlinkClick r:id="rId5"/>
              </a:rPr>
              <a:t>@</a:t>
            </a:r>
            <a:r>
              <a:rPr lang="x-none" sz="2000" b="1" dirty="0" smtClean="0">
                <a:solidFill>
                  <a:schemeClr val="accent2">
                    <a:lumMod val="50000"/>
                  </a:schemeClr>
                </a:solidFill>
                <a:latin typeface="+mn-lt"/>
                <a:hlinkClick r:id="rId5"/>
              </a:rPr>
              <a:t>dri.co.me</a:t>
            </a:r>
            <a:endParaRPr lang="sr-Latn-CS" sz="2000" b="1" dirty="0">
              <a:solidFill>
                <a:schemeClr val="accent2">
                  <a:lumMod val="75000"/>
                </a:schemeClr>
              </a:solidFill>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en-GB" b="1" i="1" dirty="0">
                <a:solidFill>
                  <a:schemeClr val="bg1"/>
                </a:solidFill>
                <a:latin typeface="Cambria" pitchFamily="18" charset="0"/>
              </a:rPr>
              <a:t>                           Financial Control</a:t>
            </a: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19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819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7175" name="Text Box 121"/>
          <p:cNvSpPr txBox="1">
            <a:spLocks noChangeArrowheads="1"/>
          </p:cNvSpPr>
          <p:nvPr/>
        </p:nvSpPr>
        <p:spPr bwMode="auto">
          <a:xfrm>
            <a:off x="320675" y="862013"/>
            <a:ext cx="8304213" cy="5157787"/>
          </a:xfrm>
          <a:prstGeom prst="rect">
            <a:avLst/>
          </a:prstGeom>
          <a:noFill/>
          <a:ln>
            <a:noFill/>
          </a:ln>
          <a:extLst/>
        </p:spPr>
        <p:txBody>
          <a:bodyPr/>
          <a:lstStyle>
            <a:lvl1pPr marL="814388" indent="-4508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x-none" sz="2000" b="1" dirty="0" smtClean="0">
              <a:solidFill>
                <a:schemeClr val="accent2">
                  <a:lumMod val="50000"/>
                </a:schemeClr>
              </a:solidFill>
              <a:latin typeface="+mn-lt"/>
            </a:endParaRPr>
          </a:p>
          <a:p>
            <a:pPr algn="ctr" eaLnBrk="1" hangingPunct="1">
              <a:defRPr/>
            </a:pPr>
            <a:r>
              <a:rPr lang="en-US" sz="2400" b="1" dirty="0" smtClean="0">
                <a:solidFill>
                  <a:schemeClr val="accent2">
                    <a:lumMod val="50000"/>
                  </a:schemeClr>
                </a:solidFill>
                <a:latin typeface="+mn-lt"/>
              </a:rPr>
              <a:t>INTRODUCTION</a:t>
            </a:r>
          </a:p>
          <a:p>
            <a:pPr algn="ctr" eaLnBrk="1" hangingPunct="1">
              <a:defRPr/>
            </a:pPr>
            <a:endParaRPr lang="x-none" sz="16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eaLnBrk="1" hangingPunct="1">
              <a:defRPr/>
            </a:pPr>
            <a:endParaRPr lang="en-US" sz="16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eaLnBrk="1" hangingPunct="1">
              <a:buFont typeface="Arial" pitchFamily="34" charset="0"/>
              <a:buChar char="•"/>
              <a:defRPr/>
            </a:pPr>
            <a:r>
              <a:rPr lang="en-US" sz="2000" dirty="0" smtClean="0">
                <a:solidFill>
                  <a:schemeClr val="accent2">
                    <a:lumMod val="50000"/>
                  </a:schemeClr>
                </a:solidFill>
                <a:effectLst>
                  <a:outerShdw blurRad="38100" dist="38100" dir="2700000" algn="tl">
                    <a:srgbClr val="000000">
                      <a:alpha val="43137"/>
                    </a:srgbClr>
                  </a:outerShdw>
                </a:effectLst>
                <a:latin typeface="+mn-lt"/>
              </a:rPr>
              <a:t>State audit institution established under Law on State audit institution (April 2004)</a:t>
            </a:r>
            <a:r>
              <a:rPr lang="x-none" sz="2000" smtClean="0">
                <a:solidFill>
                  <a:schemeClr val="accent2">
                    <a:lumMod val="50000"/>
                  </a:schemeClr>
                </a:solidFill>
                <a:effectLst>
                  <a:outerShdw blurRad="38100" dist="38100" dir="2700000" algn="tl">
                    <a:srgbClr val="000000">
                      <a:alpha val="43137"/>
                    </a:srgbClr>
                  </a:outerShdw>
                </a:effectLst>
                <a:latin typeface="+mn-lt"/>
              </a:rPr>
              <a:t>; </a:t>
            </a:r>
            <a:endParaRPr lang="x-none" sz="2000" dirty="0" smtClean="0">
              <a:solidFill>
                <a:schemeClr val="accent2">
                  <a:lumMod val="50000"/>
                </a:schemeClr>
              </a:solidFill>
              <a:effectLst>
                <a:outerShdw blurRad="38100" dist="38100" dir="2700000" algn="tl">
                  <a:srgbClr val="000000">
                    <a:alpha val="43137"/>
                  </a:srgbClr>
                </a:outerShdw>
              </a:effectLst>
              <a:latin typeface="+mn-lt"/>
            </a:endParaRPr>
          </a:p>
          <a:p>
            <a:pPr marL="363538" indent="0" algn="just" eaLnBrk="1" hangingPunct="1">
              <a:defRPr/>
            </a:pPr>
            <a:r>
              <a:rPr lang="en-US" sz="2000" dirty="0" smtClean="0">
                <a:solidFill>
                  <a:schemeClr val="accent2">
                    <a:lumMod val="50000"/>
                  </a:schemeClr>
                </a:solidFill>
                <a:effectLst>
                  <a:outerShdw blurRad="38100" dist="38100" dir="2700000" algn="tl">
                    <a:srgbClr val="000000">
                      <a:alpha val="43137"/>
                    </a:srgbClr>
                  </a:outerShdw>
                </a:effectLst>
                <a:latin typeface="+mn-lt"/>
              </a:rPr>
              <a:t> </a:t>
            </a:r>
            <a:endParaRPr lang="x-none" sz="2000" dirty="0" smtClean="0">
              <a:solidFill>
                <a:schemeClr val="accent2">
                  <a:lumMod val="50000"/>
                </a:schemeClr>
              </a:solidFill>
              <a:effectLst>
                <a:outerShdw blurRad="38100" dist="38100" dir="2700000" algn="tl">
                  <a:srgbClr val="000000">
                    <a:alpha val="43137"/>
                  </a:srgbClr>
                </a:outerShdw>
              </a:effectLst>
              <a:latin typeface="+mn-lt"/>
            </a:endParaRPr>
          </a:p>
          <a:p>
            <a:pPr algn="just" eaLnBrk="1" hangingPunct="1">
              <a:buFont typeface="Arial" pitchFamily="34" charset="0"/>
              <a:buChar char="•"/>
              <a:defRPr/>
            </a:pPr>
            <a:r>
              <a:rPr lang="en-US" sz="2000" dirty="0" smtClean="0">
                <a:solidFill>
                  <a:schemeClr val="accent2">
                    <a:lumMod val="50000"/>
                  </a:schemeClr>
                </a:solidFill>
                <a:effectLst>
                  <a:outerShdw blurRad="38100" dist="38100" dir="2700000" algn="tl">
                    <a:srgbClr val="000000">
                      <a:alpha val="43137"/>
                    </a:srgbClr>
                  </a:outerShdw>
                </a:effectLst>
                <a:latin typeface="+mn-lt"/>
              </a:rPr>
              <a:t>State audit institution legally positioned within the Constitution of Montenegro (October </a:t>
            </a:r>
            <a:r>
              <a:rPr lang="x-none" sz="2000" smtClean="0">
                <a:solidFill>
                  <a:schemeClr val="accent2">
                    <a:lumMod val="50000"/>
                  </a:schemeClr>
                </a:solidFill>
                <a:effectLst>
                  <a:outerShdw blurRad="38100" dist="38100" dir="2700000" algn="tl">
                    <a:srgbClr val="000000">
                      <a:alpha val="43137"/>
                    </a:srgbClr>
                  </a:outerShdw>
                </a:effectLst>
                <a:latin typeface="+mn-lt"/>
              </a:rPr>
              <a:t>2007</a:t>
            </a:r>
            <a:r>
              <a:rPr lang="en-US" sz="2000" dirty="0" smtClean="0">
                <a:solidFill>
                  <a:schemeClr val="accent2">
                    <a:lumMod val="50000"/>
                  </a:schemeClr>
                </a:solidFill>
                <a:effectLst>
                  <a:outerShdw blurRad="38100" dist="38100" dir="2700000" algn="tl">
                    <a:srgbClr val="000000">
                      <a:alpha val="43137"/>
                    </a:srgbClr>
                  </a:outerShdw>
                </a:effectLst>
                <a:latin typeface="+mn-lt"/>
              </a:rPr>
              <a:t>)</a:t>
            </a:r>
            <a:r>
              <a:rPr lang="x-none" sz="2000" smtClean="0">
                <a:solidFill>
                  <a:schemeClr val="accent2">
                    <a:lumMod val="50000"/>
                  </a:schemeClr>
                </a:solidFill>
                <a:effectLst>
                  <a:outerShdw blurRad="38100" dist="38100" dir="2700000" algn="tl">
                    <a:srgbClr val="000000">
                      <a:alpha val="43137"/>
                    </a:srgbClr>
                  </a:outerShdw>
                </a:effectLst>
                <a:latin typeface="+mn-lt"/>
              </a:rPr>
              <a:t>;</a:t>
            </a:r>
            <a:endParaRPr lang="x-none" sz="2000" dirty="0" smtClean="0">
              <a:solidFill>
                <a:schemeClr val="accent2">
                  <a:lumMod val="50000"/>
                </a:schemeClr>
              </a:solidFill>
              <a:effectLst>
                <a:outerShdw blurRad="38100" dist="38100" dir="2700000" algn="tl">
                  <a:srgbClr val="000000">
                    <a:alpha val="43137"/>
                  </a:srgbClr>
                </a:outerShdw>
              </a:effectLst>
              <a:latin typeface="+mn-lt"/>
            </a:endParaRPr>
          </a:p>
          <a:p>
            <a:pPr marL="363538" indent="0" algn="just" eaLnBrk="1" hangingPunct="1">
              <a:defRPr/>
            </a:pPr>
            <a:endParaRPr lang="x-none" sz="2000" dirty="0" smtClean="0">
              <a:solidFill>
                <a:schemeClr val="accent2">
                  <a:lumMod val="50000"/>
                </a:schemeClr>
              </a:solidFill>
              <a:effectLst>
                <a:outerShdw blurRad="38100" dist="38100" dir="2700000" algn="tl">
                  <a:srgbClr val="000000">
                    <a:alpha val="43137"/>
                  </a:srgbClr>
                </a:outerShdw>
              </a:effectLst>
              <a:latin typeface="+mn-lt"/>
            </a:endParaRPr>
          </a:p>
          <a:p>
            <a:pPr algn="just" eaLnBrk="1" hangingPunct="1">
              <a:buFont typeface="Arial" pitchFamily="34" charset="0"/>
              <a:buChar char="•"/>
              <a:defRPr/>
            </a:pPr>
            <a:r>
              <a:rPr lang="en-US" sz="2000" dirty="0" smtClean="0">
                <a:solidFill>
                  <a:schemeClr val="accent2">
                    <a:lumMod val="50000"/>
                  </a:schemeClr>
                </a:solidFill>
                <a:effectLst>
                  <a:outerShdw blurRad="38100" dist="38100" dir="2700000" algn="tl">
                    <a:srgbClr val="000000">
                      <a:alpha val="43137"/>
                    </a:srgbClr>
                  </a:outerShdw>
                </a:effectLst>
                <a:latin typeface="+mn-lt"/>
              </a:rPr>
              <a:t>Compliance of national legislature and working methods with Lima Declaration, Mexico Declaration, ISSAI auditing standards</a:t>
            </a:r>
            <a:r>
              <a:rPr lang="en-US" sz="2000" dirty="0">
                <a:solidFill>
                  <a:schemeClr val="accent2">
                    <a:lumMod val="50000"/>
                  </a:schemeClr>
                </a:solidFill>
                <a:effectLst>
                  <a:outerShdw blurRad="38100" dist="38100" dir="2700000" algn="tl">
                    <a:srgbClr val="000000">
                      <a:alpha val="43137"/>
                    </a:srgbClr>
                  </a:outerShdw>
                </a:effectLst>
                <a:latin typeface="+mn-lt"/>
              </a:rPr>
              <a:t>, European Implementing guidelines for the INTOSAI Auditing </a:t>
            </a:r>
            <a:r>
              <a:rPr lang="en-US" sz="2000" dirty="0" smtClean="0">
                <a:solidFill>
                  <a:schemeClr val="accent2">
                    <a:lumMod val="50000"/>
                  </a:schemeClr>
                </a:solidFill>
                <a:effectLst>
                  <a:outerShdw blurRad="38100" dist="38100" dir="2700000" algn="tl">
                    <a:srgbClr val="000000">
                      <a:alpha val="43137"/>
                    </a:srgbClr>
                  </a:outerShdw>
                </a:effectLst>
                <a:latin typeface="+mn-lt"/>
              </a:rPr>
              <a:t>Standards is of great importance for external government auditing; </a:t>
            </a:r>
          </a:p>
        </p:txBody>
      </p:sp>
      <p:sp>
        <p:nvSpPr>
          <p:cNvPr id="8" name="Rectangle 7"/>
          <p:cNvSpPr/>
          <p:nvPr/>
        </p:nvSpPr>
        <p:spPr>
          <a:xfrm>
            <a:off x="95250" y="104775"/>
            <a:ext cx="50101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mn-cs"/>
              </a:rPr>
              <a:t>Chapter </a:t>
            </a:r>
            <a:r>
              <a:rPr lang="en-US" b="1" dirty="0">
                <a:solidFill>
                  <a:schemeClr val="accent2">
                    <a:lumMod val="20000"/>
                    <a:lumOff val="80000"/>
                  </a:schemeClr>
                </a:solidFill>
                <a:latin typeface="Cambria" pitchFamily="18" charset="0"/>
                <a:cs typeface="+mn-cs"/>
              </a:rPr>
              <a:t>32</a:t>
            </a:r>
            <a:r>
              <a:rPr lang="sr-Latn-CS" b="1" dirty="0">
                <a:solidFill>
                  <a:schemeClr val="accent2">
                    <a:lumMod val="20000"/>
                    <a:lumOff val="80000"/>
                  </a:schemeClr>
                </a:solidFill>
                <a:latin typeface="Cambria" pitchFamily="18" charset="0"/>
                <a:cs typeface="+mn-cs"/>
              </a:rPr>
              <a:t>:</a:t>
            </a:r>
            <a:endParaRPr lang="en-US" b="1" dirty="0">
              <a:solidFill>
                <a:schemeClr val="accent2">
                  <a:lumMod val="20000"/>
                  <a:lumOff val="80000"/>
                </a:schemeClr>
              </a:solidFill>
              <a:latin typeface="Cambria" pitchFamily="18" charset="0"/>
              <a:cs typeface="+mn-cs"/>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820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pic>
        <p:nvPicPr>
          <p:cNvPr id="8203"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220"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922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922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219950" cy="36988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 </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cs typeface="+mn-cs"/>
            </a:endParaRPr>
          </a:p>
        </p:txBody>
      </p:sp>
      <p:grpSp>
        <p:nvGrpSpPr>
          <p:cNvPr id="922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381000" y="533400"/>
            <a:ext cx="8534400" cy="1449388"/>
          </a:xfrm>
          <a:prstGeom prst="rect">
            <a:avLst/>
          </a:prstGeom>
          <a:noFill/>
          <a:ln w="9525">
            <a:noFill/>
            <a:miter lim="800000"/>
            <a:headEnd/>
            <a:tailEnd/>
          </a:ln>
        </p:spPr>
        <p:txBody>
          <a:bodyPr>
            <a:spAutoFit/>
          </a:bodyPr>
          <a:lstStyle/>
          <a:p>
            <a:pPr marL="514350" indent="-514350" algn="ctr">
              <a:lnSpc>
                <a:spcPct val="200000"/>
              </a:lnSpc>
              <a:defRPr/>
            </a:pPr>
            <a:endParaRPr lang="en-US" sz="2400" b="1" dirty="0">
              <a:solidFill>
                <a:schemeClr val="accent2">
                  <a:lumMod val="50000"/>
                </a:schemeClr>
              </a:solidFill>
              <a:effectLst>
                <a:outerShdw blurRad="38100" dist="38100" dir="2700000" algn="tl">
                  <a:srgbClr val="000000">
                    <a:alpha val="43137"/>
                  </a:srgbClr>
                </a:outerShdw>
              </a:effectLst>
              <a:latin typeface="+mn-lt"/>
            </a:endParaRPr>
          </a:p>
          <a:p>
            <a:pPr marL="514350" indent="-514350" algn="ctr">
              <a:lnSpc>
                <a:spcPct val="200000"/>
              </a:lnSpc>
              <a:defRPr/>
            </a:pPr>
            <a:r>
              <a:rPr lang="en-US" sz="2400" b="1" dirty="0">
                <a:solidFill>
                  <a:schemeClr val="accent2">
                    <a:lumMod val="50000"/>
                  </a:schemeClr>
                </a:solidFill>
                <a:effectLst>
                  <a:outerShdw blurRad="38100" dist="38100" dir="2700000" algn="tl">
                    <a:srgbClr val="000000">
                      <a:alpha val="43137"/>
                    </a:srgbClr>
                  </a:outerShdw>
                </a:effectLst>
                <a:latin typeface="+mn-lt"/>
              </a:rPr>
              <a:t>PRESENTATION STRUCTURE</a:t>
            </a:r>
            <a:endParaRPr lang="x-none" sz="2400" b="1" dirty="0">
              <a:solidFill>
                <a:schemeClr val="accent2">
                  <a:lumMod val="50000"/>
                </a:schemeClr>
              </a:solidFill>
              <a:effectLst>
                <a:outerShdw blurRad="38100" dist="38100" dir="2700000" algn="tl">
                  <a:srgbClr val="000000">
                    <a:alpha val="43137"/>
                  </a:srgbClr>
                </a:outerShdw>
              </a:effectLst>
              <a:latin typeface="+mn-lt"/>
            </a:endParaRPr>
          </a:p>
        </p:txBody>
      </p:sp>
      <p:pic>
        <p:nvPicPr>
          <p:cNvPr id="9228"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4400550"/>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363538" fontAlgn="auto">
              <a:spcBef>
                <a:spcPts val="0"/>
              </a:spcBef>
              <a:spcAft>
                <a:spcPts val="0"/>
              </a:spcAft>
              <a:defRPr/>
            </a:pPr>
            <a:endParaRPr lang="en-US" sz="20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363538" fontAlgn="auto">
              <a:spcBef>
                <a:spcPts val="0"/>
              </a:spcBef>
              <a:spcAft>
                <a:spcPts val="0"/>
              </a:spcAft>
              <a:defRPr/>
            </a:pPr>
            <a:endParaRPr lang="en-US" sz="20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457200" fontAlgn="auto">
              <a:spcBef>
                <a:spcPts val="0"/>
              </a:spcBef>
              <a:spcAft>
                <a:spcPts val="0"/>
              </a:spcAft>
              <a:defRPr/>
            </a:pPr>
            <a:r>
              <a:rPr lang="en-US" sz="2400" b="1" dirty="0" smtClean="0">
                <a:solidFill>
                  <a:schemeClr val="accent2">
                    <a:lumMod val="50000"/>
                  </a:schemeClr>
                </a:solidFill>
                <a:effectLst>
                  <a:outerShdw blurRad="38100" dist="38100" dir="2700000" algn="tl">
                    <a:srgbClr val="000000">
                      <a:alpha val="43137"/>
                    </a:srgbClr>
                  </a:outerShdw>
                </a:effectLst>
                <a:latin typeface="Cambria" pitchFamily="18" charset="0"/>
              </a:rPr>
              <a:t>1.   </a:t>
            </a:r>
            <a:r>
              <a:rPr lang="en-US" sz="2400" dirty="0" smtClean="0">
                <a:solidFill>
                  <a:schemeClr val="accent2">
                    <a:lumMod val="50000"/>
                  </a:schemeClr>
                </a:solidFill>
                <a:effectLst>
                  <a:outerShdw blurRad="38100" dist="38100" dir="2700000" algn="tl">
                    <a:srgbClr val="000000">
                      <a:alpha val="43137"/>
                    </a:srgbClr>
                  </a:outerShdw>
                </a:effectLst>
                <a:latin typeface="+mn-lt"/>
              </a:rPr>
              <a:t>Constitutional position of SAI</a:t>
            </a:r>
          </a:p>
          <a:p>
            <a:pPr marL="914400" indent="-457200" fontAlgn="auto">
              <a:spcBef>
                <a:spcPts val="0"/>
              </a:spcBef>
              <a:spcAft>
                <a:spcPts val="0"/>
              </a:spcAft>
              <a:buFontTx/>
              <a:buAutoNum type="arabicPeriod" startAt="2"/>
              <a:defRPr/>
            </a:pPr>
            <a:r>
              <a:rPr lang="en-US" sz="2400" dirty="0" smtClean="0">
                <a:solidFill>
                  <a:schemeClr val="accent2">
                    <a:lumMod val="50000"/>
                  </a:schemeClr>
                </a:solidFill>
                <a:effectLst>
                  <a:outerShdw blurRad="38100" dist="38100" dir="2700000" algn="tl">
                    <a:srgbClr val="000000">
                      <a:alpha val="43137"/>
                    </a:srgbClr>
                  </a:outerShdw>
                </a:effectLst>
                <a:latin typeface="+mn-lt"/>
              </a:rPr>
              <a:t>Legal framework</a:t>
            </a:r>
            <a:r>
              <a:rPr lang="x-none" sz="2400" dirty="0" smtClean="0">
                <a:solidFill>
                  <a:schemeClr val="accent2">
                    <a:lumMod val="50000"/>
                  </a:schemeClr>
                </a:solidFill>
                <a:effectLst>
                  <a:outerShdw blurRad="38100" dist="38100" dir="2700000" algn="tl">
                    <a:srgbClr val="000000">
                      <a:alpha val="43137"/>
                    </a:srgbClr>
                  </a:outerShdw>
                </a:effectLst>
                <a:latin typeface="+mn-lt"/>
              </a:rPr>
              <a:t> </a:t>
            </a:r>
          </a:p>
          <a:p>
            <a:pPr marL="914400" indent="-457200" fontAlgn="auto">
              <a:spcBef>
                <a:spcPts val="0"/>
              </a:spcBef>
              <a:spcAft>
                <a:spcPts val="0"/>
              </a:spcAft>
              <a:buFontTx/>
              <a:buAutoNum type="arabicPeriod" startAt="2"/>
              <a:defRPr/>
            </a:pPr>
            <a:r>
              <a:rPr lang="en-US" sz="2400" dirty="0" smtClean="0">
                <a:solidFill>
                  <a:schemeClr val="accent2">
                    <a:lumMod val="50000"/>
                  </a:schemeClr>
                </a:solidFill>
                <a:effectLst>
                  <a:outerShdw blurRad="38100" dist="38100" dir="2700000" algn="tl">
                    <a:srgbClr val="000000">
                      <a:alpha val="43137"/>
                    </a:srgbClr>
                  </a:outerShdw>
                </a:effectLst>
                <a:latin typeface="+mn-lt"/>
              </a:rPr>
              <a:t>Strategic development plan for </a:t>
            </a:r>
            <a:r>
              <a:rPr lang="x-none" sz="2400" smtClean="0">
                <a:solidFill>
                  <a:schemeClr val="accent2">
                    <a:lumMod val="50000"/>
                  </a:schemeClr>
                </a:solidFill>
                <a:effectLst>
                  <a:outerShdw blurRad="38100" dist="38100" dir="2700000" algn="tl">
                    <a:srgbClr val="000000">
                      <a:alpha val="43137"/>
                    </a:srgbClr>
                  </a:outerShdw>
                </a:effectLst>
                <a:latin typeface="+mn-lt"/>
              </a:rPr>
              <a:t>2012</a:t>
            </a:r>
            <a:r>
              <a:rPr lang="en-US" sz="2400" dirty="0" smtClean="0">
                <a:solidFill>
                  <a:schemeClr val="accent2">
                    <a:lumMod val="50000"/>
                  </a:schemeClr>
                </a:solidFill>
                <a:effectLst>
                  <a:outerShdw blurRad="38100" dist="38100" dir="2700000" algn="tl">
                    <a:srgbClr val="000000">
                      <a:alpha val="43137"/>
                    </a:srgbClr>
                  </a:outerShdw>
                </a:effectLst>
                <a:latin typeface="+mn-lt"/>
              </a:rPr>
              <a:t> </a:t>
            </a:r>
            <a:r>
              <a:rPr lang="x-none" sz="2400" smtClean="0">
                <a:solidFill>
                  <a:schemeClr val="accent2">
                    <a:lumMod val="50000"/>
                  </a:schemeClr>
                </a:solidFill>
                <a:effectLst>
                  <a:outerShdw blurRad="38100" dist="38100" dir="2700000" algn="tl">
                    <a:srgbClr val="000000">
                      <a:alpha val="43137"/>
                    </a:srgbClr>
                  </a:outerShdw>
                </a:effectLst>
                <a:latin typeface="+mn-lt"/>
              </a:rPr>
              <a:t>-</a:t>
            </a:r>
            <a:r>
              <a:rPr lang="en-US" sz="2400" dirty="0" smtClean="0">
                <a:solidFill>
                  <a:schemeClr val="accent2">
                    <a:lumMod val="50000"/>
                  </a:schemeClr>
                </a:solidFill>
                <a:effectLst>
                  <a:outerShdw blurRad="38100" dist="38100" dir="2700000" algn="tl">
                    <a:srgbClr val="000000">
                      <a:alpha val="43137"/>
                    </a:srgbClr>
                  </a:outerShdw>
                </a:effectLst>
                <a:latin typeface="+mn-lt"/>
              </a:rPr>
              <a:t> </a:t>
            </a:r>
            <a:r>
              <a:rPr lang="x-none" sz="2400" smtClean="0">
                <a:solidFill>
                  <a:schemeClr val="accent2">
                    <a:lumMod val="50000"/>
                  </a:schemeClr>
                </a:solidFill>
                <a:effectLst>
                  <a:outerShdw blurRad="38100" dist="38100" dir="2700000" algn="tl">
                    <a:srgbClr val="000000">
                      <a:alpha val="43137"/>
                    </a:srgbClr>
                  </a:outerShdw>
                </a:effectLst>
                <a:latin typeface="+mn-lt"/>
              </a:rPr>
              <a:t>2017</a:t>
            </a:r>
            <a:endParaRPr lang="x-none" sz="2400" dirty="0" smtClean="0">
              <a:solidFill>
                <a:schemeClr val="accent2">
                  <a:lumMod val="50000"/>
                </a:schemeClr>
              </a:solidFill>
              <a:effectLst>
                <a:outerShdw blurRad="38100" dist="38100" dir="2700000" algn="tl">
                  <a:srgbClr val="000000">
                    <a:alpha val="43137"/>
                  </a:srgbClr>
                </a:outerShdw>
              </a:effectLst>
              <a:latin typeface="+mn-lt"/>
            </a:endParaRPr>
          </a:p>
          <a:p>
            <a:pPr marL="914400" indent="-457200" fontAlgn="auto">
              <a:spcBef>
                <a:spcPts val="0"/>
              </a:spcBef>
              <a:spcAft>
                <a:spcPts val="0"/>
              </a:spcAft>
              <a:buFontTx/>
              <a:buAutoNum type="arabicPeriod" startAt="2"/>
              <a:defRPr/>
            </a:pPr>
            <a:r>
              <a:rPr lang="en-US" sz="2400" dirty="0" smtClean="0">
                <a:solidFill>
                  <a:schemeClr val="accent2">
                    <a:lumMod val="50000"/>
                  </a:schemeClr>
                </a:solidFill>
                <a:effectLst>
                  <a:outerShdw blurRad="38100" dist="38100" dir="2700000" algn="tl">
                    <a:srgbClr val="000000">
                      <a:alpha val="43137"/>
                    </a:srgbClr>
                  </a:outerShdw>
                </a:effectLst>
                <a:latin typeface="+mn-lt"/>
              </a:rPr>
              <a:t>Implementation of ISSAI auditing standards</a:t>
            </a:r>
          </a:p>
          <a:p>
            <a:pPr marL="914400" indent="-457200" fontAlgn="auto">
              <a:spcBef>
                <a:spcPts val="0"/>
              </a:spcBef>
              <a:spcAft>
                <a:spcPts val="0"/>
              </a:spcAft>
              <a:buFontTx/>
              <a:buAutoNum type="arabicPeriod" startAt="2"/>
              <a:defRPr/>
            </a:pPr>
            <a:r>
              <a:rPr lang="en-US" sz="2400" dirty="0" smtClean="0">
                <a:solidFill>
                  <a:schemeClr val="accent2">
                    <a:lumMod val="50000"/>
                  </a:schemeClr>
                </a:solidFill>
                <a:effectLst>
                  <a:outerShdw blurRad="38100" dist="38100" dir="2700000" algn="tl">
                    <a:srgbClr val="000000">
                      <a:alpha val="43137"/>
                    </a:srgbClr>
                  </a:outerShdw>
                </a:effectLst>
                <a:latin typeface="+mn-lt"/>
              </a:rPr>
              <a:t>International cooperation and trainings</a:t>
            </a:r>
            <a:endParaRPr lang="x-none" sz="2400" dirty="0" smtClean="0">
              <a:solidFill>
                <a:schemeClr val="accent2">
                  <a:lumMod val="50000"/>
                </a:schemeClr>
              </a:solidFill>
              <a:effectLst>
                <a:outerShdw blurRad="38100" dist="38100" dir="2700000" algn="tl">
                  <a:srgbClr val="000000">
                    <a:alpha val="43137"/>
                  </a:srgbClr>
                </a:outerShdw>
              </a:effectLst>
              <a:latin typeface="+mn-lt"/>
            </a:endParaRPr>
          </a:p>
          <a:p>
            <a:pPr marL="914400" indent="-457200" fontAlgn="auto">
              <a:spcBef>
                <a:spcPts val="0"/>
              </a:spcBef>
              <a:spcAft>
                <a:spcPts val="0"/>
              </a:spcAft>
              <a:buFontTx/>
              <a:buAutoNum type="arabicPeriod" startAt="2"/>
              <a:defRPr/>
            </a:pPr>
            <a:r>
              <a:rPr lang="en-US" sz="2400" dirty="0">
                <a:solidFill>
                  <a:schemeClr val="accent2">
                    <a:lumMod val="50000"/>
                  </a:schemeClr>
                </a:solidFill>
                <a:effectLst>
                  <a:outerShdw blurRad="38100" dist="38100" dir="2700000" algn="tl">
                    <a:srgbClr val="000000">
                      <a:alpha val="43137"/>
                    </a:srgbClr>
                  </a:outerShdw>
                </a:effectLst>
                <a:latin typeface="+mn-lt"/>
              </a:rPr>
              <a:t>S</a:t>
            </a:r>
            <a:r>
              <a:rPr lang="en-US" sz="2400" dirty="0" smtClean="0">
                <a:solidFill>
                  <a:schemeClr val="accent2">
                    <a:lumMod val="50000"/>
                  </a:schemeClr>
                </a:solidFill>
                <a:effectLst>
                  <a:outerShdw blurRad="38100" dist="38100" dir="2700000" algn="tl">
                    <a:srgbClr val="000000">
                      <a:alpha val="43137"/>
                    </a:srgbClr>
                  </a:outerShdw>
                </a:effectLst>
                <a:latin typeface="+mn-lt"/>
              </a:rPr>
              <a:t>tatistical data</a:t>
            </a:r>
            <a:endParaRPr lang="x-none" sz="2400" dirty="0" smtClean="0">
              <a:solidFill>
                <a:schemeClr val="accent2">
                  <a:lumMod val="50000"/>
                </a:schemeClr>
              </a:solidFill>
              <a:effectLst>
                <a:outerShdw blurRad="38100" dist="38100" dir="2700000" algn="tl">
                  <a:srgbClr val="000000">
                    <a:alpha val="43137"/>
                  </a:srgbClr>
                </a:outerShdw>
              </a:effectLst>
              <a:latin typeface="+mn-lt"/>
            </a:endParaRPr>
          </a:p>
          <a:p>
            <a:pPr marL="457200" fontAlgn="auto">
              <a:spcBef>
                <a:spcPts val="0"/>
              </a:spcBef>
              <a:spcAft>
                <a:spcPts val="0"/>
              </a:spcAft>
              <a:defRPr/>
            </a:pPr>
            <a:endParaRPr lang="en-US" sz="2000" b="1" dirty="0" smtClean="0">
              <a:solidFill>
                <a:schemeClr val="accent2">
                  <a:lumMod val="50000"/>
                </a:schemeClr>
              </a:solidFill>
              <a:latin typeface="Cambria" pitchFamily="18" charset="0"/>
            </a:endParaRPr>
          </a:p>
          <a:p>
            <a:pPr marL="820738" indent="-457200" fontAlgn="auto">
              <a:spcBef>
                <a:spcPts val="0"/>
              </a:spcBef>
              <a:spcAft>
                <a:spcPts val="0"/>
              </a:spcAft>
              <a:defRPr/>
            </a:pPr>
            <a:endParaRPr lang="en-US" sz="2000" b="1" i="1" dirty="0" smtClean="0">
              <a:solidFill>
                <a:schemeClr val="accent2">
                  <a:lumMod val="50000"/>
                </a:schemeClr>
              </a:solidFill>
              <a:latin typeface="+mn-lt"/>
            </a:endParaRPr>
          </a:p>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244"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0246"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0247"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219950" cy="36988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 </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cs typeface="+mn-cs"/>
            </a:endParaRPr>
          </a:p>
        </p:txBody>
      </p:sp>
      <p:grpSp>
        <p:nvGrpSpPr>
          <p:cNvPr id="1024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381000" y="533400"/>
            <a:ext cx="8305800" cy="5508625"/>
          </a:xfrm>
          <a:prstGeom prst="rect">
            <a:avLst/>
          </a:prstGeom>
          <a:noFill/>
          <a:ln w="9525">
            <a:noFill/>
            <a:miter lim="800000"/>
            <a:headEnd/>
            <a:tailEnd/>
          </a:ln>
        </p:spPr>
        <p:txBody>
          <a:bodyPr>
            <a:spAutoFit/>
          </a:bodyPr>
          <a:lstStyle/>
          <a:p>
            <a:pPr marL="514350" indent="-514350" algn="ctr">
              <a:defRPr/>
            </a:pPr>
            <a:endParaRPr lang="en-US" sz="2400" b="1" u="sng" dirty="0">
              <a:solidFill>
                <a:schemeClr val="accent2">
                  <a:lumMod val="50000"/>
                </a:schemeClr>
              </a:solidFill>
              <a:effectLst>
                <a:outerShdw blurRad="38100" dist="38100" dir="2700000" algn="tl">
                  <a:srgbClr val="000000">
                    <a:alpha val="43137"/>
                  </a:srgbClr>
                </a:outerShdw>
              </a:effectLst>
              <a:latin typeface="+mn-lt"/>
            </a:endParaRPr>
          </a:p>
          <a:p>
            <a:pPr marL="514350" indent="-514350"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1. Constitutional position of SAI</a:t>
            </a:r>
          </a:p>
          <a:p>
            <a:pPr marL="514350" indent="-514350" algn="ctr">
              <a:defRPr/>
            </a:pPr>
            <a:endParaRPr lang="en-US" sz="2400" b="1" u="sng" dirty="0">
              <a:solidFill>
                <a:schemeClr val="accent2">
                  <a:lumMod val="50000"/>
                </a:schemeClr>
              </a:solidFill>
              <a:effectLst>
                <a:outerShdw blurRad="38100" dist="38100" dir="2700000" algn="tl">
                  <a:srgbClr val="000000">
                    <a:alpha val="43137"/>
                  </a:srgbClr>
                </a:outerShdw>
              </a:effectLst>
              <a:latin typeface="+mn-lt"/>
            </a:endParaRPr>
          </a:p>
          <a:p>
            <a:pPr marL="514350" indent="-514350" algn="just">
              <a:defRPr/>
            </a:pPr>
            <a:r>
              <a:rPr lang="en-US" sz="2000" b="1" dirty="0">
                <a:solidFill>
                  <a:schemeClr val="accent2">
                    <a:lumMod val="50000"/>
                  </a:schemeClr>
                </a:solidFill>
                <a:effectLst>
                  <a:outerShdw blurRad="38100" dist="38100" dir="2700000" algn="tl">
                    <a:srgbClr val="000000">
                      <a:alpha val="43137"/>
                    </a:srgbClr>
                  </a:outerShdw>
                </a:effectLst>
                <a:latin typeface="+mn-lt"/>
              </a:rPr>
              <a:t>	In accordance with Lima Declaration, State audit institution was legally positioned in the Constitution of Montenegro in October 2007 (Article 144.);</a:t>
            </a:r>
          </a:p>
          <a:p>
            <a:pPr marL="514350" indent="-514350" algn="just">
              <a:defRPr/>
            </a:pPr>
            <a:endParaRPr lang="en-US" sz="2000" b="1" dirty="0">
              <a:solidFill>
                <a:schemeClr val="accent2">
                  <a:lumMod val="50000"/>
                </a:schemeClr>
              </a:solidFill>
              <a:effectLst>
                <a:outerShdw blurRad="38100" dist="38100" dir="2700000" algn="tl">
                  <a:srgbClr val="000000">
                    <a:alpha val="43137"/>
                  </a:srgbClr>
                </a:outerShdw>
              </a:effectLst>
              <a:latin typeface="+mn-lt"/>
            </a:endParaRPr>
          </a:p>
          <a:p>
            <a:pPr marL="514350" indent="-514350" algn="just">
              <a:defRPr/>
            </a:pPr>
            <a:r>
              <a:rPr lang="en-US" sz="2000" b="1" dirty="0">
                <a:solidFill>
                  <a:schemeClr val="accent2">
                    <a:lumMod val="50000"/>
                  </a:schemeClr>
                </a:solidFill>
                <a:effectLst>
                  <a:outerShdw blurRad="38100" dist="38100" dir="2700000" algn="tl">
                    <a:srgbClr val="000000">
                      <a:alpha val="43137"/>
                    </a:srgbClr>
                  </a:outerShdw>
                </a:effectLst>
                <a:latin typeface="+mn-lt"/>
              </a:rPr>
              <a:t>	</a:t>
            </a:r>
            <a:r>
              <a:rPr lang="en-US" sz="2000" i="1" dirty="0">
                <a:solidFill>
                  <a:schemeClr val="accent2">
                    <a:lumMod val="50000"/>
                  </a:schemeClr>
                </a:solidFill>
                <a:effectLst>
                  <a:outerShdw blurRad="38100" dist="38100" dir="2700000" algn="tl">
                    <a:srgbClr val="000000">
                      <a:alpha val="43137"/>
                    </a:srgbClr>
                  </a:outerShdw>
                </a:effectLst>
                <a:latin typeface="+mn-lt"/>
              </a:rPr>
              <a:t>“The National Audit Institution of Montenegro shall be an independent and supreme authority of the national audit. The National Audit Institution shall audit the legality of and success in the management of state assets and liabilities, budgets and all the financial affairs of the entities whose sources of finance are public or created through the use of state property. </a:t>
            </a:r>
          </a:p>
          <a:p>
            <a:pPr marL="514350" indent="-514350" algn="just">
              <a:defRPr/>
            </a:pPr>
            <a:r>
              <a:rPr lang="en-US" sz="2000" i="1" dirty="0">
                <a:solidFill>
                  <a:schemeClr val="accent2">
                    <a:lumMod val="50000"/>
                  </a:schemeClr>
                </a:solidFill>
                <a:effectLst>
                  <a:outerShdw blurRad="38100" dist="38100" dir="2700000" algn="tl">
                    <a:srgbClr val="000000">
                      <a:alpha val="43137"/>
                    </a:srgbClr>
                  </a:outerShdw>
                </a:effectLst>
                <a:latin typeface="+mn-lt"/>
              </a:rPr>
              <a:t>	The National Audit Institution shall submit an annual report to the Parliament. </a:t>
            </a:r>
          </a:p>
          <a:p>
            <a:pPr marL="514350" indent="-514350" algn="just">
              <a:defRPr/>
            </a:pPr>
            <a:r>
              <a:rPr lang="en-US" sz="2000" i="1" dirty="0">
                <a:solidFill>
                  <a:schemeClr val="accent2">
                    <a:lumMod val="50000"/>
                  </a:schemeClr>
                </a:solidFill>
                <a:effectLst>
                  <a:outerShdw blurRad="38100" dist="38100" dir="2700000" algn="tl">
                    <a:srgbClr val="000000">
                      <a:alpha val="43137"/>
                    </a:srgbClr>
                  </a:outerShdw>
                </a:effectLst>
                <a:latin typeface="+mn-lt"/>
              </a:rPr>
              <a:t>	The Senate shall manage the National Audit Institution.”</a:t>
            </a:r>
            <a:endParaRPr lang="x-none" sz="2000" i="1" dirty="0">
              <a:solidFill>
                <a:schemeClr val="accent2">
                  <a:lumMod val="50000"/>
                </a:schemeClr>
              </a:solidFill>
              <a:effectLst>
                <a:outerShdw blurRad="38100" dist="38100" dir="2700000" algn="tl">
                  <a:srgbClr val="000000">
                    <a:alpha val="43137"/>
                  </a:srgbClr>
                </a:outerShdw>
              </a:effectLst>
              <a:latin typeface="+mn-lt"/>
            </a:endParaRPr>
          </a:p>
        </p:txBody>
      </p:sp>
      <p:pic>
        <p:nvPicPr>
          <p:cNvPr id="10252"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193833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363538" fontAlgn="auto">
              <a:spcBef>
                <a:spcPts val="0"/>
              </a:spcBef>
              <a:spcAft>
                <a:spcPts val="0"/>
              </a:spcAft>
              <a:defRPr/>
            </a:pPr>
            <a:endParaRPr lang="en-US" sz="20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457200" fontAlgn="auto">
              <a:spcBef>
                <a:spcPts val="0"/>
              </a:spcBef>
              <a:spcAft>
                <a:spcPts val="0"/>
              </a:spcAft>
              <a:defRPr/>
            </a:pPr>
            <a:endParaRPr lang="en-US" sz="2000" b="1" dirty="0" smtClean="0">
              <a:solidFill>
                <a:schemeClr val="accent2">
                  <a:lumMod val="50000"/>
                </a:schemeClr>
              </a:solidFill>
              <a:latin typeface="Cambria" pitchFamily="18" charset="0"/>
            </a:endParaRPr>
          </a:p>
          <a:p>
            <a:pPr marL="820738" indent="-457200" fontAlgn="auto">
              <a:spcBef>
                <a:spcPts val="0"/>
              </a:spcBef>
              <a:spcAft>
                <a:spcPts val="0"/>
              </a:spcAft>
              <a:defRPr/>
            </a:pPr>
            <a:endParaRPr lang="en-US" sz="2000" b="1" i="1" dirty="0" smtClean="0">
              <a:solidFill>
                <a:schemeClr val="accent2">
                  <a:lumMod val="50000"/>
                </a:schemeClr>
              </a:solidFill>
              <a:latin typeface="+mn-lt"/>
            </a:endParaRPr>
          </a:p>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1268"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1270"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127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127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381000" y="533400"/>
            <a:ext cx="8358188" cy="830263"/>
          </a:xfrm>
          <a:prstGeom prst="rect">
            <a:avLst/>
          </a:prstGeom>
          <a:noFill/>
          <a:ln w="9525">
            <a:noFill/>
            <a:miter lim="800000"/>
            <a:headEnd/>
            <a:tailEnd/>
          </a:ln>
        </p:spPr>
        <p:txBody>
          <a:bodyPr>
            <a:spAutoFit/>
          </a:bodyPr>
          <a:lstStyle/>
          <a:p>
            <a:pPr algn="ctr">
              <a:lnSpc>
                <a:spcPct val="200000"/>
              </a:lnSpc>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1. Constitutional position of SAI</a:t>
            </a:r>
          </a:p>
        </p:txBody>
      </p:sp>
      <p:pic>
        <p:nvPicPr>
          <p:cNvPr id="11276"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520700" y="1296988"/>
            <a:ext cx="8228013" cy="3662362"/>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just" fontAlgn="auto">
              <a:spcBef>
                <a:spcPts val="0"/>
              </a:spcBef>
              <a:spcAft>
                <a:spcPts val="0"/>
              </a:spcAft>
              <a:defRPr/>
            </a:pPr>
            <a:endParaRPr lang="x-none" sz="2400" dirty="0" smtClean="0">
              <a:effectLst>
                <a:outerShdw blurRad="38100" dist="38100" dir="2700000" algn="tl">
                  <a:srgbClr val="000000">
                    <a:alpha val="43137"/>
                  </a:srgbClr>
                </a:outerShdw>
              </a:effectLst>
              <a:latin typeface="Cambria" pitchFamily="18" charset="0"/>
            </a:endParaRPr>
          </a:p>
          <a:p>
            <a:pPr marL="814388" indent="-450850" algn="just" fontAlgn="auto">
              <a:spcBef>
                <a:spcPts val="0"/>
              </a:spcBef>
              <a:spcAft>
                <a:spcPts val="0"/>
              </a:spcAft>
              <a:buFont typeface="Arial" pitchFamily="34" charset="0"/>
              <a:buChar char="•"/>
              <a:defRPr/>
            </a:pPr>
            <a:r>
              <a:rPr lang="en-US" sz="2000" b="1" dirty="0" smtClean="0">
                <a:solidFill>
                  <a:schemeClr val="accent2">
                    <a:lumMod val="50000"/>
                  </a:schemeClr>
                </a:solidFill>
                <a:effectLst>
                  <a:outerShdw blurRad="38100" dist="38100" dir="2700000" algn="tl">
                    <a:srgbClr val="000000">
                      <a:alpha val="43137"/>
                    </a:srgbClr>
                  </a:outerShdw>
                </a:effectLst>
                <a:latin typeface="+mn-lt"/>
              </a:rPr>
              <a:t>State audit institution initiated the amendment to the Constitution of Montenegro </a:t>
            </a:r>
            <a:r>
              <a:rPr lang="en-US" sz="2000" i="1" dirty="0" smtClean="0">
                <a:solidFill>
                  <a:schemeClr val="accent2">
                    <a:lumMod val="50000"/>
                  </a:schemeClr>
                </a:solidFill>
                <a:effectLst>
                  <a:outerShdw blurRad="38100" dist="38100" dir="2700000" algn="tl">
                    <a:srgbClr val="000000">
                      <a:alpha val="43137"/>
                    </a:srgbClr>
                  </a:outerShdw>
                </a:effectLst>
                <a:latin typeface="+mn-lt"/>
              </a:rPr>
              <a:t>for ensuring functional immunity of President and members of Senate</a:t>
            </a:r>
            <a:r>
              <a:rPr lang="x-none" sz="2000" i="1" dirty="0" smtClean="0">
                <a:solidFill>
                  <a:schemeClr val="accent2">
                    <a:lumMod val="50000"/>
                  </a:schemeClr>
                </a:solidFill>
                <a:effectLst>
                  <a:outerShdw blurRad="38100" dist="38100" dir="2700000" algn="tl">
                    <a:srgbClr val="000000">
                      <a:alpha val="43137"/>
                    </a:srgbClr>
                  </a:outerShdw>
                </a:effectLst>
                <a:latin typeface="+mn-lt"/>
              </a:rPr>
              <a:t>;</a:t>
            </a:r>
          </a:p>
          <a:p>
            <a:pPr marL="814388" indent="-450850" algn="just" fontAlgn="auto">
              <a:spcBef>
                <a:spcPts val="0"/>
              </a:spcBef>
              <a:spcAft>
                <a:spcPts val="0"/>
              </a:spcAft>
              <a:defRPr/>
            </a:pPr>
            <a:endParaRPr lang="x-none" sz="20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buFont typeface="Arial" pitchFamily="34" charset="0"/>
              <a:buChar char="•"/>
              <a:defRPr/>
            </a:pPr>
            <a:r>
              <a:rPr lang="en-US" sz="2000" b="1" dirty="0" smtClean="0">
                <a:solidFill>
                  <a:schemeClr val="accent2">
                    <a:lumMod val="50000"/>
                  </a:schemeClr>
                </a:solidFill>
                <a:effectLst>
                  <a:outerShdw blurRad="38100" dist="38100" dir="2700000" algn="tl">
                    <a:srgbClr val="000000">
                      <a:alpha val="43137"/>
                    </a:srgbClr>
                  </a:outerShdw>
                </a:effectLst>
                <a:latin typeface="+mn-lt"/>
              </a:rPr>
              <a:t>The amendment is included in the Draft amendments to the Constitution of Montenegro</a:t>
            </a:r>
            <a:r>
              <a:rPr lang="x-none" sz="2000" b="1" dirty="0" smtClean="0">
                <a:solidFill>
                  <a:schemeClr val="accent2">
                    <a:lumMod val="50000"/>
                  </a:schemeClr>
                </a:solidFill>
                <a:effectLst>
                  <a:outerShdw blurRad="38100" dist="38100" dir="2700000" algn="tl">
                    <a:srgbClr val="000000">
                      <a:alpha val="43137"/>
                    </a:srgbClr>
                  </a:outerShdw>
                </a:effectLst>
                <a:latin typeface="+mn-lt"/>
              </a:rPr>
              <a:t>;</a:t>
            </a:r>
            <a:endParaRPr lang="x-none" sz="2000" b="1" dirty="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en-US" sz="2400" dirty="0" smtClean="0">
              <a:effectLst>
                <a:outerShdw blurRad="38100" dist="38100" dir="2700000" algn="tl">
                  <a:srgbClr val="000000">
                    <a:alpha val="43137"/>
                  </a:srgbClr>
                </a:outerShdw>
              </a:effectLst>
              <a:latin typeface="Cambria" pitchFamily="18" charset="0"/>
            </a:endParaRPr>
          </a:p>
          <a:p>
            <a:pPr marL="814388" indent="-450850" algn="just" fontAlgn="auto">
              <a:spcBef>
                <a:spcPts val="0"/>
              </a:spcBef>
              <a:spcAft>
                <a:spcPts val="0"/>
              </a:spcAft>
              <a:defRPr/>
            </a:pPr>
            <a:endParaRPr lang="en-US" sz="2400" b="1" i="1" dirty="0" smtClean="0">
              <a:solidFill>
                <a:schemeClr val="accent2">
                  <a:lumMod val="50000"/>
                </a:schemeClr>
              </a:solidFill>
              <a:latin typeface="Cambria" pitchFamily="18" charset="0"/>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295400"/>
            <a:ext cx="8610600" cy="2586038"/>
          </a:xfrm>
          <a:prstGeom prst="rect">
            <a:avLst/>
          </a:prstGeom>
        </p:spPr>
        <p:txBody>
          <a:bodyPr>
            <a:spAutoFit/>
          </a:bodyPr>
          <a:lstStyle/>
          <a:p>
            <a:pPr>
              <a:defRPr/>
            </a:pPr>
            <a:r>
              <a:rPr lang="en-US" b="1" dirty="0">
                <a:solidFill>
                  <a:schemeClr val="accent2">
                    <a:lumMod val="50000"/>
                  </a:schemeClr>
                </a:solidFill>
                <a:latin typeface="Cambria" pitchFamily="18" charset="0"/>
              </a:rPr>
              <a:t> </a:t>
            </a:r>
            <a:endParaRPr lang="en-US" dirty="0"/>
          </a:p>
          <a:p>
            <a:pPr algn="just">
              <a:defRPr/>
            </a:pPr>
            <a:endParaRPr lang="en-US" b="1" dirty="0">
              <a:solidFill>
                <a:schemeClr val="accent2">
                  <a:lumMod val="50000"/>
                </a:schemeClr>
              </a:solidFill>
              <a:latin typeface="Cambria" pitchFamily="18" charset="0"/>
            </a:endParaRPr>
          </a:p>
          <a:p>
            <a:pPr algn="just">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2292"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2294"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2295"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229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6770688"/>
          </a:xfrm>
          <a:prstGeom prst="rect">
            <a:avLst/>
          </a:prstGeom>
          <a:noFill/>
          <a:ln w="9525">
            <a:noFill/>
            <a:miter lim="800000"/>
            <a:headEnd/>
            <a:tailEnd/>
          </a:ln>
        </p:spPr>
        <p:txBody>
          <a:bodyPr>
            <a:spAutoFit/>
          </a:bodyPr>
          <a:lstStyle/>
          <a:p>
            <a:pPr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2.</a:t>
            </a:r>
            <a:r>
              <a:rPr lang="x-none" sz="2400" b="1" u="sng" dirty="0">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Legal framework of SAI</a:t>
            </a:r>
            <a:endParaRPr lang="x-none" sz="2400" b="1" u="sng" dirty="0">
              <a:solidFill>
                <a:schemeClr val="accent2">
                  <a:lumMod val="50000"/>
                </a:schemeClr>
              </a:solidFill>
              <a:effectLst>
                <a:outerShdw blurRad="38100" dist="38100" dir="2700000" algn="tl">
                  <a:srgbClr val="000000">
                    <a:alpha val="43137"/>
                  </a:srgbClr>
                </a:outerShdw>
              </a:effectLst>
              <a:latin typeface="+mn-lt"/>
            </a:endParaRPr>
          </a:p>
          <a:p>
            <a:pPr algn="ctr">
              <a:defRPr/>
            </a:pPr>
            <a:endParaRPr lang="x-none" sz="2400" b="1" u="sng"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defRPr/>
            </a:pPr>
            <a:r>
              <a:rPr lang="en-US" b="1" dirty="0">
                <a:solidFill>
                  <a:schemeClr val="accent2">
                    <a:lumMod val="50000"/>
                  </a:schemeClr>
                </a:solidFill>
                <a:effectLst>
                  <a:outerShdw blurRad="38100" dist="38100" dir="2700000" algn="tl">
                    <a:srgbClr val="000000">
                      <a:alpha val="43137"/>
                    </a:srgbClr>
                  </a:outerShdw>
                </a:effectLst>
                <a:latin typeface="+mn-lt"/>
              </a:rPr>
              <a:t>Legal framework of SAI is prescribed in the Law on SAI, April 2004</a:t>
            </a:r>
            <a:r>
              <a:rPr lang="x-none" b="1" dirty="0">
                <a:solidFill>
                  <a:schemeClr val="accent2">
                    <a:lumMod val="50000"/>
                  </a:schemeClr>
                </a:solidFill>
                <a:effectLst>
                  <a:outerShdw blurRad="38100" dist="38100" dir="2700000" algn="tl">
                    <a:srgbClr val="000000">
                      <a:alpha val="43137"/>
                    </a:srgbClr>
                  </a:outerShdw>
                </a:effectLst>
                <a:latin typeface="+mn-lt"/>
              </a:rPr>
              <a:t>;</a:t>
            </a: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Wingdings" pitchFamily="2" charset="2"/>
              <a:buChar char="ü"/>
              <a:defRPr/>
            </a:pPr>
            <a:r>
              <a:rPr lang="en-US" dirty="0">
                <a:solidFill>
                  <a:schemeClr val="accent2">
                    <a:lumMod val="50000"/>
                  </a:schemeClr>
                </a:solidFill>
                <a:effectLst>
                  <a:outerShdw blurRad="38100" dist="38100" dir="2700000" algn="tl">
                    <a:srgbClr val="000000">
                      <a:alpha val="43137"/>
                    </a:srgbClr>
                  </a:outerShdw>
                </a:effectLst>
                <a:latin typeface="+mn-lt"/>
              </a:rPr>
              <a:t>The Law on SAI was drafted taking into account its compliance with Lima Declaration, ISSAI auditing standards (basic principles, general standards, field standards, reporting standards</a:t>
            </a:r>
            <a:r>
              <a:rPr lang="x-none" dirty="0">
                <a:solidFill>
                  <a:schemeClr val="accent2">
                    <a:lumMod val="50000"/>
                  </a:schemeClr>
                </a:solidFill>
                <a:effectLst>
                  <a:outerShdw blurRad="38100" dist="38100" dir="2700000" algn="tl">
                    <a:srgbClr val="000000">
                      <a:alpha val="43137"/>
                    </a:srgbClr>
                  </a:outerShdw>
                </a:effectLst>
                <a:latin typeface="+mn-lt"/>
              </a:rPr>
              <a:t>).</a:t>
            </a:r>
            <a:endParaRPr lang="x-none"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defRPr/>
            </a:pPr>
            <a:r>
              <a:rPr lang="en-US" b="1" dirty="0">
                <a:solidFill>
                  <a:schemeClr val="accent2">
                    <a:lumMod val="50000"/>
                  </a:schemeClr>
                </a:solidFill>
                <a:effectLst>
                  <a:outerShdw blurRad="38100" dist="38100" dir="2700000" algn="tl">
                    <a:srgbClr val="000000">
                      <a:alpha val="43137"/>
                    </a:srgbClr>
                  </a:outerShdw>
                </a:effectLst>
                <a:latin typeface="+mn-lt"/>
              </a:rPr>
              <a:t>The Law on SAI includes following provisions</a:t>
            </a:r>
            <a:r>
              <a:rPr lang="x-none" b="1" dirty="0">
                <a:solidFill>
                  <a:schemeClr val="accent2">
                    <a:lumMod val="50000"/>
                  </a:schemeClr>
                </a:solidFill>
                <a:effectLst>
                  <a:outerShdw blurRad="38100" dist="38100" dir="2700000" algn="tl">
                    <a:srgbClr val="000000">
                      <a:alpha val="43137"/>
                    </a:srgbClr>
                  </a:outerShdw>
                </a:effectLst>
                <a:latin typeface="+mn-lt"/>
              </a:rPr>
              <a:t>:</a:t>
            </a:r>
            <a:r>
              <a:rPr lang="x-none" dirty="0">
                <a:solidFill>
                  <a:schemeClr val="accent2">
                    <a:lumMod val="50000"/>
                  </a:schemeClr>
                </a:solidFill>
                <a:effectLst>
                  <a:outerShdw blurRad="38100" dist="38100" dir="2700000" algn="tl">
                    <a:srgbClr val="000000">
                      <a:alpha val="43137"/>
                    </a:srgbClr>
                  </a:outerShdw>
                </a:effectLst>
                <a:latin typeface="+mn-lt"/>
              </a:rPr>
              <a:t> </a:t>
            </a:r>
            <a:endParaRPr lang="en-US" dirty="0">
              <a:solidFill>
                <a:schemeClr val="accent2">
                  <a:lumMod val="50000"/>
                </a:schemeClr>
              </a:solidFill>
              <a:effectLst>
                <a:outerShdw blurRad="38100" dist="38100" dir="2700000" algn="tl">
                  <a:srgbClr val="000000">
                    <a:alpha val="43137"/>
                  </a:srgbClr>
                </a:outerShdw>
              </a:effectLst>
              <a:latin typeface="+mn-lt"/>
            </a:endParaRPr>
          </a:p>
          <a:p>
            <a:pPr>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marL="342900" indent="-342900" algn="just">
              <a:buFont typeface="Arial" pitchFamily="34" charset="0"/>
              <a:buChar char="•"/>
              <a:defRPr/>
            </a:pPr>
            <a:r>
              <a:rPr lang="en-US" sz="1400" i="1" dirty="0">
                <a:solidFill>
                  <a:schemeClr val="accent2">
                    <a:lumMod val="50000"/>
                  </a:schemeClr>
                </a:solidFill>
                <a:effectLst>
                  <a:outerShdw blurRad="38100" dist="38100" dir="2700000" algn="tl">
                    <a:srgbClr val="000000">
                      <a:alpha val="43137"/>
                    </a:srgbClr>
                  </a:outerShdw>
                </a:effectLst>
                <a:latin typeface="+mn-lt"/>
              </a:rPr>
              <a:t>Independence of Institution</a:t>
            </a:r>
            <a:r>
              <a:rPr lang="x-none" sz="1400" i="1" dirty="0">
                <a:solidFill>
                  <a:schemeClr val="accent2">
                    <a:lumMod val="50000"/>
                  </a:schemeClr>
                </a:solidFill>
                <a:effectLst>
                  <a:outerShdw blurRad="38100" dist="38100" dir="2700000" algn="tl">
                    <a:srgbClr val="000000">
                      <a:alpha val="43137"/>
                    </a:srgbClr>
                  </a:outerShdw>
                </a:effectLst>
                <a:latin typeface="+mn-lt"/>
              </a:rPr>
              <a:t>;</a:t>
            </a:r>
          </a:p>
          <a:p>
            <a:pPr marL="342900" indent="-342900" algn="just">
              <a:buFont typeface="Arial" pitchFamily="34" charset="0"/>
              <a:buChar char="•"/>
              <a:defRPr/>
            </a:pPr>
            <a:r>
              <a:rPr lang="en-US" sz="1400" i="1" dirty="0">
                <a:solidFill>
                  <a:schemeClr val="accent2">
                    <a:lumMod val="50000"/>
                  </a:schemeClr>
                </a:solidFill>
                <a:effectLst>
                  <a:outerShdw blurRad="38100" dist="38100" dir="2700000" algn="tl">
                    <a:srgbClr val="000000">
                      <a:alpha val="43137"/>
                    </a:srgbClr>
                  </a:outerShdw>
                </a:effectLst>
                <a:latin typeface="+mn-lt"/>
              </a:rPr>
              <a:t>Audited entities, tasks of Institution, types of audits</a:t>
            </a:r>
            <a:r>
              <a:rPr lang="x-none" sz="1400" i="1" dirty="0">
                <a:solidFill>
                  <a:schemeClr val="accent2">
                    <a:lumMod val="50000"/>
                  </a:schemeClr>
                </a:solidFill>
                <a:effectLst>
                  <a:outerShdw blurRad="38100" dist="38100" dir="2700000" algn="tl">
                    <a:srgbClr val="000000">
                      <a:alpha val="43137"/>
                    </a:srgbClr>
                  </a:outerShdw>
                </a:effectLst>
                <a:latin typeface="+mn-lt"/>
              </a:rPr>
              <a:t>;</a:t>
            </a:r>
          </a:p>
          <a:p>
            <a:pPr marL="342900" indent="-342900" algn="just">
              <a:buFont typeface="Arial" pitchFamily="34" charset="0"/>
              <a:buChar char="•"/>
              <a:defRPr/>
            </a:pPr>
            <a:r>
              <a:rPr lang="en-US" sz="1400" i="1" dirty="0">
                <a:solidFill>
                  <a:schemeClr val="accent2">
                    <a:lumMod val="50000"/>
                  </a:schemeClr>
                </a:solidFill>
                <a:effectLst>
                  <a:outerShdw blurRad="38100" dist="38100" dir="2700000" algn="tl">
                    <a:srgbClr val="000000">
                      <a:alpha val="43137"/>
                    </a:srgbClr>
                  </a:outerShdw>
                </a:effectLst>
                <a:latin typeface="+mn-lt"/>
              </a:rPr>
              <a:t>Scope, time and method of performing audits</a:t>
            </a:r>
            <a:r>
              <a:rPr lang="x-none" sz="1400" i="1" dirty="0">
                <a:solidFill>
                  <a:schemeClr val="accent2">
                    <a:lumMod val="50000"/>
                  </a:schemeClr>
                </a:solidFill>
                <a:effectLst>
                  <a:outerShdw blurRad="38100" dist="38100" dir="2700000" algn="tl">
                    <a:srgbClr val="000000">
                      <a:alpha val="43137"/>
                    </a:srgbClr>
                  </a:outerShdw>
                </a:effectLst>
                <a:latin typeface="+mn-lt"/>
              </a:rPr>
              <a:t>;</a:t>
            </a:r>
          </a:p>
          <a:p>
            <a:pPr marL="342900" indent="-342900" algn="just">
              <a:buFont typeface="Arial" pitchFamily="34" charset="0"/>
              <a:buChar char="•"/>
              <a:defRPr/>
            </a:pPr>
            <a:r>
              <a:rPr lang="en-US" sz="1400" i="1" dirty="0">
                <a:solidFill>
                  <a:schemeClr val="accent2">
                    <a:lumMod val="50000"/>
                  </a:schemeClr>
                </a:solidFill>
                <a:effectLst>
                  <a:outerShdw blurRad="38100" dist="38100" dir="2700000" algn="tl">
                    <a:srgbClr val="000000">
                      <a:alpha val="43137"/>
                    </a:srgbClr>
                  </a:outerShdw>
                </a:effectLst>
                <a:latin typeface="+mn-lt"/>
              </a:rPr>
              <a:t>Organization of Institution </a:t>
            </a:r>
            <a:r>
              <a:rPr lang="x-none" sz="1400" i="1" dirty="0">
                <a:solidFill>
                  <a:schemeClr val="accent2">
                    <a:lumMod val="50000"/>
                  </a:schemeClr>
                </a:solidFill>
                <a:effectLst>
                  <a:outerShdw blurRad="38100" dist="38100" dir="2700000" algn="tl">
                    <a:srgbClr val="000000">
                      <a:alpha val="43137"/>
                    </a:srgbClr>
                  </a:outerShdw>
                </a:effectLst>
                <a:latin typeface="+mn-lt"/>
              </a:rPr>
              <a:t>(</a:t>
            </a:r>
            <a:r>
              <a:rPr lang="en-US" sz="1400" i="1" dirty="0">
                <a:solidFill>
                  <a:schemeClr val="accent2">
                    <a:lumMod val="50000"/>
                  </a:schemeClr>
                </a:solidFill>
                <a:effectLst>
                  <a:outerShdw blurRad="38100" dist="38100" dir="2700000" algn="tl">
                    <a:srgbClr val="000000">
                      <a:alpha val="43137"/>
                    </a:srgbClr>
                  </a:outerShdw>
                </a:effectLst>
                <a:latin typeface="+mn-lt"/>
              </a:rPr>
              <a:t>independence of members of Senate, appointment and dismissal of members of Senate as well as supremacies of the institutional bodies</a:t>
            </a:r>
            <a:r>
              <a:rPr lang="x-none" sz="1400" i="1" dirty="0">
                <a:solidFill>
                  <a:schemeClr val="accent2">
                    <a:lumMod val="50000"/>
                  </a:schemeClr>
                </a:solidFill>
                <a:effectLst>
                  <a:outerShdw blurRad="38100" dist="38100" dir="2700000" algn="tl">
                    <a:srgbClr val="000000">
                      <a:alpha val="43137"/>
                    </a:srgbClr>
                  </a:outerShdw>
                </a:effectLst>
                <a:latin typeface="+mn-lt"/>
              </a:rPr>
              <a:t>);</a:t>
            </a:r>
          </a:p>
          <a:p>
            <a:pPr marL="342900" indent="-342900" algn="just">
              <a:buFont typeface="Arial" pitchFamily="34" charset="0"/>
              <a:buChar char="•"/>
              <a:defRPr/>
            </a:pPr>
            <a:r>
              <a:rPr lang="en-US" sz="1400" i="1" dirty="0">
                <a:solidFill>
                  <a:schemeClr val="accent2">
                    <a:lumMod val="50000"/>
                  </a:schemeClr>
                </a:solidFill>
                <a:effectLst>
                  <a:outerShdw blurRad="38100" dist="38100" dir="2700000" algn="tl">
                    <a:srgbClr val="000000">
                      <a:alpha val="43137"/>
                    </a:srgbClr>
                  </a:outerShdw>
                </a:effectLst>
                <a:latin typeface="+mn-lt"/>
              </a:rPr>
              <a:t>Cooperation with Parliament and Government</a:t>
            </a:r>
            <a:r>
              <a:rPr lang="x-none" sz="1400" i="1" dirty="0">
                <a:solidFill>
                  <a:schemeClr val="accent2">
                    <a:lumMod val="50000"/>
                  </a:schemeClr>
                </a:solidFill>
                <a:effectLst>
                  <a:outerShdw blurRad="38100" dist="38100" dir="2700000" algn="tl">
                    <a:srgbClr val="000000">
                      <a:alpha val="43137"/>
                    </a:srgbClr>
                  </a:outerShdw>
                </a:effectLst>
                <a:latin typeface="+mn-lt"/>
              </a:rPr>
              <a:t>; </a:t>
            </a:r>
          </a:p>
          <a:p>
            <a:pPr marL="342900" indent="-342900" algn="just">
              <a:buFont typeface="Arial" pitchFamily="34" charset="0"/>
              <a:buChar char="•"/>
              <a:defRPr/>
            </a:pPr>
            <a:r>
              <a:rPr lang="en-US" sz="1400" i="1" dirty="0">
                <a:solidFill>
                  <a:schemeClr val="accent2">
                    <a:lumMod val="50000"/>
                  </a:schemeClr>
                </a:solidFill>
                <a:effectLst>
                  <a:outerShdw blurRad="38100" dist="38100" dir="2700000" algn="tl">
                    <a:srgbClr val="000000">
                      <a:alpha val="43137"/>
                    </a:srgbClr>
                  </a:outerShdw>
                </a:effectLst>
                <a:latin typeface="+mn-lt"/>
              </a:rPr>
              <a:t>Informing public</a:t>
            </a:r>
            <a:r>
              <a:rPr lang="x-none" sz="1400" i="1" dirty="0">
                <a:solidFill>
                  <a:schemeClr val="accent2">
                    <a:lumMod val="50000"/>
                  </a:schemeClr>
                </a:solidFill>
                <a:effectLst>
                  <a:outerShdw blurRad="38100" dist="38100" dir="2700000" algn="tl">
                    <a:srgbClr val="000000">
                      <a:alpha val="43137"/>
                    </a:srgbClr>
                  </a:outerShdw>
                </a:effectLst>
                <a:latin typeface="+mn-lt"/>
              </a:rPr>
              <a:t>;</a:t>
            </a:r>
          </a:p>
          <a:p>
            <a:pPr marL="342900" indent="-342900" algn="just">
              <a:buFont typeface="Arial" pitchFamily="34" charset="0"/>
              <a:buChar char="•"/>
              <a:defRPr/>
            </a:pPr>
            <a:r>
              <a:rPr lang="en-US" sz="1400" i="1" dirty="0">
                <a:solidFill>
                  <a:schemeClr val="accent2">
                    <a:lumMod val="50000"/>
                  </a:schemeClr>
                </a:solidFill>
                <a:effectLst>
                  <a:outerShdw blurRad="38100" dist="38100" dir="2700000" algn="tl">
                    <a:srgbClr val="000000">
                      <a:alpha val="43137"/>
                    </a:srgbClr>
                  </a:outerShdw>
                </a:effectLst>
                <a:latin typeface="+mn-lt"/>
              </a:rPr>
              <a:t>Relation with audit entities</a:t>
            </a:r>
            <a:r>
              <a:rPr lang="x-none" sz="1400" i="1" dirty="0">
                <a:solidFill>
                  <a:schemeClr val="accent2">
                    <a:lumMod val="50000"/>
                  </a:schemeClr>
                </a:solidFill>
                <a:effectLst>
                  <a:outerShdw blurRad="38100" dist="38100" dir="2700000" algn="tl">
                    <a:srgbClr val="000000">
                      <a:alpha val="43137"/>
                    </a:srgbClr>
                  </a:outerShdw>
                </a:effectLst>
                <a:latin typeface="+mn-lt"/>
              </a:rPr>
              <a:t>; </a:t>
            </a:r>
          </a:p>
          <a:p>
            <a:pPr marL="342900" indent="-342900" algn="just">
              <a:buFont typeface="Arial" pitchFamily="34" charset="0"/>
              <a:buChar char="•"/>
              <a:defRPr/>
            </a:pPr>
            <a:r>
              <a:rPr lang="en-US" sz="1400" i="1" dirty="0">
                <a:solidFill>
                  <a:schemeClr val="accent2">
                    <a:lumMod val="50000"/>
                  </a:schemeClr>
                </a:solidFill>
                <a:effectLst>
                  <a:outerShdw blurRad="38100" dist="38100" dir="2700000" algn="tl">
                    <a:srgbClr val="000000">
                      <a:alpha val="43137"/>
                    </a:srgbClr>
                  </a:outerShdw>
                </a:effectLst>
                <a:latin typeface="+mn-lt"/>
              </a:rPr>
              <a:t>Responsibility of state auditors </a:t>
            </a:r>
            <a:r>
              <a:rPr lang="x-none" sz="1400" i="1" dirty="0">
                <a:solidFill>
                  <a:schemeClr val="accent2">
                    <a:lumMod val="50000"/>
                  </a:schemeClr>
                </a:solidFill>
                <a:effectLst>
                  <a:outerShdw blurRad="38100" dist="38100" dir="2700000" algn="tl">
                    <a:srgbClr val="000000">
                      <a:alpha val="43137"/>
                    </a:srgbClr>
                  </a:outerShdw>
                </a:effectLst>
                <a:latin typeface="+mn-lt"/>
              </a:rPr>
              <a:t>(</a:t>
            </a:r>
            <a:r>
              <a:rPr lang="en-US" sz="1400" i="1" dirty="0">
                <a:solidFill>
                  <a:schemeClr val="accent2">
                    <a:lumMod val="50000"/>
                  </a:schemeClr>
                </a:solidFill>
                <a:effectLst>
                  <a:outerShdw blurRad="38100" dist="38100" dir="2700000" algn="tl">
                    <a:srgbClr val="000000">
                      <a:alpha val="43137"/>
                    </a:srgbClr>
                  </a:outerShdw>
                </a:effectLst>
                <a:latin typeface="+mn-lt"/>
              </a:rPr>
              <a:t>qualifications, competencies and legal requirements for appointment of state auditors</a:t>
            </a:r>
            <a:r>
              <a:rPr lang="x-none" sz="1400" i="1" dirty="0">
                <a:solidFill>
                  <a:schemeClr val="accent2">
                    <a:lumMod val="50000"/>
                  </a:schemeClr>
                </a:solidFill>
                <a:effectLst>
                  <a:outerShdw blurRad="38100" dist="38100" dir="2700000" algn="tl">
                    <a:srgbClr val="000000">
                      <a:alpha val="43137"/>
                    </a:srgbClr>
                  </a:outerShdw>
                </a:effectLst>
                <a:latin typeface="+mn-lt"/>
              </a:rPr>
              <a:t>); </a:t>
            </a:r>
          </a:p>
          <a:p>
            <a:pPr marL="342900" indent="-342900" algn="just">
              <a:buFont typeface="Arial" pitchFamily="34" charset="0"/>
              <a:buChar char="•"/>
              <a:defRPr/>
            </a:pPr>
            <a:r>
              <a:rPr lang="en-US" sz="1400" i="1" dirty="0">
                <a:solidFill>
                  <a:schemeClr val="accent2">
                    <a:lumMod val="50000"/>
                  </a:schemeClr>
                </a:solidFill>
                <a:effectLst>
                  <a:outerShdw blurRad="38100" dist="38100" dir="2700000" algn="tl">
                    <a:srgbClr val="000000">
                      <a:alpha val="43137"/>
                    </a:srgbClr>
                  </a:outerShdw>
                </a:effectLst>
                <a:latin typeface="+mn-lt"/>
              </a:rPr>
              <a:t>Financing Institution</a:t>
            </a:r>
            <a:r>
              <a:rPr lang="x-none" sz="1400" i="1" dirty="0">
                <a:solidFill>
                  <a:schemeClr val="accent2">
                    <a:lumMod val="50000"/>
                  </a:schemeClr>
                </a:solidFill>
                <a:effectLst>
                  <a:outerShdw blurRad="38100" dist="38100" dir="2700000" algn="tl">
                    <a:srgbClr val="000000">
                      <a:alpha val="43137"/>
                    </a:srgbClr>
                  </a:outerShdw>
                </a:effectLst>
                <a:latin typeface="+mn-lt"/>
              </a:rPr>
              <a:t>. </a:t>
            </a:r>
          </a:p>
          <a:p>
            <a:pPr marL="342900" indent="-342900">
              <a:buFont typeface="Arial" pitchFamily="34" charset="0"/>
              <a:buChar char="•"/>
              <a:defRPr/>
            </a:pPr>
            <a:endParaRPr lang="x-none" sz="2400"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x-none" sz="2400"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12300"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574675" y="1600200"/>
            <a:ext cx="8188325" cy="677863"/>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2586038"/>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331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331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3319" name="Text Box 121"/>
          <p:cNvSpPr txBox="1">
            <a:spLocks noChangeArrowheads="1"/>
          </p:cNvSpPr>
          <p:nvPr/>
        </p:nvSpPr>
        <p:spPr bwMode="auto">
          <a:xfrm>
            <a:off x="3778250" y="39624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332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1938338"/>
          </a:xfrm>
          <a:prstGeom prst="rect">
            <a:avLst/>
          </a:prstGeom>
          <a:noFill/>
          <a:ln w="9525">
            <a:noFill/>
            <a:miter lim="800000"/>
            <a:headEnd/>
            <a:tailEnd/>
          </a:ln>
        </p:spPr>
        <p:txBody>
          <a:bodyPr>
            <a:spAutoFit/>
          </a:bodyPr>
          <a:lstStyle/>
          <a:p>
            <a:pPr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2.</a:t>
            </a:r>
            <a:r>
              <a:rPr lang="x-none" sz="2400" b="1" u="sng" dirty="0">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Legal framework of SAI</a:t>
            </a:r>
            <a:endParaRPr lang="x-none" sz="2400" b="1" u="sng" dirty="0">
              <a:solidFill>
                <a:schemeClr val="accent2">
                  <a:lumMod val="50000"/>
                </a:schemeClr>
              </a:solidFill>
              <a:effectLst>
                <a:outerShdw blurRad="38100" dist="38100" dir="2700000" algn="tl">
                  <a:srgbClr val="000000">
                    <a:alpha val="43137"/>
                  </a:srgbClr>
                </a:outerShdw>
              </a:effectLst>
              <a:latin typeface="+mn-lt"/>
            </a:endParaRPr>
          </a:p>
          <a:p>
            <a:pPr algn="ctr">
              <a:defRPr/>
            </a:pPr>
            <a:endParaRPr lang="x-none" sz="2400" b="1" u="sng"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defRPr/>
            </a:pPr>
            <a:endParaRPr lang="x-none" sz="2400"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x-none" sz="2400"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13324"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574675" y="1600200"/>
            <a:ext cx="8188325" cy="3724275"/>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just" fontAlgn="auto">
              <a:spcBef>
                <a:spcPts val="0"/>
              </a:spcBef>
              <a:spcAft>
                <a:spcPts val="0"/>
              </a:spcAft>
              <a:buFont typeface="Arial" pitchFamily="34" charset="0"/>
              <a:buChar char="•"/>
              <a:defRPr/>
            </a:pPr>
            <a:r>
              <a:rPr lang="en-US" dirty="0" smtClean="0">
                <a:solidFill>
                  <a:schemeClr val="accent2">
                    <a:lumMod val="50000"/>
                  </a:schemeClr>
                </a:solidFill>
                <a:effectLst>
                  <a:outerShdw blurRad="38100" dist="38100" dir="2700000" algn="tl">
                    <a:srgbClr val="000000">
                      <a:alpha val="43137"/>
                    </a:srgbClr>
                  </a:outerShdw>
                </a:effectLst>
                <a:latin typeface="+mn-lt"/>
              </a:rPr>
              <a:t>In accordance with the Law on SAI, the Institution adopted following sub-legal acts</a:t>
            </a:r>
            <a:r>
              <a:rPr lang="vi-VN" dirty="0" smtClean="0">
                <a:solidFill>
                  <a:schemeClr val="accent2">
                    <a:lumMod val="50000"/>
                  </a:schemeClr>
                </a:solidFill>
                <a:effectLst>
                  <a:outerShdw blurRad="38100" dist="38100" dir="2700000" algn="tl">
                    <a:srgbClr val="000000">
                      <a:alpha val="43137"/>
                    </a:srgbClr>
                  </a:outerShdw>
                </a:effectLst>
                <a:latin typeface="+mn-lt"/>
              </a:rPr>
              <a:t>:</a:t>
            </a:r>
            <a:endParaRPr lang="en-US"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en-US"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buFont typeface="Wingdings" pitchFamily="2" charset="2"/>
              <a:buChar char="Ø"/>
              <a:defRPr/>
            </a:pPr>
            <a:r>
              <a:rPr lang="en-US" i="1" dirty="0" smtClean="0">
                <a:solidFill>
                  <a:schemeClr val="accent2">
                    <a:lumMod val="50000"/>
                  </a:schemeClr>
                </a:solidFill>
                <a:effectLst>
                  <a:outerShdw blurRad="38100" dist="38100" dir="2700000" algn="tl">
                    <a:srgbClr val="000000">
                      <a:alpha val="43137"/>
                    </a:srgbClr>
                  </a:outerShdw>
                </a:effectLst>
                <a:latin typeface="+mn-lt"/>
              </a:rPr>
              <a:t>Rules of procedure of the State audit institution </a:t>
            </a:r>
            <a:r>
              <a:rPr lang="x-none" i="1" smtClean="0">
                <a:solidFill>
                  <a:schemeClr val="accent2">
                    <a:lumMod val="50000"/>
                  </a:schemeClr>
                </a:solidFill>
                <a:effectLst>
                  <a:outerShdw blurRad="38100" dist="38100" dir="2700000" algn="tl">
                    <a:srgbClr val="000000">
                      <a:alpha val="43137"/>
                    </a:srgbClr>
                  </a:outerShdw>
                </a:effectLst>
                <a:latin typeface="+mn-lt"/>
              </a:rPr>
              <a:t>(</a:t>
            </a:r>
            <a:r>
              <a:rPr lang="en-US" i="1" dirty="0" smtClean="0">
                <a:solidFill>
                  <a:schemeClr val="accent2">
                    <a:lumMod val="50000"/>
                  </a:schemeClr>
                </a:solidFill>
                <a:effectLst>
                  <a:outerShdw blurRad="38100" dist="38100" dir="2700000" algn="tl">
                    <a:srgbClr val="000000">
                      <a:alpha val="43137"/>
                    </a:srgbClr>
                  </a:outerShdw>
                </a:effectLst>
                <a:latin typeface="+mn-lt"/>
              </a:rPr>
              <a:t>“Official   Gazette of RMN”, No. </a:t>
            </a:r>
            <a:r>
              <a:rPr lang="x-none" i="1" smtClean="0">
                <a:solidFill>
                  <a:schemeClr val="accent2">
                    <a:lumMod val="50000"/>
                  </a:schemeClr>
                </a:solidFill>
                <a:effectLst>
                  <a:outerShdw blurRad="38100" dist="38100" dir="2700000" algn="tl">
                    <a:srgbClr val="000000">
                      <a:alpha val="43137"/>
                    </a:srgbClr>
                  </a:outerShdw>
                </a:effectLst>
                <a:latin typeface="+mn-lt"/>
              </a:rPr>
              <a:t>50/07);</a:t>
            </a:r>
            <a:endParaRPr lang="en-US" i="1"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buFont typeface="Wingdings" pitchFamily="2" charset="2"/>
              <a:buChar char="Ø"/>
              <a:defRPr/>
            </a:pPr>
            <a:r>
              <a:rPr lang="en-US" i="1" dirty="0" smtClean="0">
                <a:solidFill>
                  <a:schemeClr val="accent2">
                    <a:lumMod val="50000"/>
                  </a:schemeClr>
                </a:solidFill>
                <a:effectLst>
                  <a:outerShdw blurRad="38100" dist="38100" dir="2700000" algn="tl">
                    <a:srgbClr val="000000">
                      <a:alpha val="43137"/>
                    </a:srgbClr>
                  </a:outerShdw>
                </a:effectLst>
                <a:latin typeface="+mn-lt"/>
              </a:rPr>
              <a:t>Instruction on the methodology of work of the State audit institution </a:t>
            </a:r>
            <a:r>
              <a:rPr lang="x-none" i="1" dirty="0" smtClean="0">
                <a:solidFill>
                  <a:schemeClr val="accent2">
                    <a:lumMod val="50000"/>
                  </a:schemeClr>
                </a:solidFill>
                <a:effectLst>
                  <a:outerShdw blurRad="38100" dist="38100" dir="2700000" algn="tl">
                    <a:srgbClr val="000000">
                      <a:alpha val="43137"/>
                    </a:srgbClr>
                  </a:outerShdw>
                </a:effectLst>
                <a:latin typeface="+mn-lt"/>
              </a:rPr>
              <a:t>(</a:t>
            </a:r>
            <a:r>
              <a:rPr lang="en-US" i="1" dirty="0">
                <a:solidFill>
                  <a:schemeClr val="accent2">
                    <a:lumMod val="50000"/>
                  </a:schemeClr>
                </a:solidFill>
                <a:effectLst>
                  <a:outerShdw blurRad="38100" dist="38100" dir="2700000" algn="tl">
                    <a:srgbClr val="000000">
                      <a:alpha val="43137"/>
                    </a:srgbClr>
                  </a:outerShdw>
                </a:effectLst>
                <a:latin typeface="+mn-lt"/>
              </a:rPr>
              <a:t>“Official Gazette of RMN”, No. </a:t>
            </a:r>
            <a:r>
              <a:rPr lang="x-none" i="1" smtClean="0">
                <a:solidFill>
                  <a:schemeClr val="accent2">
                    <a:lumMod val="50000"/>
                  </a:schemeClr>
                </a:solidFill>
                <a:effectLst>
                  <a:outerShdw blurRad="38100" dist="38100" dir="2700000" algn="tl">
                    <a:srgbClr val="000000">
                      <a:alpha val="43137"/>
                    </a:srgbClr>
                  </a:outerShdw>
                </a:effectLst>
                <a:latin typeface="+mn-lt"/>
              </a:rPr>
              <a:t>50/07);</a:t>
            </a:r>
            <a:endParaRPr lang="en-US" i="1"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buFont typeface="Wingdings" pitchFamily="2" charset="2"/>
              <a:buChar char="Ø"/>
              <a:defRPr/>
            </a:pPr>
            <a:r>
              <a:rPr lang="en-US" i="1" dirty="0" smtClean="0">
                <a:solidFill>
                  <a:schemeClr val="accent2">
                    <a:lumMod val="50000"/>
                  </a:schemeClr>
                </a:solidFill>
                <a:effectLst>
                  <a:outerShdw blurRad="38100" dist="38100" dir="2700000" algn="tl">
                    <a:srgbClr val="000000">
                      <a:alpha val="43137"/>
                    </a:srgbClr>
                  </a:outerShdw>
                </a:effectLst>
                <a:latin typeface="+mn-lt"/>
              </a:rPr>
              <a:t>Code of ethics of the state officers and employees in the State audit institution</a:t>
            </a:r>
            <a:r>
              <a:rPr lang="x-none" i="1" smtClean="0">
                <a:solidFill>
                  <a:schemeClr val="accent2">
                    <a:lumMod val="50000"/>
                  </a:schemeClr>
                </a:solidFill>
                <a:effectLst>
                  <a:outerShdw blurRad="38100" dist="38100" dir="2700000" algn="tl">
                    <a:srgbClr val="000000">
                      <a:alpha val="43137"/>
                    </a:srgbClr>
                  </a:outerShdw>
                </a:effectLst>
                <a:latin typeface="+mn-lt"/>
              </a:rPr>
              <a:t>;</a:t>
            </a:r>
            <a:endParaRPr lang="en-US" i="1"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buFont typeface="Wingdings" pitchFamily="2" charset="2"/>
              <a:buChar char="Ø"/>
              <a:defRPr/>
            </a:pPr>
            <a:r>
              <a:rPr lang="en-US" i="1" dirty="0" smtClean="0">
                <a:solidFill>
                  <a:schemeClr val="accent2">
                    <a:lumMod val="50000"/>
                  </a:schemeClr>
                </a:solidFill>
                <a:effectLst>
                  <a:outerShdw blurRad="38100" dist="38100" dir="2700000" algn="tl">
                    <a:srgbClr val="000000">
                      <a:alpha val="43137"/>
                    </a:srgbClr>
                  </a:outerShdw>
                </a:effectLst>
                <a:latin typeface="+mn-lt"/>
              </a:rPr>
              <a:t>Rule book on internal organization and systematization of posts within the State audit institution</a:t>
            </a:r>
            <a:r>
              <a:rPr lang="x-none" i="1" dirty="0" smtClean="0">
                <a:solidFill>
                  <a:schemeClr val="accent2">
                    <a:lumMod val="50000"/>
                  </a:schemeClr>
                </a:solidFill>
                <a:effectLst>
                  <a:outerShdw blurRad="38100" dist="38100" dir="2700000" algn="tl">
                    <a:srgbClr val="000000">
                      <a:alpha val="43137"/>
                    </a:srgbClr>
                  </a:outerShdw>
                </a:effectLst>
                <a:latin typeface="+mn-lt"/>
              </a:rPr>
              <a:t>.</a:t>
            </a:r>
          </a:p>
          <a:p>
            <a:pPr marL="814388" indent="-450850" algn="just" fontAlgn="auto">
              <a:spcBef>
                <a:spcPts val="0"/>
              </a:spcBef>
              <a:spcAft>
                <a:spcPts val="0"/>
              </a:spcAft>
              <a:defRPr/>
            </a:pPr>
            <a:r>
              <a:rPr lang="en-US" i="1" dirty="0" smtClean="0">
                <a:solidFill>
                  <a:schemeClr val="accent2">
                    <a:lumMod val="50000"/>
                  </a:schemeClr>
                </a:solidFill>
                <a:effectLst>
                  <a:outerShdw blurRad="38100" dist="38100" dir="2700000" algn="tl">
                    <a:srgbClr val="000000">
                      <a:alpha val="43137"/>
                    </a:srgbClr>
                  </a:outerShdw>
                </a:effectLst>
                <a:latin typeface="+mn-lt"/>
              </a:rPr>
              <a:t> </a:t>
            </a:r>
          </a:p>
          <a:p>
            <a:pPr marL="814388" indent="-450850" algn="just" fontAlgn="auto">
              <a:spcBef>
                <a:spcPts val="0"/>
              </a:spcBef>
              <a:spcAft>
                <a:spcPts val="0"/>
              </a:spcAft>
              <a:buFontTx/>
              <a:buChar char="-"/>
              <a:defRPr/>
            </a:pPr>
            <a:endParaRPr lang="en-US" sz="20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20" name="Rectangle 19"/>
          <p:cNvSpPr/>
          <p:nvPr/>
        </p:nvSpPr>
        <p:spPr>
          <a:xfrm>
            <a:off x="228600" y="1752600"/>
            <a:ext cx="8610600" cy="2586038"/>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4340"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434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4462463"/>
          </a:xfrm>
          <a:prstGeom prst="rect">
            <a:avLst/>
          </a:prstGeom>
          <a:noFill/>
          <a:ln w="9525">
            <a:noFill/>
            <a:miter lim="800000"/>
            <a:headEnd/>
            <a:tailEnd/>
          </a:ln>
        </p:spPr>
        <p:txBody>
          <a:bodyPr>
            <a:spAutoFit/>
          </a:bodyPr>
          <a:lstStyle/>
          <a:p>
            <a:pPr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2.</a:t>
            </a:r>
            <a:r>
              <a:rPr lang="x-none" sz="2400" b="1" u="sng" dirty="0">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Legal framework of SAI</a:t>
            </a:r>
            <a:endParaRPr lang="x-none" sz="2400" b="1" u="sng"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sz="2000" b="1" dirty="0">
                <a:solidFill>
                  <a:schemeClr val="accent2">
                    <a:lumMod val="50000"/>
                  </a:schemeClr>
                </a:solidFill>
                <a:effectLst>
                  <a:outerShdw blurRad="38100" dist="38100" dir="2700000" algn="tl">
                    <a:srgbClr val="000000">
                      <a:alpha val="43137"/>
                    </a:srgbClr>
                  </a:outerShdw>
                </a:effectLst>
                <a:latin typeface="+mn-lt"/>
              </a:rPr>
              <a:t>Independence of Supreme audit institution</a:t>
            </a:r>
            <a:r>
              <a:rPr lang="en-US" sz="2000" dirty="0">
                <a:solidFill>
                  <a:schemeClr val="accent2">
                    <a:lumMod val="50000"/>
                  </a:schemeClr>
                </a:solidFill>
                <a:effectLst>
                  <a:outerShdw blurRad="38100" dist="38100" dir="2700000" algn="tl">
                    <a:srgbClr val="000000">
                      <a:alpha val="43137"/>
                    </a:srgbClr>
                  </a:outerShdw>
                </a:effectLst>
                <a:latin typeface="+mn-lt"/>
              </a:rPr>
              <a:t> is one of the most important elements of Lima and Mexico Declaration, as well as ISSAI standards. The concept of independence of SAIs includes: </a:t>
            </a:r>
            <a:r>
              <a:rPr lang="en-US" sz="2000" b="1" dirty="0">
                <a:solidFill>
                  <a:schemeClr val="accent2">
                    <a:lumMod val="50000"/>
                  </a:schemeClr>
                </a:solidFill>
                <a:effectLst>
                  <a:outerShdw blurRad="38100" dist="38100" dir="2700000" algn="tl">
                    <a:srgbClr val="000000">
                      <a:alpha val="43137"/>
                    </a:srgbClr>
                  </a:outerShdw>
                </a:effectLst>
                <a:latin typeface="+mn-lt"/>
              </a:rPr>
              <a:t>functional, organizational, managerial and financial independence. </a:t>
            </a:r>
          </a:p>
          <a:p>
            <a:pPr algn="just">
              <a:defRPr/>
            </a:pPr>
            <a:endParaRPr lang="en-US" sz="20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2000"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defRPr/>
            </a:pPr>
            <a:r>
              <a:rPr lang="en-US" sz="2000" b="1" dirty="0">
                <a:solidFill>
                  <a:schemeClr val="accent2">
                    <a:lumMod val="50000"/>
                  </a:schemeClr>
                </a:solidFill>
                <a:effectLst>
                  <a:outerShdw blurRad="38100" dist="38100" dir="2700000" algn="tl">
                    <a:srgbClr val="000000">
                      <a:alpha val="43137"/>
                    </a:srgbClr>
                  </a:outerShdw>
                </a:effectLst>
                <a:latin typeface="+mn-lt"/>
              </a:rPr>
              <a:t>Functional independence </a:t>
            </a:r>
            <a:r>
              <a:rPr lang="x-none" sz="2000" b="1" dirty="0">
                <a:solidFill>
                  <a:schemeClr val="accent2">
                    <a:lumMod val="50000"/>
                  </a:schemeClr>
                </a:solidFill>
                <a:effectLst>
                  <a:outerShdw blurRad="38100" dist="38100" dir="2700000" algn="tl">
                    <a:srgbClr val="000000">
                      <a:alpha val="43137"/>
                    </a:srgbClr>
                  </a:outerShdw>
                </a:effectLst>
                <a:latin typeface="+mn-lt"/>
              </a:rPr>
              <a:t>– </a:t>
            </a:r>
            <a:r>
              <a:rPr lang="en-US" sz="2000" i="1" dirty="0">
                <a:solidFill>
                  <a:schemeClr val="accent2">
                    <a:lumMod val="50000"/>
                  </a:schemeClr>
                </a:solidFill>
                <a:effectLst>
                  <a:outerShdw blurRad="38100" dist="38100" dir="2700000" algn="tl">
                    <a:srgbClr val="000000">
                      <a:alpha val="43137"/>
                    </a:srgbClr>
                  </a:outerShdw>
                </a:effectLst>
                <a:latin typeface="+mn-lt"/>
              </a:rPr>
              <a:t>prescribed in the</a:t>
            </a:r>
            <a:r>
              <a:rPr lang="en-US" sz="2000" b="1" i="1" dirty="0">
                <a:solidFill>
                  <a:schemeClr val="accent2">
                    <a:lumMod val="50000"/>
                  </a:schemeClr>
                </a:solidFill>
                <a:effectLst>
                  <a:outerShdw blurRad="38100" dist="38100" dir="2700000" algn="tl">
                    <a:srgbClr val="000000">
                      <a:alpha val="43137"/>
                    </a:srgbClr>
                  </a:outerShdw>
                </a:effectLst>
                <a:latin typeface="+mn-lt"/>
              </a:rPr>
              <a:t> Article 2 and 9 of the Law on SAI</a:t>
            </a:r>
            <a:r>
              <a:rPr lang="x-none" sz="2000" b="1" i="1" dirty="0">
                <a:solidFill>
                  <a:schemeClr val="accent2">
                    <a:lumMod val="50000"/>
                  </a:schemeClr>
                </a:solidFill>
                <a:effectLst>
                  <a:outerShdw blurRad="38100" dist="38100" dir="2700000" algn="tl">
                    <a:srgbClr val="000000">
                      <a:alpha val="43137"/>
                    </a:srgbClr>
                  </a:outerShdw>
                </a:effectLst>
                <a:latin typeface="+mn-lt"/>
              </a:rPr>
              <a:t>. </a:t>
            </a:r>
          </a:p>
          <a:p>
            <a:pPr>
              <a:defRPr/>
            </a:pPr>
            <a:endParaRPr lang="x-none" sz="2000" b="1" i="1" dirty="0">
              <a:solidFill>
                <a:schemeClr val="accent2">
                  <a:lumMod val="50000"/>
                </a:schemeClr>
              </a:solidFill>
              <a:effectLst>
                <a:outerShdw blurRad="38100" dist="38100" dir="2700000" algn="tl">
                  <a:srgbClr val="000000">
                    <a:alpha val="43137"/>
                  </a:srgbClr>
                </a:outerShdw>
              </a:effectLst>
              <a:latin typeface="+mn-lt"/>
            </a:endParaRPr>
          </a:p>
          <a:p>
            <a:pPr>
              <a:defRPr/>
            </a:pP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14348"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574675" y="1600200"/>
            <a:ext cx="8188325" cy="677863"/>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2586038"/>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5364"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5366"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5367"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536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3846513"/>
          </a:xfrm>
          <a:prstGeom prst="rect">
            <a:avLst/>
          </a:prstGeom>
          <a:noFill/>
          <a:ln w="9525">
            <a:noFill/>
            <a:miter lim="800000"/>
            <a:headEnd/>
            <a:tailEnd/>
          </a:ln>
        </p:spPr>
        <p:txBody>
          <a:bodyPr>
            <a:spAutoFit/>
          </a:bodyPr>
          <a:lstStyle/>
          <a:p>
            <a:pPr algn="ctr">
              <a:defRPr/>
            </a:pPr>
            <a:endParaRPr lang="x-none" sz="2400" b="1" u="sng" dirty="0">
              <a:solidFill>
                <a:schemeClr val="accent2">
                  <a:lumMod val="50000"/>
                </a:schemeClr>
              </a:solidFill>
              <a:effectLst>
                <a:outerShdw blurRad="38100" dist="38100" dir="2700000" algn="tl">
                  <a:srgbClr val="000000">
                    <a:alpha val="43137"/>
                  </a:srgbClr>
                </a:outerShdw>
              </a:effectLst>
              <a:latin typeface="+mn-lt"/>
            </a:endParaRPr>
          </a:p>
          <a:p>
            <a:pPr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2.</a:t>
            </a:r>
            <a:r>
              <a:rPr lang="x-none" sz="2400" b="1" u="sng" dirty="0">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Legal framework of SAI</a:t>
            </a:r>
          </a:p>
          <a:p>
            <a:pPr algn="ctr">
              <a:defRPr/>
            </a:pPr>
            <a:endParaRPr lang="x-none" sz="2400" b="1" u="sng"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2000"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defRPr/>
            </a:pPr>
            <a:r>
              <a:rPr lang="en-US" sz="2000" b="1" dirty="0">
                <a:solidFill>
                  <a:schemeClr val="accent2">
                    <a:lumMod val="50000"/>
                  </a:schemeClr>
                </a:solidFill>
                <a:effectLst>
                  <a:outerShdw blurRad="38100" dist="38100" dir="2700000" algn="tl">
                    <a:srgbClr val="000000">
                      <a:alpha val="43137"/>
                    </a:srgbClr>
                  </a:outerShdw>
                </a:effectLst>
                <a:latin typeface="+mn-lt"/>
              </a:rPr>
              <a:t>Organizational independence </a:t>
            </a:r>
            <a:r>
              <a:rPr lang="x-none" sz="2000" b="1" dirty="0">
                <a:solidFill>
                  <a:schemeClr val="accent2">
                    <a:lumMod val="50000"/>
                  </a:schemeClr>
                </a:solidFill>
                <a:effectLst>
                  <a:outerShdw blurRad="38100" dist="38100" dir="2700000" algn="tl">
                    <a:srgbClr val="000000">
                      <a:alpha val="43137"/>
                    </a:srgbClr>
                  </a:outerShdw>
                </a:effectLst>
                <a:latin typeface="+mn-lt"/>
              </a:rPr>
              <a:t>– </a:t>
            </a:r>
            <a:r>
              <a:rPr lang="en-US" sz="2000" i="1" dirty="0">
                <a:solidFill>
                  <a:schemeClr val="accent2">
                    <a:lumMod val="50000"/>
                  </a:schemeClr>
                </a:solidFill>
                <a:effectLst>
                  <a:outerShdw blurRad="38100" dist="38100" dir="2700000" algn="tl">
                    <a:srgbClr val="000000">
                      <a:alpha val="43137"/>
                    </a:srgbClr>
                  </a:outerShdw>
                </a:effectLst>
                <a:latin typeface="+mn-lt"/>
              </a:rPr>
              <a:t>defined in the</a:t>
            </a:r>
            <a:r>
              <a:rPr lang="en-US" sz="2000" b="1" i="1" dirty="0">
                <a:solidFill>
                  <a:schemeClr val="accent2">
                    <a:lumMod val="50000"/>
                  </a:schemeClr>
                </a:solidFill>
                <a:effectLst>
                  <a:outerShdw blurRad="38100" dist="38100" dir="2700000" algn="tl">
                    <a:srgbClr val="000000">
                      <a:alpha val="43137"/>
                    </a:srgbClr>
                  </a:outerShdw>
                </a:effectLst>
                <a:latin typeface="+mn-lt"/>
              </a:rPr>
              <a:t> Article 29 and 30 of the Law on SAI</a:t>
            </a:r>
            <a:r>
              <a:rPr lang="x-none" sz="2000" b="1" i="1" dirty="0">
                <a:solidFill>
                  <a:schemeClr val="accent2">
                    <a:lumMod val="50000"/>
                  </a:schemeClr>
                </a:solidFill>
                <a:effectLst>
                  <a:outerShdw blurRad="38100" dist="38100" dir="2700000" algn="tl">
                    <a:srgbClr val="000000">
                      <a:alpha val="43137"/>
                    </a:srgbClr>
                  </a:outerShdw>
                </a:effectLst>
                <a:latin typeface="+mn-lt"/>
              </a:rPr>
              <a:t>;</a:t>
            </a: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sz="2000" b="1" dirty="0">
                <a:solidFill>
                  <a:schemeClr val="accent2">
                    <a:lumMod val="50000"/>
                  </a:schemeClr>
                </a:solidFill>
                <a:effectLst>
                  <a:outerShdw blurRad="38100" dist="38100" dir="2700000" algn="tl">
                    <a:srgbClr val="000000">
                      <a:alpha val="43137"/>
                    </a:srgbClr>
                  </a:outerShdw>
                </a:effectLst>
                <a:latin typeface="+mn-lt"/>
              </a:rPr>
              <a:t>Managerial independence </a:t>
            </a:r>
            <a:r>
              <a:rPr lang="x-none" sz="2000" b="1" dirty="0">
                <a:solidFill>
                  <a:schemeClr val="accent2">
                    <a:lumMod val="50000"/>
                  </a:schemeClr>
                </a:solidFill>
                <a:effectLst>
                  <a:outerShdw blurRad="38100" dist="38100" dir="2700000" algn="tl">
                    <a:srgbClr val="000000">
                      <a:alpha val="43137"/>
                    </a:srgbClr>
                  </a:outerShdw>
                </a:effectLst>
                <a:latin typeface="+mn-lt"/>
              </a:rPr>
              <a:t>– </a:t>
            </a:r>
            <a:r>
              <a:rPr lang="en-US" sz="2000" i="1" dirty="0">
                <a:solidFill>
                  <a:schemeClr val="accent2">
                    <a:lumMod val="50000"/>
                  </a:schemeClr>
                </a:solidFill>
                <a:effectLst>
                  <a:outerShdw blurRad="38100" dist="38100" dir="2700000" algn="tl">
                    <a:srgbClr val="000000">
                      <a:alpha val="43137"/>
                    </a:srgbClr>
                  </a:outerShdw>
                </a:effectLst>
                <a:latin typeface="+mn-lt"/>
              </a:rPr>
              <a:t>defined in the</a:t>
            </a:r>
            <a:r>
              <a:rPr lang="en-US" sz="2000" b="1" i="1" dirty="0">
                <a:solidFill>
                  <a:schemeClr val="accent2">
                    <a:lumMod val="50000"/>
                  </a:schemeClr>
                </a:solidFill>
                <a:effectLst>
                  <a:outerShdw blurRad="38100" dist="38100" dir="2700000" algn="tl">
                    <a:srgbClr val="000000">
                      <a:alpha val="43137"/>
                    </a:srgbClr>
                  </a:outerShdw>
                </a:effectLst>
                <a:latin typeface="+mn-lt"/>
              </a:rPr>
              <a:t> Article </a:t>
            </a:r>
            <a:r>
              <a:rPr lang="x-none" sz="2000" b="1" i="1" dirty="0">
                <a:solidFill>
                  <a:schemeClr val="accent2">
                    <a:lumMod val="50000"/>
                  </a:schemeClr>
                </a:solidFill>
                <a:effectLst>
                  <a:outerShdw blurRad="38100" dist="38100" dir="2700000" algn="tl">
                    <a:srgbClr val="000000">
                      <a:alpha val="43137"/>
                    </a:srgbClr>
                  </a:outerShdw>
                </a:effectLst>
                <a:latin typeface="+mn-lt"/>
              </a:rPr>
              <a:t>33 </a:t>
            </a:r>
            <a:r>
              <a:rPr lang="en-US" sz="2000" b="1" i="1" dirty="0">
                <a:solidFill>
                  <a:schemeClr val="accent2">
                    <a:lumMod val="50000"/>
                  </a:schemeClr>
                </a:solidFill>
                <a:effectLst>
                  <a:outerShdw blurRad="38100" dist="38100" dir="2700000" algn="tl">
                    <a:srgbClr val="000000">
                      <a:alpha val="43137"/>
                    </a:srgbClr>
                  </a:outerShdw>
                </a:effectLst>
                <a:latin typeface="+mn-lt"/>
              </a:rPr>
              <a:t>and </a:t>
            </a:r>
            <a:r>
              <a:rPr lang="x-none" sz="2000" b="1" i="1" dirty="0">
                <a:solidFill>
                  <a:schemeClr val="accent2">
                    <a:lumMod val="50000"/>
                  </a:schemeClr>
                </a:solidFill>
                <a:effectLst>
                  <a:outerShdw blurRad="38100" dist="38100" dir="2700000" algn="tl">
                    <a:srgbClr val="000000">
                      <a:alpha val="43137"/>
                    </a:srgbClr>
                  </a:outerShdw>
                </a:effectLst>
                <a:latin typeface="+mn-lt"/>
              </a:rPr>
              <a:t>34</a:t>
            </a:r>
            <a:r>
              <a:rPr lang="en-US" sz="2000" b="1" i="1" dirty="0">
                <a:solidFill>
                  <a:schemeClr val="accent2">
                    <a:lumMod val="50000"/>
                  </a:schemeClr>
                </a:solidFill>
                <a:effectLst>
                  <a:outerShdw blurRad="38100" dist="38100" dir="2700000" algn="tl">
                    <a:srgbClr val="000000">
                      <a:alpha val="43137"/>
                    </a:srgbClr>
                  </a:outerShdw>
                </a:effectLst>
                <a:latin typeface="+mn-lt"/>
              </a:rPr>
              <a:t> of the Law on SAI</a:t>
            </a:r>
            <a:r>
              <a:rPr lang="x-none" sz="2000" b="1" i="1" dirty="0">
                <a:solidFill>
                  <a:schemeClr val="accent2">
                    <a:lumMod val="50000"/>
                  </a:schemeClr>
                </a:solidFill>
                <a:effectLst>
                  <a:outerShdw blurRad="38100" dist="38100" dir="2700000" algn="tl">
                    <a:srgbClr val="000000">
                      <a:alpha val="43137"/>
                    </a:srgbClr>
                  </a:outerShdw>
                </a:effectLst>
                <a:latin typeface="+mn-lt"/>
              </a:rPr>
              <a:t>;</a:t>
            </a: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sz="2000" b="1" dirty="0">
                <a:solidFill>
                  <a:schemeClr val="accent2">
                    <a:lumMod val="50000"/>
                  </a:schemeClr>
                </a:solidFill>
                <a:effectLst>
                  <a:outerShdw blurRad="38100" dist="38100" dir="2700000" algn="tl">
                    <a:srgbClr val="000000">
                      <a:alpha val="43137"/>
                    </a:srgbClr>
                  </a:outerShdw>
                </a:effectLst>
                <a:latin typeface="+mn-lt"/>
              </a:rPr>
              <a:t>Independence of state auditors </a:t>
            </a:r>
            <a:r>
              <a:rPr lang="x-none" sz="2000" b="1" dirty="0">
                <a:solidFill>
                  <a:schemeClr val="accent2">
                    <a:lumMod val="50000"/>
                  </a:schemeClr>
                </a:solidFill>
                <a:effectLst>
                  <a:outerShdw blurRad="38100" dist="38100" dir="2700000" algn="tl">
                    <a:srgbClr val="000000">
                      <a:alpha val="43137"/>
                    </a:srgbClr>
                  </a:outerShdw>
                </a:effectLst>
                <a:latin typeface="+mn-lt"/>
              </a:rPr>
              <a:t>– </a:t>
            </a:r>
            <a:r>
              <a:rPr lang="en-US" sz="2000" i="1" dirty="0">
                <a:solidFill>
                  <a:schemeClr val="accent2">
                    <a:lumMod val="50000"/>
                  </a:schemeClr>
                </a:solidFill>
                <a:effectLst>
                  <a:outerShdw blurRad="38100" dist="38100" dir="2700000" algn="tl">
                    <a:srgbClr val="000000">
                      <a:alpha val="43137"/>
                    </a:srgbClr>
                  </a:outerShdw>
                </a:effectLst>
                <a:latin typeface="+mn-lt"/>
              </a:rPr>
              <a:t>defined in the </a:t>
            </a:r>
            <a:r>
              <a:rPr lang="en-US" sz="2000" b="1" i="1" dirty="0">
                <a:solidFill>
                  <a:schemeClr val="accent2">
                    <a:lumMod val="50000"/>
                  </a:schemeClr>
                </a:solidFill>
                <a:effectLst>
                  <a:outerShdw blurRad="38100" dist="38100" dir="2700000" algn="tl">
                    <a:srgbClr val="000000">
                      <a:alpha val="43137"/>
                    </a:srgbClr>
                  </a:outerShdw>
                </a:effectLst>
                <a:latin typeface="+mn-lt"/>
              </a:rPr>
              <a:t>Article </a:t>
            </a:r>
            <a:r>
              <a:rPr lang="x-none" sz="2000" b="1" i="1" dirty="0">
                <a:solidFill>
                  <a:schemeClr val="accent2">
                    <a:lumMod val="50000"/>
                  </a:schemeClr>
                </a:solidFill>
                <a:effectLst>
                  <a:outerShdw blurRad="38100" dist="38100" dir="2700000" algn="tl">
                    <a:srgbClr val="000000">
                      <a:alpha val="43137"/>
                    </a:srgbClr>
                  </a:outerShdw>
                </a:effectLst>
                <a:latin typeface="+mn-lt"/>
              </a:rPr>
              <a:t>10 </a:t>
            </a:r>
            <a:r>
              <a:rPr lang="en-US" sz="2000" b="1" i="1" dirty="0">
                <a:solidFill>
                  <a:schemeClr val="accent2">
                    <a:lumMod val="50000"/>
                  </a:schemeClr>
                </a:solidFill>
                <a:effectLst>
                  <a:outerShdw blurRad="38100" dist="38100" dir="2700000" algn="tl">
                    <a:srgbClr val="000000">
                      <a:alpha val="43137"/>
                    </a:srgbClr>
                  </a:outerShdw>
                </a:effectLst>
                <a:latin typeface="+mn-lt"/>
              </a:rPr>
              <a:t>and </a:t>
            </a:r>
            <a:r>
              <a:rPr lang="x-none" sz="2000" b="1" i="1" dirty="0">
                <a:solidFill>
                  <a:schemeClr val="accent2">
                    <a:lumMod val="50000"/>
                  </a:schemeClr>
                </a:solidFill>
                <a:effectLst>
                  <a:outerShdw blurRad="38100" dist="38100" dir="2700000" algn="tl">
                    <a:srgbClr val="000000">
                      <a:alpha val="43137"/>
                    </a:srgbClr>
                  </a:outerShdw>
                </a:effectLst>
                <a:latin typeface="+mn-lt"/>
              </a:rPr>
              <a:t>45</a:t>
            </a:r>
            <a:r>
              <a:rPr lang="en-US" sz="2000" b="1" i="1" dirty="0">
                <a:solidFill>
                  <a:schemeClr val="accent2">
                    <a:lumMod val="50000"/>
                  </a:schemeClr>
                </a:solidFill>
                <a:effectLst>
                  <a:outerShdw blurRad="38100" dist="38100" dir="2700000" algn="tl">
                    <a:srgbClr val="000000">
                      <a:alpha val="43137"/>
                    </a:srgbClr>
                  </a:outerShdw>
                </a:effectLst>
                <a:latin typeface="+mn-lt"/>
              </a:rPr>
              <a:t> of the Law on SAI</a:t>
            </a:r>
            <a:r>
              <a:rPr lang="x-none" sz="2000" b="1" i="1" dirty="0">
                <a:solidFill>
                  <a:schemeClr val="accent2">
                    <a:lumMod val="50000"/>
                  </a:schemeClr>
                </a:solidFill>
                <a:effectLst>
                  <a:outerShdw blurRad="38100" dist="38100" dir="2700000" algn="tl">
                    <a:srgbClr val="000000">
                      <a:alpha val="43137"/>
                    </a:srgbClr>
                  </a:outerShdw>
                </a:effectLst>
                <a:latin typeface="+mn-lt"/>
              </a:rPr>
              <a:t>;  </a:t>
            </a:r>
            <a:endParaRPr lang="en-US" sz="20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15372"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574675" y="1600200"/>
            <a:ext cx="8188325" cy="677863"/>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2586038"/>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6388"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6390"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639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639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4894263"/>
          </a:xfrm>
          <a:prstGeom prst="rect">
            <a:avLst/>
          </a:prstGeom>
          <a:noFill/>
          <a:ln w="9525">
            <a:noFill/>
            <a:miter lim="800000"/>
            <a:headEnd/>
            <a:tailEnd/>
          </a:ln>
        </p:spPr>
        <p:txBody>
          <a:bodyPr>
            <a:spAutoFit/>
          </a:bodyPr>
          <a:lstStyle/>
          <a:p>
            <a:pPr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2.</a:t>
            </a:r>
            <a:r>
              <a:rPr lang="x-none" sz="2400" b="1" u="sng" dirty="0">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Legal framework of SAI</a:t>
            </a:r>
          </a:p>
          <a:p>
            <a:pPr algn="ctr">
              <a:defRPr/>
            </a:pPr>
            <a:endParaRPr lang="x-none" sz="2000"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defRPr/>
            </a:pPr>
            <a:r>
              <a:rPr lang="x-none" sz="2000" b="1" dirty="0">
                <a:solidFill>
                  <a:schemeClr val="accent2">
                    <a:lumMod val="50000"/>
                  </a:schemeClr>
                </a:solidFill>
                <a:effectLst>
                  <a:outerShdw blurRad="38100" dist="38100" dir="2700000" algn="tl">
                    <a:srgbClr val="000000">
                      <a:alpha val="43137"/>
                    </a:srgbClr>
                  </a:outerShdw>
                </a:effectLst>
                <a:latin typeface="+mn-lt"/>
              </a:rPr>
              <a:t>	</a:t>
            </a:r>
            <a:r>
              <a:rPr lang="en-US" sz="2000" b="1" dirty="0">
                <a:solidFill>
                  <a:schemeClr val="accent2">
                    <a:lumMod val="50000"/>
                  </a:schemeClr>
                </a:solidFill>
                <a:effectLst>
                  <a:outerShdw blurRad="38100" dist="38100" dir="2700000" algn="tl">
                    <a:srgbClr val="000000">
                      <a:alpha val="43137"/>
                    </a:srgbClr>
                  </a:outerShdw>
                </a:effectLst>
                <a:latin typeface="+mn-lt"/>
              </a:rPr>
              <a:t>Financial independence</a:t>
            </a:r>
            <a:endParaRPr lang="x-none" sz="2000" b="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2000" b="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defRPr/>
            </a:pPr>
            <a:r>
              <a:rPr lang="en-US" b="1" dirty="0">
                <a:solidFill>
                  <a:schemeClr val="accent2">
                    <a:lumMod val="50000"/>
                  </a:schemeClr>
                </a:solidFill>
                <a:effectLst>
                  <a:outerShdw blurRad="38100" dist="38100" dir="2700000" algn="tl">
                    <a:srgbClr val="000000">
                      <a:alpha val="43137"/>
                    </a:srgbClr>
                  </a:outerShdw>
                </a:effectLst>
                <a:latin typeface="+mn-lt"/>
              </a:rPr>
              <a:t>	Financing of the Institution</a:t>
            </a:r>
            <a:r>
              <a:rPr lang="en-US" dirty="0">
                <a:solidFill>
                  <a:schemeClr val="accent2">
                    <a:lumMod val="50000"/>
                  </a:schemeClr>
                </a:solidFill>
                <a:effectLst>
                  <a:outerShdw blurRad="38100" dist="38100" dir="2700000" algn="tl">
                    <a:srgbClr val="000000">
                      <a:alpha val="43137"/>
                    </a:srgbClr>
                  </a:outerShdw>
                </a:effectLst>
                <a:latin typeface="+mn-lt"/>
              </a:rPr>
              <a:t> is prescribed in </a:t>
            </a:r>
            <a:r>
              <a:rPr lang="en-US" b="1" dirty="0">
                <a:solidFill>
                  <a:schemeClr val="accent2">
                    <a:lumMod val="50000"/>
                  </a:schemeClr>
                </a:solidFill>
                <a:effectLst>
                  <a:outerShdw blurRad="38100" dist="38100" dir="2700000" algn="tl">
                    <a:srgbClr val="000000">
                      <a:alpha val="43137"/>
                    </a:srgbClr>
                  </a:outerShdw>
                </a:effectLst>
                <a:latin typeface="+mn-lt"/>
              </a:rPr>
              <a:t>Article 51 of the Law on SAI</a:t>
            </a:r>
            <a:endParaRPr lang="x-none" b="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b="1" dirty="0">
              <a:solidFill>
                <a:schemeClr val="accent2">
                  <a:lumMod val="50000"/>
                </a:schemeClr>
              </a:solidFill>
              <a:effectLst>
                <a:outerShdw blurRad="38100" dist="38100" dir="2700000" algn="tl">
                  <a:srgbClr val="000000">
                    <a:alpha val="43137"/>
                  </a:srgbClr>
                </a:outerShdw>
              </a:effectLst>
              <a:latin typeface="+mn-lt"/>
            </a:endParaRPr>
          </a:p>
          <a:p>
            <a:pPr lvl="1" algn="just">
              <a:defRPr/>
            </a:pPr>
            <a:r>
              <a:rPr lang="x-none" dirty="0">
                <a:solidFill>
                  <a:schemeClr val="accent2">
                    <a:lumMod val="50000"/>
                  </a:schemeClr>
                </a:solidFill>
                <a:effectLst>
                  <a:outerShdw blurRad="38100" dist="38100" dir="2700000" algn="tl">
                    <a:srgbClr val="000000">
                      <a:alpha val="43137"/>
                    </a:srgbClr>
                  </a:outerShdw>
                </a:effectLst>
                <a:latin typeface="+mn-lt"/>
              </a:rPr>
              <a:t>„</a:t>
            </a:r>
            <a:r>
              <a:rPr lang="en-US" dirty="0">
                <a:solidFill>
                  <a:schemeClr val="accent2">
                    <a:lumMod val="50000"/>
                  </a:schemeClr>
                </a:solidFill>
                <a:effectLst>
                  <a:outerShdw blurRad="38100" dist="38100" dir="2700000" algn="tl">
                    <a:srgbClr val="000000">
                      <a:alpha val="43137"/>
                    </a:srgbClr>
                  </a:outerShdw>
                </a:effectLst>
                <a:latin typeface="+mn-lt"/>
              </a:rPr>
              <a:t>The funds for the activities of the Institution shall be provided in the budget of Montenegro. </a:t>
            </a:r>
          </a:p>
          <a:p>
            <a:pPr lvl="1" algn="just">
              <a:defRPr/>
            </a:pPr>
            <a:r>
              <a:rPr lang="en-US" dirty="0">
                <a:solidFill>
                  <a:schemeClr val="accent2">
                    <a:lumMod val="50000"/>
                  </a:schemeClr>
                </a:solidFill>
                <a:effectLst>
                  <a:outerShdw blurRad="38100" dist="38100" dir="2700000" algn="tl">
                    <a:srgbClr val="000000">
                      <a:alpha val="43137"/>
                    </a:srgbClr>
                  </a:outerShdw>
                </a:effectLst>
                <a:latin typeface="+mn-lt"/>
              </a:rPr>
              <a:t>The request for allocation of budget funds to the Institution shall be submitted by the Parliamentary Committee in charge of financial activities, upon request of the Institution.</a:t>
            </a:r>
            <a:r>
              <a:rPr lang="x-none" dirty="0">
                <a:solidFill>
                  <a:schemeClr val="accent2">
                    <a:lumMod val="50000"/>
                  </a:schemeClr>
                </a:solidFill>
                <a:effectLst>
                  <a:outerShdw blurRad="38100" dist="38100" dir="2700000" algn="tl">
                    <a:srgbClr val="000000">
                      <a:alpha val="43137"/>
                    </a:srgbClr>
                  </a:outerShdw>
                </a:effectLst>
                <a:latin typeface="+mn-lt"/>
              </a:rPr>
              <a:t>“</a:t>
            </a:r>
          </a:p>
          <a:p>
            <a:pPr algn="just">
              <a:defRPr/>
            </a:pPr>
            <a:endParaRPr lang="x-none" sz="1600" b="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b="1" dirty="0">
                <a:solidFill>
                  <a:schemeClr val="accent2">
                    <a:lumMod val="50000"/>
                  </a:schemeClr>
                </a:solidFill>
                <a:effectLst>
                  <a:outerShdw blurRad="38100" dist="38100" dir="2700000" algn="tl">
                    <a:srgbClr val="000000">
                      <a:alpha val="43137"/>
                    </a:srgbClr>
                  </a:outerShdw>
                </a:effectLst>
                <a:latin typeface="+mn-lt"/>
              </a:rPr>
              <a:t>State audit institution aims to ensure full financial independence</a:t>
            </a:r>
            <a:r>
              <a:rPr lang="x-none" b="1" dirty="0">
                <a:solidFill>
                  <a:schemeClr val="accent2">
                    <a:lumMod val="50000"/>
                  </a:schemeClr>
                </a:solidFill>
                <a:effectLst>
                  <a:outerShdw blurRad="38100" dist="38100" dir="2700000" algn="tl">
                    <a:srgbClr val="000000">
                      <a:alpha val="43137"/>
                    </a:srgbClr>
                  </a:outerShdw>
                </a:effectLst>
                <a:latin typeface="+mn-lt"/>
              </a:rPr>
              <a:t>. </a:t>
            </a: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en-US" sz="1600"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16396"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477838" y="1865313"/>
            <a:ext cx="8188325" cy="677862"/>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2586038"/>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7412"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7414"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7415"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741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762000" y="762000"/>
            <a:ext cx="7862888" cy="954088"/>
          </a:xfrm>
          <a:prstGeom prst="rect">
            <a:avLst/>
          </a:prstGeom>
          <a:noFill/>
          <a:ln w="9525">
            <a:noFill/>
            <a:miter lim="800000"/>
            <a:headEnd/>
            <a:tailEnd/>
          </a:ln>
        </p:spPr>
        <p:txBody>
          <a:bodyPr>
            <a:spAutoFit/>
          </a:bodyPr>
          <a:lstStyle/>
          <a:p>
            <a:pPr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2.</a:t>
            </a:r>
            <a:r>
              <a:rPr lang="x-none" sz="2400" b="1" u="sng" dirty="0">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Legal framework of SAI</a:t>
            </a:r>
            <a:endParaRPr lang="x-none" sz="2400" b="1" u="sng"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x-none" sz="1600" b="1" dirty="0">
                <a:solidFill>
                  <a:schemeClr val="accent2">
                    <a:lumMod val="50000"/>
                  </a:schemeClr>
                </a:solidFill>
                <a:effectLst>
                  <a:outerShdw blurRad="38100" dist="38100" dir="2700000" algn="tl">
                    <a:srgbClr val="000000">
                      <a:alpha val="43137"/>
                    </a:srgbClr>
                  </a:outerShdw>
                </a:effectLst>
                <a:latin typeface="+mn-lt"/>
              </a:rPr>
              <a:t>   </a:t>
            </a:r>
          </a:p>
          <a:p>
            <a:pPr algn="just">
              <a:defRPr/>
            </a:pPr>
            <a:endParaRPr lang="en-US" sz="1600"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17420"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574675" y="1600200"/>
            <a:ext cx="8188325" cy="4462463"/>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363538" algn="just" fontAlgn="auto">
              <a:spcBef>
                <a:spcPts val="0"/>
              </a:spcBef>
              <a:spcAft>
                <a:spcPts val="0"/>
              </a:spcAft>
              <a:defRPr/>
            </a:pPr>
            <a:r>
              <a:rPr lang="en-US" sz="2000" b="1" dirty="0" smtClean="0">
                <a:solidFill>
                  <a:schemeClr val="accent2">
                    <a:lumMod val="50000"/>
                  </a:schemeClr>
                </a:solidFill>
                <a:effectLst>
                  <a:outerShdw blurRad="38100" dist="38100" dir="2700000" algn="tl">
                    <a:srgbClr val="000000">
                      <a:alpha val="43137"/>
                    </a:srgbClr>
                  </a:outerShdw>
                </a:effectLst>
                <a:latin typeface="+mn-lt"/>
              </a:rPr>
              <a:t>Mandate of SAI </a:t>
            </a:r>
            <a:r>
              <a:rPr lang="x-none" sz="2000" b="1" dirty="0" smtClean="0">
                <a:solidFill>
                  <a:schemeClr val="accent2">
                    <a:lumMod val="50000"/>
                  </a:schemeClr>
                </a:solidFill>
                <a:effectLst>
                  <a:outerShdw blurRad="38100" dist="38100" dir="2700000" algn="tl">
                    <a:srgbClr val="000000">
                      <a:alpha val="43137"/>
                    </a:srgbClr>
                  </a:outerShdw>
                </a:effectLst>
                <a:latin typeface="+mn-lt"/>
              </a:rPr>
              <a:t>– </a:t>
            </a:r>
            <a:r>
              <a:rPr lang="en-US" sz="2000" i="1" dirty="0" smtClean="0">
                <a:solidFill>
                  <a:schemeClr val="accent2">
                    <a:lumMod val="50000"/>
                  </a:schemeClr>
                </a:solidFill>
                <a:effectLst>
                  <a:outerShdw blurRad="38100" dist="38100" dir="2700000" algn="tl">
                    <a:srgbClr val="000000">
                      <a:alpha val="43137"/>
                    </a:srgbClr>
                  </a:outerShdw>
                </a:effectLst>
                <a:latin typeface="+mn-lt"/>
              </a:rPr>
              <a:t>defined in the </a:t>
            </a:r>
            <a:r>
              <a:rPr lang="en-US" sz="2000" b="1" i="1" dirty="0" smtClean="0">
                <a:solidFill>
                  <a:schemeClr val="accent2">
                    <a:lumMod val="50000"/>
                  </a:schemeClr>
                </a:solidFill>
                <a:effectLst>
                  <a:outerShdw blurRad="38100" dist="38100" dir="2700000" algn="tl">
                    <a:srgbClr val="000000">
                      <a:alpha val="43137"/>
                    </a:srgbClr>
                  </a:outerShdw>
                </a:effectLst>
                <a:latin typeface="+mn-lt"/>
              </a:rPr>
              <a:t>Article </a:t>
            </a:r>
            <a:r>
              <a:rPr lang="x-none" sz="2000" b="1" i="1" dirty="0" smtClean="0">
                <a:solidFill>
                  <a:schemeClr val="accent2">
                    <a:lumMod val="50000"/>
                  </a:schemeClr>
                </a:solidFill>
                <a:effectLst>
                  <a:outerShdw blurRad="38100" dist="38100" dir="2700000" algn="tl">
                    <a:srgbClr val="000000">
                      <a:alpha val="43137"/>
                    </a:srgbClr>
                  </a:outerShdw>
                </a:effectLst>
                <a:latin typeface="+mn-lt"/>
              </a:rPr>
              <a:t>4</a:t>
            </a:r>
            <a:r>
              <a:rPr lang="en-US" sz="2000" b="1" i="1" dirty="0">
                <a:solidFill>
                  <a:schemeClr val="accent2">
                    <a:lumMod val="50000"/>
                  </a:schemeClr>
                </a:solidFill>
                <a:effectLst>
                  <a:outerShdw blurRad="38100" dist="38100" dir="2700000" algn="tl">
                    <a:srgbClr val="000000">
                      <a:alpha val="43137"/>
                    </a:srgbClr>
                  </a:outerShdw>
                </a:effectLst>
                <a:latin typeface="+mn-lt"/>
              </a:rPr>
              <a:t> </a:t>
            </a:r>
            <a:r>
              <a:rPr lang="en-US" sz="2000" b="1" i="1" dirty="0" smtClean="0">
                <a:solidFill>
                  <a:schemeClr val="accent2">
                    <a:lumMod val="50000"/>
                  </a:schemeClr>
                </a:solidFill>
                <a:effectLst>
                  <a:outerShdw blurRad="38100" dist="38100" dir="2700000" algn="tl">
                    <a:srgbClr val="000000">
                      <a:alpha val="43137"/>
                    </a:srgbClr>
                  </a:outerShdw>
                </a:effectLst>
                <a:latin typeface="+mn-lt"/>
              </a:rPr>
              <a:t>of the Law on SAI</a:t>
            </a:r>
            <a:r>
              <a:rPr lang="x-none" sz="2000" b="1" i="1" dirty="0" smtClean="0">
                <a:solidFill>
                  <a:schemeClr val="accent2">
                    <a:lumMod val="50000"/>
                  </a:schemeClr>
                </a:solidFill>
                <a:effectLst>
                  <a:outerShdw blurRad="38100" dist="38100" dir="2700000" algn="tl">
                    <a:srgbClr val="000000">
                      <a:alpha val="43137"/>
                    </a:srgbClr>
                  </a:outerShdw>
                </a:effectLst>
                <a:latin typeface="+mn-lt"/>
              </a:rPr>
              <a:t>;</a:t>
            </a:r>
          </a:p>
          <a:p>
            <a:pPr marL="363538" algn="just" fontAlgn="auto">
              <a:spcBef>
                <a:spcPts val="0"/>
              </a:spcBef>
              <a:spcAft>
                <a:spcPts val="0"/>
              </a:spcAft>
              <a:defRPr/>
            </a:pPr>
            <a:endParaRPr lang="x-none" sz="2000" b="1" dirty="0" smtClean="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r>
              <a:rPr lang="en-US" sz="2000" b="1" dirty="0" smtClean="0">
                <a:solidFill>
                  <a:schemeClr val="accent2">
                    <a:lumMod val="50000"/>
                  </a:schemeClr>
                </a:solidFill>
                <a:effectLst>
                  <a:outerShdw blurRad="38100" dist="38100" dir="2700000" algn="tl">
                    <a:srgbClr val="000000">
                      <a:alpha val="43137"/>
                    </a:srgbClr>
                  </a:outerShdw>
                </a:effectLst>
                <a:latin typeface="+mn-lt"/>
              </a:rPr>
              <a:t>Audit tasks </a:t>
            </a:r>
            <a:r>
              <a:rPr lang="x-none" sz="2000" b="1" dirty="0" smtClean="0">
                <a:solidFill>
                  <a:schemeClr val="accent2">
                    <a:lumMod val="50000"/>
                  </a:schemeClr>
                </a:solidFill>
                <a:effectLst>
                  <a:outerShdw blurRad="38100" dist="38100" dir="2700000" algn="tl">
                    <a:srgbClr val="000000">
                      <a:alpha val="43137"/>
                    </a:srgbClr>
                  </a:outerShdw>
                </a:effectLst>
                <a:latin typeface="+mn-lt"/>
              </a:rPr>
              <a:t>-  </a:t>
            </a:r>
            <a:r>
              <a:rPr lang="en-US" sz="2000" i="1" dirty="0" smtClean="0">
                <a:solidFill>
                  <a:schemeClr val="accent2">
                    <a:lumMod val="50000"/>
                  </a:schemeClr>
                </a:solidFill>
                <a:effectLst>
                  <a:outerShdw blurRad="38100" dist="38100" dir="2700000" algn="tl">
                    <a:srgbClr val="000000">
                      <a:alpha val="43137"/>
                    </a:srgbClr>
                  </a:outerShdw>
                </a:effectLst>
                <a:latin typeface="+mn-lt"/>
              </a:rPr>
              <a:t>defined in the</a:t>
            </a:r>
            <a:r>
              <a:rPr lang="en-US" sz="2000" b="1" i="1" dirty="0" smtClean="0">
                <a:solidFill>
                  <a:schemeClr val="accent2">
                    <a:lumMod val="50000"/>
                  </a:schemeClr>
                </a:solidFill>
                <a:effectLst>
                  <a:outerShdw blurRad="38100" dist="38100" dir="2700000" algn="tl">
                    <a:srgbClr val="000000">
                      <a:alpha val="43137"/>
                    </a:srgbClr>
                  </a:outerShdw>
                </a:effectLst>
                <a:latin typeface="+mn-lt"/>
              </a:rPr>
              <a:t> Article 5 of the Law on SAI</a:t>
            </a:r>
            <a:r>
              <a:rPr lang="x-none" sz="2000" b="1" i="1" dirty="0" smtClean="0">
                <a:solidFill>
                  <a:schemeClr val="accent2">
                    <a:lumMod val="50000"/>
                  </a:schemeClr>
                </a:solidFill>
                <a:effectLst>
                  <a:outerShdw blurRad="38100" dist="38100" dir="2700000" algn="tl">
                    <a:srgbClr val="000000">
                      <a:alpha val="43137"/>
                    </a:srgbClr>
                  </a:outerShdw>
                </a:effectLst>
                <a:latin typeface="+mn-lt"/>
              </a:rPr>
              <a:t>;</a:t>
            </a:r>
          </a:p>
          <a:p>
            <a:pPr marL="363538" algn="just" fontAlgn="auto">
              <a:spcBef>
                <a:spcPts val="0"/>
              </a:spcBef>
              <a:spcAft>
                <a:spcPts val="0"/>
              </a:spcAft>
              <a:defRPr/>
            </a:pPr>
            <a:endParaRPr lang="x-none" sz="2000" b="1" i="1" dirty="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r>
              <a:rPr lang="en-US" sz="2000" b="1" dirty="0" smtClean="0">
                <a:solidFill>
                  <a:schemeClr val="accent2">
                    <a:lumMod val="50000"/>
                  </a:schemeClr>
                </a:solidFill>
                <a:effectLst>
                  <a:outerShdw blurRad="38100" dist="38100" dir="2700000" algn="tl">
                    <a:srgbClr val="000000">
                      <a:alpha val="43137"/>
                    </a:srgbClr>
                  </a:outerShdw>
                </a:effectLst>
                <a:latin typeface="+mn-lt"/>
              </a:rPr>
              <a:t>Law on amendments to the Law on financing political parties, January 2012 </a:t>
            </a:r>
            <a:r>
              <a:rPr lang="x-none" sz="2000" b="1" dirty="0" smtClean="0">
                <a:solidFill>
                  <a:schemeClr val="accent2">
                    <a:lumMod val="50000"/>
                  </a:schemeClr>
                </a:solidFill>
                <a:effectLst>
                  <a:outerShdw blurRad="38100" dist="38100" dir="2700000" algn="tl">
                    <a:srgbClr val="000000">
                      <a:alpha val="43137"/>
                    </a:srgbClr>
                  </a:outerShdw>
                </a:effectLst>
                <a:latin typeface="+mn-lt"/>
              </a:rPr>
              <a:t>– </a:t>
            </a:r>
            <a:r>
              <a:rPr lang="en-US" sz="2000" i="1" dirty="0" smtClean="0">
                <a:solidFill>
                  <a:schemeClr val="accent2">
                    <a:lumMod val="50000"/>
                  </a:schemeClr>
                </a:solidFill>
                <a:effectLst>
                  <a:outerShdw blurRad="38100" dist="38100" dir="2700000" algn="tl">
                    <a:srgbClr val="000000">
                      <a:alpha val="43137"/>
                    </a:srgbClr>
                  </a:outerShdw>
                </a:effectLst>
                <a:latin typeface="+mn-lt"/>
              </a:rPr>
              <a:t>State audit institution performs audit of annual financial statements of political parties and audit on report on the origin, amount and structure of the funds raised and spent on election campaign</a:t>
            </a:r>
            <a:r>
              <a:rPr lang="x-none" sz="2000" i="1" smtClean="0">
                <a:solidFill>
                  <a:schemeClr val="accent2">
                    <a:lumMod val="50000"/>
                  </a:schemeClr>
                </a:solidFill>
                <a:effectLst>
                  <a:outerShdw blurRad="38100" dist="38100" dir="2700000" algn="tl">
                    <a:srgbClr val="000000">
                      <a:alpha val="43137"/>
                    </a:srgbClr>
                  </a:outerShdw>
                </a:effectLst>
                <a:latin typeface="+mn-lt"/>
              </a:rPr>
              <a:t>;</a:t>
            </a:r>
            <a:endParaRPr lang="x-none" sz="2000" i="1" dirty="0" smtClean="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endParaRPr lang="x-none" sz="2000" b="1" dirty="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endParaRPr lang="x-none" sz="1400" dirty="0" smtClean="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endParaRPr lang="x-none" sz="1400" dirty="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endParaRPr lang="en-US" sz="1600" dirty="0" smtClean="0">
              <a:solidFill>
                <a:schemeClr val="accent2">
                  <a:lumMod val="50000"/>
                </a:schemeClr>
              </a:solidFill>
              <a:effectLst>
                <a:outerShdw blurRad="38100" dist="38100" dir="2700000" algn="tl">
                  <a:srgbClr val="000000">
                    <a:alpha val="43137"/>
                  </a:srgbClr>
                </a:outerShdw>
              </a:effectLst>
              <a:latin typeface="+mn-lt"/>
            </a:endParaRPr>
          </a:p>
        </p:txBody>
      </p:sp>
      <p:sp>
        <p:nvSpPr>
          <p:cNvPr id="20" name="Rectangle 19"/>
          <p:cNvSpPr/>
          <p:nvPr/>
        </p:nvSpPr>
        <p:spPr>
          <a:xfrm>
            <a:off x="179388" y="1905000"/>
            <a:ext cx="8610600" cy="2586038"/>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843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843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843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844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762000" y="762000"/>
            <a:ext cx="7862888" cy="954088"/>
          </a:xfrm>
          <a:prstGeom prst="rect">
            <a:avLst/>
          </a:prstGeom>
          <a:noFill/>
          <a:ln w="9525">
            <a:noFill/>
            <a:miter lim="800000"/>
            <a:headEnd/>
            <a:tailEnd/>
          </a:ln>
        </p:spPr>
        <p:txBody>
          <a:bodyPr>
            <a:spAutoFit/>
          </a:bodyPr>
          <a:lstStyle/>
          <a:p>
            <a:pPr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2.</a:t>
            </a:r>
            <a:r>
              <a:rPr lang="x-none" sz="2400" b="1" u="sng">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Legal framework of SAI</a:t>
            </a:r>
            <a:endParaRPr lang="x-none" sz="2400" b="1" u="sng"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x-none" sz="1600" b="1" dirty="0">
                <a:solidFill>
                  <a:schemeClr val="accent2">
                    <a:lumMod val="50000"/>
                  </a:schemeClr>
                </a:solidFill>
                <a:effectLst>
                  <a:outerShdw blurRad="38100" dist="38100" dir="2700000" algn="tl">
                    <a:srgbClr val="000000">
                      <a:alpha val="43137"/>
                    </a:srgbClr>
                  </a:outerShdw>
                </a:effectLst>
                <a:latin typeface="+mn-lt"/>
              </a:rPr>
              <a:t>   </a:t>
            </a:r>
          </a:p>
          <a:p>
            <a:pPr algn="just">
              <a:defRPr/>
            </a:pPr>
            <a:endParaRPr lang="en-US" sz="1600"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18444"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574675" y="1600200"/>
            <a:ext cx="8188325" cy="4000500"/>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363538" fontAlgn="auto">
              <a:spcBef>
                <a:spcPts val="0"/>
              </a:spcBef>
              <a:spcAft>
                <a:spcPts val="0"/>
              </a:spcAft>
              <a:defRPr/>
            </a:pPr>
            <a:r>
              <a:rPr lang="x-none" b="1" dirty="0" smtClean="0">
                <a:solidFill>
                  <a:schemeClr val="accent2">
                    <a:lumMod val="50000"/>
                  </a:schemeClr>
                </a:solidFill>
                <a:effectLst>
                  <a:outerShdw blurRad="38100" dist="38100" dir="2700000" algn="tl">
                    <a:srgbClr val="000000">
                      <a:alpha val="43137"/>
                    </a:srgbClr>
                  </a:outerShdw>
                </a:effectLst>
                <a:latin typeface="+mn-lt"/>
              </a:rPr>
              <a:t>	</a:t>
            </a:r>
          </a:p>
          <a:p>
            <a:pPr marL="363538" fontAlgn="auto">
              <a:spcBef>
                <a:spcPts val="0"/>
              </a:spcBef>
              <a:spcAft>
                <a:spcPts val="0"/>
              </a:spcAft>
              <a:defRPr/>
            </a:pPr>
            <a:r>
              <a:rPr lang="en-US" sz="2000" b="1" dirty="0" smtClean="0">
                <a:solidFill>
                  <a:schemeClr val="accent2">
                    <a:lumMod val="50000"/>
                  </a:schemeClr>
                </a:solidFill>
                <a:effectLst>
                  <a:outerShdw blurRad="38100" dist="38100" dir="2700000" algn="tl">
                    <a:srgbClr val="000000">
                      <a:alpha val="43137"/>
                    </a:srgbClr>
                  </a:outerShdw>
                </a:effectLst>
                <a:latin typeface="+mn-lt"/>
              </a:rPr>
              <a:t>Relation with audit entities </a:t>
            </a:r>
            <a:r>
              <a:rPr lang="x-none" sz="2000" b="1" smtClean="0">
                <a:solidFill>
                  <a:schemeClr val="accent2">
                    <a:lumMod val="50000"/>
                  </a:schemeClr>
                </a:solidFill>
                <a:effectLst>
                  <a:outerShdw blurRad="38100" dist="38100" dir="2700000" algn="tl">
                    <a:srgbClr val="000000">
                      <a:alpha val="43137"/>
                    </a:srgbClr>
                  </a:outerShdw>
                </a:effectLst>
                <a:latin typeface="+mn-lt"/>
              </a:rPr>
              <a:t>– </a:t>
            </a:r>
            <a:r>
              <a:rPr lang="en-US" sz="2000" i="1" dirty="0" smtClean="0">
                <a:solidFill>
                  <a:schemeClr val="accent2">
                    <a:lumMod val="50000"/>
                  </a:schemeClr>
                </a:solidFill>
                <a:effectLst>
                  <a:outerShdw blurRad="38100" dist="38100" dir="2700000" algn="tl">
                    <a:srgbClr val="000000">
                      <a:alpha val="43137"/>
                    </a:srgbClr>
                  </a:outerShdw>
                </a:effectLst>
                <a:latin typeface="+mn-lt"/>
              </a:rPr>
              <a:t>defined in the</a:t>
            </a:r>
            <a:r>
              <a:rPr lang="en-US" sz="2000" b="1" dirty="0" smtClean="0">
                <a:solidFill>
                  <a:schemeClr val="accent2">
                    <a:lumMod val="50000"/>
                  </a:schemeClr>
                </a:solidFill>
                <a:effectLst>
                  <a:outerShdw blurRad="38100" dist="38100" dir="2700000" algn="tl">
                    <a:srgbClr val="000000">
                      <a:alpha val="43137"/>
                    </a:srgbClr>
                  </a:outerShdw>
                </a:effectLst>
                <a:latin typeface="+mn-lt"/>
              </a:rPr>
              <a:t> Article </a:t>
            </a:r>
            <a:r>
              <a:rPr lang="x-none" sz="2000" b="1" i="1" smtClean="0">
                <a:solidFill>
                  <a:schemeClr val="accent2">
                    <a:lumMod val="50000"/>
                  </a:schemeClr>
                </a:solidFill>
                <a:effectLst>
                  <a:outerShdw blurRad="38100" dist="38100" dir="2700000" algn="tl">
                    <a:srgbClr val="000000">
                      <a:alpha val="43137"/>
                    </a:srgbClr>
                  </a:outerShdw>
                </a:effectLst>
                <a:latin typeface="+mn-lt"/>
              </a:rPr>
              <a:t>10 </a:t>
            </a:r>
            <a:r>
              <a:rPr lang="en-US" sz="2000" b="1" i="1" dirty="0" smtClean="0">
                <a:solidFill>
                  <a:schemeClr val="accent2">
                    <a:lumMod val="50000"/>
                  </a:schemeClr>
                </a:solidFill>
                <a:effectLst>
                  <a:outerShdw blurRad="38100" dist="38100" dir="2700000" algn="tl">
                    <a:srgbClr val="000000">
                      <a:alpha val="43137"/>
                    </a:srgbClr>
                  </a:outerShdw>
                </a:effectLst>
                <a:latin typeface="+mn-lt"/>
              </a:rPr>
              <a:t>of the Law on SAI</a:t>
            </a:r>
            <a:r>
              <a:rPr lang="x-none" sz="2000" b="1" i="1" smtClean="0">
                <a:solidFill>
                  <a:schemeClr val="accent2">
                    <a:lumMod val="50000"/>
                  </a:schemeClr>
                </a:solidFill>
                <a:effectLst>
                  <a:outerShdw blurRad="38100" dist="38100" dir="2700000" algn="tl">
                    <a:srgbClr val="000000">
                      <a:alpha val="43137"/>
                    </a:srgbClr>
                  </a:outerShdw>
                </a:effectLst>
                <a:latin typeface="+mn-lt"/>
              </a:rPr>
              <a:t>;</a:t>
            </a:r>
            <a:endParaRPr lang="x-none" sz="2000" b="1" i="1" dirty="0" smtClean="0">
              <a:solidFill>
                <a:schemeClr val="accent2">
                  <a:lumMod val="50000"/>
                </a:schemeClr>
              </a:solidFill>
              <a:effectLst>
                <a:outerShdw blurRad="38100" dist="38100" dir="2700000" algn="tl">
                  <a:srgbClr val="000000">
                    <a:alpha val="43137"/>
                  </a:srgbClr>
                </a:outerShdw>
              </a:effectLst>
              <a:latin typeface="+mn-lt"/>
            </a:endParaRPr>
          </a:p>
          <a:p>
            <a:pPr marL="363538" fontAlgn="auto">
              <a:spcBef>
                <a:spcPts val="0"/>
              </a:spcBef>
              <a:spcAft>
                <a:spcPts val="0"/>
              </a:spcAft>
              <a:defRPr/>
            </a:pPr>
            <a:endParaRPr lang="x-none" sz="2000" b="1" dirty="0" smtClean="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r>
              <a:rPr lang="en-US" sz="2000" b="1" dirty="0" smtClean="0">
                <a:solidFill>
                  <a:schemeClr val="accent2">
                    <a:lumMod val="50000"/>
                  </a:schemeClr>
                </a:solidFill>
                <a:effectLst>
                  <a:outerShdw blurRad="38100" dist="38100" dir="2700000" algn="tl">
                    <a:srgbClr val="000000">
                      <a:alpha val="43137"/>
                    </a:srgbClr>
                  </a:outerShdw>
                </a:effectLst>
                <a:latin typeface="+mn-lt"/>
              </a:rPr>
              <a:t>Cooperation with Parliament and Government –</a:t>
            </a:r>
            <a:r>
              <a:rPr lang="x-none" sz="2000" b="1" smtClean="0">
                <a:solidFill>
                  <a:schemeClr val="accent2">
                    <a:lumMod val="50000"/>
                  </a:schemeClr>
                </a:solidFill>
                <a:effectLst>
                  <a:outerShdw blurRad="38100" dist="38100" dir="2700000" algn="tl">
                    <a:srgbClr val="000000">
                      <a:alpha val="43137"/>
                    </a:srgbClr>
                  </a:outerShdw>
                </a:effectLst>
                <a:latin typeface="+mn-lt"/>
              </a:rPr>
              <a:t> </a:t>
            </a:r>
            <a:r>
              <a:rPr lang="en-US" sz="2000" i="1" dirty="0" smtClean="0">
                <a:solidFill>
                  <a:schemeClr val="accent2">
                    <a:lumMod val="50000"/>
                  </a:schemeClr>
                </a:solidFill>
                <a:effectLst>
                  <a:outerShdw blurRad="38100" dist="38100" dir="2700000" algn="tl">
                    <a:srgbClr val="000000">
                      <a:alpha val="43137"/>
                    </a:srgbClr>
                  </a:outerShdw>
                </a:effectLst>
                <a:latin typeface="+mn-lt"/>
              </a:rPr>
              <a:t>defined in the </a:t>
            </a:r>
            <a:r>
              <a:rPr lang="en-US" sz="2000" b="1" dirty="0" smtClean="0">
                <a:solidFill>
                  <a:schemeClr val="accent2">
                    <a:lumMod val="50000"/>
                  </a:schemeClr>
                </a:solidFill>
                <a:effectLst>
                  <a:outerShdw blurRad="38100" dist="38100" dir="2700000" algn="tl">
                    <a:srgbClr val="000000">
                      <a:alpha val="43137"/>
                    </a:srgbClr>
                  </a:outerShdw>
                </a:effectLst>
                <a:latin typeface="+mn-lt"/>
              </a:rPr>
              <a:t>Article </a:t>
            </a:r>
            <a:r>
              <a:rPr lang="x-none" sz="2000" b="1" i="1" smtClean="0">
                <a:solidFill>
                  <a:schemeClr val="accent2">
                    <a:lumMod val="50000"/>
                  </a:schemeClr>
                </a:solidFill>
                <a:effectLst>
                  <a:outerShdw blurRad="38100" dist="38100" dir="2700000" algn="tl">
                    <a:srgbClr val="000000">
                      <a:alpha val="43137"/>
                    </a:srgbClr>
                  </a:outerShdw>
                </a:effectLst>
                <a:latin typeface="+mn-lt"/>
              </a:rPr>
              <a:t>18</a:t>
            </a:r>
            <a:r>
              <a:rPr lang="en-US" sz="2000" b="1" i="1" dirty="0" smtClean="0">
                <a:solidFill>
                  <a:schemeClr val="accent2">
                    <a:lumMod val="50000"/>
                  </a:schemeClr>
                </a:solidFill>
                <a:effectLst>
                  <a:outerShdw blurRad="38100" dist="38100" dir="2700000" algn="tl">
                    <a:srgbClr val="000000">
                      <a:alpha val="43137"/>
                    </a:srgbClr>
                  </a:outerShdw>
                </a:effectLst>
                <a:latin typeface="+mn-lt"/>
              </a:rPr>
              <a:t> of the Law on SAI</a:t>
            </a:r>
            <a:r>
              <a:rPr lang="x-none" sz="2000" b="1" i="1" smtClean="0">
                <a:solidFill>
                  <a:schemeClr val="accent2">
                    <a:lumMod val="50000"/>
                  </a:schemeClr>
                </a:solidFill>
                <a:effectLst>
                  <a:outerShdw blurRad="38100" dist="38100" dir="2700000" algn="tl">
                    <a:srgbClr val="000000">
                      <a:alpha val="43137"/>
                    </a:srgbClr>
                  </a:outerShdw>
                </a:effectLst>
                <a:latin typeface="+mn-lt"/>
              </a:rPr>
              <a:t>;</a:t>
            </a:r>
            <a:endParaRPr lang="x-none" sz="2000" b="1" i="1" dirty="0" smtClean="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endParaRPr lang="x-none" sz="2000" dirty="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r>
              <a:rPr lang="en-US" sz="2000" b="1" dirty="0" smtClean="0">
                <a:solidFill>
                  <a:schemeClr val="accent2">
                    <a:lumMod val="50000"/>
                  </a:schemeClr>
                </a:solidFill>
                <a:effectLst>
                  <a:outerShdw blurRad="38100" dist="38100" dir="2700000" algn="tl">
                    <a:srgbClr val="000000">
                      <a:alpha val="43137"/>
                    </a:srgbClr>
                  </a:outerShdw>
                </a:effectLst>
                <a:latin typeface="+mn-lt"/>
              </a:rPr>
              <a:t>Scope, time and method of performing audits </a:t>
            </a:r>
            <a:r>
              <a:rPr lang="x-none" sz="2000" b="1" smtClean="0">
                <a:solidFill>
                  <a:schemeClr val="accent2">
                    <a:lumMod val="50000"/>
                  </a:schemeClr>
                </a:solidFill>
                <a:effectLst>
                  <a:outerShdw blurRad="38100" dist="38100" dir="2700000" algn="tl">
                    <a:srgbClr val="000000">
                      <a:alpha val="43137"/>
                    </a:srgbClr>
                  </a:outerShdw>
                </a:effectLst>
                <a:latin typeface="+mn-lt"/>
              </a:rPr>
              <a:t>– </a:t>
            </a:r>
            <a:r>
              <a:rPr lang="en-US" sz="2000" i="1" dirty="0" smtClean="0">
                <a:solidFill>
                  <a:schemeClr val="accent2">
                    <a:lumMod val="50000"/>
                  </a:schemeClr>
                </a:solidFill>
                <a:effectLst>
                  <a:outerShdw blurRad="38100" dist="38100" dir="2700000" algn="tl">
                    <a:srgbClr val="000000">
                      <a:alpha val="43137"/>
                    </a:srgbClr>
                  </a:outerShdw>
                </a:effectLst>
                <a:latin typeface="+mn-lt"/>
              </a:rPr>
              <a:t>defined in the </a:t>
            </a:r>
            <a:r>
              <a:rPr lang="en-US" sz="2000" b="1" i="1" dirty="0" smtClean="0">
                <a:solidFill>
                  <a:schemeClr val="accent2">
                    <a:lumMod val="50000"/>
                  </a:schemeClr>
                </a:solidFill>
                <a:effectLst>
                  <a:outerShdw blurRad="38100" dist="38100" dir="2700000" algn="tl">
                    <a:srgbClr val="000000">
                      <a:alpha val="43137"/>
                    </a:srgbClr>
                  </a:outerShdw>
                </a:effectLst>
                <a:latin typeface="+mn-lt"/>
              </a:rPr>
              <a:t>Article </a:t>
            </a:r>
            <a:r>
              <a:rPr lang="x-none" sz="2000" b="1" i="1" smtClean="0">
                <a:solidFill>
                  <a:schemeClr val="accent2">
                    <a:lumMod val="50000"/>
                  </a:schemeClr>
                </a:solidFill>
                <a:effectLst>
                  <a:outerShdw blurRad="38100" dist="38100" dir="2700000" algn="tl">
                    <a:srgbClr val="000000">
                      <a:alpha val="43137"/>
                    </a:srgbClr>
                  </a:outerShdw>
                </a:effectLst>
                <a:latin typeface="+mn-lt"/>
              </a:rPr>
              <a:t>9</a:t>
            </a:r>
            <a:r>
              <a:rPr lang="en-US" sz="2000" b="1" i="1" dirty="0" smtClean="0">
                <a:solidFill>
                  <a:schemeClr val="accent2">
                    <a:lumMod val="50000"/>
                  </a:schemeClr>
                </a:solidFill>
                <a:effectLst>
                  <a:outerShdw blurRad="38100" dist="38100" dir="2700000" algn="tl">
                    <a:srgbClr val="000000">
                      <a:alpha val="43137"/>
                    </a:srgbClr>
                  </a:outerShdw>
                </a:effectLst>
                <a:latin typeface="+mn-lt"/>
              </a:rPr>
              <a:t> of the Law on SAI</a:t>
            </a:r>
            <a:r>
              <a:rPr lang="x-none" sz="2000" b="1" i="1" smtClean="0">
                <a:solidFill>
                  <a:schemeClr val="accent2">
                    <a:lumMod val="50000"/>
                  </a:schemeClr>
                </a:solidFill>
                <a:effectLst>
                  <a:outerShdw blurRad="38100" dist="38100" dir="2700000" algn="tl">
                    <a:srgbClr val="000000">
                      <a:alpha val="43137"/>
                    </a:srgbClr>
                  </a:outerShdw>
                </a:effectLst>
                <a:latin typeface="+mn-lt"/>
              </a:rPr>
              <a:t>;</a:t>
            </a:r>
            <a:endParaRPr lang="x-none" sz="2000" b="1" i="1" dirty="0" smtClean="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endParaRPr lang="x-none" sz="2000" dirty="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r>
              <a:rPr lang="en-US" sz="2000" b="1" dirty="0" smtClean="0">
                <a:solidFill>
                  <a:schemeClr val="accent2">
                    <a:lumMod val="50000"/>
                  </a:schemeClr>
                </a:solidFill>
                <a:effectLst>
                  <a:outerShdw blurRad="38100" dist="38100" dir="2700000" algn="tl">
                    <a:srgbClr val="000000">
                      <a:alpha val="43137"/>
                    </a:srgbClr>
                  </a:outerShdw>
                </a:effectLst>
                <a:latin typeface="+mn-lt"/>
              </a:rPr>
              <a:t>Informing public </a:t>
            </a:r>
            <a:r>
              <a:rPr lang="x-none" sz="2000" b="1" smtClean="0">
                <a:solidFill>
                  <a:schemeClr val="accent2">
                    <a:lumMod val="50000"/>
                  </a:schemeClr>
                </a:solidFill>
                <a:effectLst>
                  <a:outerShdw blurRad="38100" dist="38100" dir="2700000" algn="tl">
                    <a:srgbClr val="000000">
                      <a:alpha val="43137"/>
                    </a:srgbClr>
                  </a:outerShdw>
                </a:effectLst>
                <a:latin typeface="+mn-lt"/>
              </a:rPr>
              <a:t>– </a:t>
            </a:r>
            <a:r>
              <a:rPr lang="en-US" sz="2000" dirty="0" smtClean="0">
                <a:solidFill>
                  <a:schemeClr val="accent2">
                    <a:lumMod val="50000"/>
                  </a:schemeClr>
                </a:solidFill>
                <a:effectLst>
                  <a:outerShdw blurRad="38100" dist="38100" dir="2700000" algn="tl">
                    <a:srgbClr val="000000">
                      <a:alpha val="43137"/>
                    </a:srgbClr>
                  </a:outerShdw>
                </a:effectLst>
                <a:latin typeface="+mn-lt"/>
              </a:rPr>
              <a:t>defined in the </a:t>
            </a:r>
            <a:r>
              <a:rPr lang="en-US" sz="2000" b="1" i="1" dirty="0" smtClean="0">
                <a:solidFill>
                  <a:schemeClr val="accent2">
                    <a:lumMod val="50000"/>
                  </a:schemeClr>
                </a:solidFill>
                <a:effectLst>
                  <a:outerShdw blurRad="38100" dist="38100" dir="2700000" algn="tl">
                    <a:srgbClr val="000000">
                      <a:alpha val="43137"/>
                    </a:srgbClr>
                  </a:outerShdw>
                </a:effectLst>
                <a:latin typeface="+mn-lt"/>
              </a:rPr>
              <a:t>Article </a:t>
            </a:r>
            <a:r>
              <a:rPr lang="x-none" sz="2000" b="1" i="1" smtClean="0">
                <a:solidFill>
                  <a:schemeClr val="accent2">
                    <a:lumMod val="50000"/>
                  </a:schemeClr>
                </a:solidFill>
                <a:effectLst>
                  <a:outerShdw blurRad="38100" dist="38100" dir="2700000" algn="tl">
                    <a:srgbClr val="000000">
                      <a:alpha val="43137"/>
                    </a:srgbClr>
                  </a:outerShdw>
                </a:effectLst>
                <a:latin typeface="+mn-lt"/>
              </a:rPr>
              <a:t>50 </a:t>
            </a:r>
            <a:r>
              <a:rPr lang="en-US" sz="2000" b="1" i="1" dirty="0" smtClean="0">
                <a:solidFill>
                  <a:schemeClr val="accent2">
                    <a:lumMod val="50000"/>
                  </a:schemeClr>
                </a:solidFill>
                <a:effectLst>
                  <a:outerShdw blurRad="38100" dist="38100" dir="2700000" algn="tl">
                    <a:srgbClr val="000000">
                      <a:alpha val="43137"/>
                    </a:srgbClr>
                  </a:outerShdw>
                </a:effectLst>
                <a:latin typeface="+mn-lt"/>
              </a:rPr>
              <a:t>of the Law on SAI</a:t>
            </a:r>
            <a:r>
              <a:rPr lang="x-none" sz="2000" b="1" i="1" smtClean="0">
                <a:solidFill>
                  <a:schemeClr val="accent2">
                    <a:lumMod val="50000"/>
                  </a:schemeClr>
                </a:solidFill>
                <a:effectLst>
                  <a:outerShdw blurRad="38100" dist="38100" dir="2700000" algn="tl">
                    <a:srgbClr val="000000">
                      <a:alpha val="43137"/>
                    </a:srgbClr>
                  </a:outerShdw>
                </a:effectLst>
                <a:latin typeface="+mn-lt"/>
              </a:rPr>
              <a:t>; </a:t>
            </a:r>
            <a:endParaRPr lang="x-none" sz="2000" b="1" i="1" dirty="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endParaRPr lang="en-US" sz="1600" b="1" dirty="0" smtClean="0">
              <a:solidFill>
                <a:schemeClr val="accent2">
                  <a:lumMod val="50000"/>
                </a:schemeClr>
              </a:solidFill>
              <a:effectLst>
                <a:outerShdw blurRad="38100" dist="38100" dir="2700000" algn="tl">
                  <a:srgbClr val="000000">
                    <a:alpha val="43137"/>
                  </a:srgbClr>
                </a:outerShdw>
              </a:effectLst>
              <a:latin typeface="+mn-lt"/>
            </a:endParaRPr>
          </a:p>
        </p:txBody>
      </p:sp>
      <p:sp>
        <p:nvSpPr>
          <p:cNvPr id="20" name="Rectangle 19"/>
          <p:cNvSpPr/>
          <p:nvPr/>
        </p:nvSpPr>
        <p:spPr>
          <a:xfrm>
            <a:off x="66675" y="1716088"/>
            <a:ext cx="8610600" cy="2586037"/>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9460"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946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946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946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1938338"/>
          </a:xfrm>
          <a:prstGeom prst="rect">
            <a:avLst/>
          </a:prstGeom>
          <a:noFill/>
          <a:ln w="9525">
            <a:noFill/>
            <a:miter lim="800000"/>
            <a:headEnd/>
            <a:tailEnd/>
          </a:ln>
        </p:spPr>
        <p:txBody>
          <a:bodyPr>
            <a:spAutoFit/>
          </a:bodyPr>
          <a:lstStyle/>
          <a:p>
            <a:pPr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2.</a:t>
            </a:r>
            <a:r>
              <a:rPr lang="x-none" sz="2400" b="1" u="sng" dirty="0">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1. Proposal of amendments to the Law on SAI</a:t>
            </a:r>
            <a:endParaRPr lang="x-none" sz="24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2400"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just">
              <a:defRPr/>
            </a:pPr>
            <a:endParaRPr lang="x-none" sz="2400"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19468" name="Picture 18" descr="EU MN logo"/>
          <p:cNvPicPr>
            <a:picLocks noChangeAspect="1" noChangeArrowheads="1"/>
          </p:cNvPicPr>
          <p:nvPr/>
        </p:nvPicPr>
        <p:blipFill>
          <a:blip r:embed="rId4"/>
          <a:srcRect/>
          <a:stretch>
            <a:fillRect/>
          </a:stretch>
        </p:blipFill>
        <p:spPr bwMode="auto">
          <a:xfrm>
            <a:off x="152400" y="609600"/>
            <a:ext cx="533400" cy="300038"/>
          </a:xfrm>
          <a:prstGeom prst="rect">
            <a:avLst/>
          </a:prstGeom>
          <a:noFill/>
          <a:ln w="9525">
            <a:noFill/>
            <a:miter lim="800000"/>
            <a:headEnd/>
            <a:tailEnd/>
          </a:ln>
        </p:spPr>
      </p:pic>
      <p:sp>
        <p:nvSpPr>
          <p:cNvPr id="19" name="Rectangle 18"/>
          <p:cNvSpPr/>
          <p:nvPr/>
        </p:nvSpPr>
        <p:spPr>
          <a:xfrm>
            <a:off x="574675" y="1600200"/>
            <a:ext cx="8188325" cy="43703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ctr" fontAlgn="auto">
              <a:spcBef>
                <a:spcPts val="0"/>
              </a:spcBef>
              <a:spcAft>
                <a:spcPts val="0"/>
              </a:spcAft>
              <a:defRPr/>
            </a:pPr>
            <a:r>
              <a:rPr lang="en-US" sz="2000" b="1" dirty="0" smtClean="0">
                <a:solidFill>
                  <a:schemeClr val="accent2">
                    <a:lumMod val="50000"/>
                  </a:schemeClr>
                </a:solidFill>
                <a:effectLst>
                  <a:outerShdw blurRad="38100" dist="38100" dir="2700000" algn="tl">
                    <a:srgbClr val="000000">
                      <a:alpha val="43137"/>
                    </a:srgbClr>
                  </a:outerShdw>
                </a:effectLst>
                <a:latin typeface="+mn-lt"/>
              </a:rPr>
              <a:t>Proposal of amendment to the Article </a:t>
            </a:r>
            <a:r>
              <a:rPr lang="x-none" sz="2000" b="1" smtClean="0">
                <a:solidFill>
                  <a:schemeClr val="accent2">
                    <a:lumMod val="50000"/>
                  </a:schemeClr>
                </a:solidFill>
                <a:effectLst>
                  <a:outerShdw blurRad="38100" dist="38100" dir="2700000" algn="tl">
                    <a:srgbClr val="000000">
                      <a:alpha val="43137"/>
                    </a:srgbClr>
                  </a:outerShdw>
                </a:effectLst>
                <a:latin typeface="+mn-lt"/>
              </a:rPr>
              <a:t>51</a:t>
            </a:r>
            <a:r>
              <a:rPr lang="en-US" sz="2000" b="1" dirty="0" smtClean="0">
                <a:solidFill>
                  <a:schemeClr val="accent2">
                    <a:lumMod val="50000"/>
                  </a:schemeClr>
                </a:solidFill>
                <a:effectLst>
                  <a:outerShdw blurRad="38100" dist="38100" dir="2700000" algn="tl">
                    <a:srgbClr val="000000">
                      <a:alpha val="43137"/>
                    </a:srgbClr>
                  </a:outerShdw>
                </a:effectLst>
                <a:latin typeface="+mn-lt"/>
              </a:rPr>
              <a:t> of the Law</a:t>
            </a:r>
          </a:p>
          <a:p>
            <a:pPr marL="814388" indent="-450850" algn="ctr" fontAlgn="auto">
              <a:spcBef>
                <a:spcPts val="0"/>
              </a:spcBef>
              <a:spcAft>
                <a:spcPts val="0"/>
              </a:spcAft>
              <a:defRPr/>
            </a:pPr>
            <a:r>
              <a:rPr lang="en-US" sz="2000" b="1" dirty="0" smtClean="0">
                <a:solidFill>
                  <a:schemeClr val="accent2">
                    <a:lumMod val="50000"/>
                  </a:schemeClr>
                </a:solidFill>
                <a:effectLst>
                  <a:outerShdw blurRad="38100" dist="38100" dir="2700000" algn="tl">
                    <a:srgbClr val="000000">
                      <a:alpha val="43137"/>
                    </a:srgbClr>
                  </a:outerShdw>
                </a:effectLst>
                <a:latin typeface="+mn-lt"/>
              </a:rPr>
              <a:t>on SAI with aim to strengthen financial</a:t>
            </a:r>
          </a:p>
          <a:p>
            <a:pPr marL="814388" indent="-450850" algn="ctr" fontAlgn="auto">
              <a:spcBef>
                <a:spcPts val="0"/>
              </a:spcBef>
              <a:spcAft>
                <a:spcPts val="0"/>
              </a:spcAft>
              <a:defRPr/>
            </a:pPr>
            <a:r>
              <a:rPr lang="en-US" sz="2000" b="1" dirty="0" smtClean="0">
                <a:solidFill>
                  <a:schemeClr val="accent2">
                    <a:lumMod val="50000"/>
                  </a:schemeClr>
                </a:solidFill>
                <a:effectLst>
                  <a:outerShdw blurRad="38100" dist="38100" dir="2700000" algn="tl">
                    <a:srgbClr val="000000">
                      <a:alpha val="43137"/>
                    </a:srgbClr>
                  </a:outerShdw>
                </a:effectLst>
                <a:latin typeface="+mn-lt"/>
              </a:rPr>
              <a:t>independence</a:t>
            </a:r>
            <a:r>
              <a:rPr lang="x-none" sz="2000" b="1" smtClean="0">
                <a:solidFill>
                  <a:schemeClr val="accent2">
                    <a:lumMod val="50000"/>
                  </a:schemeClr>
                </a:solidFill>
                <a:effectLst>
                  <a:outerShdw blurRad="38100" dist="38100" dir="2700000" algn="tl">
                    <a:srgbClr val="000000">
                      <a:alpha val="43137"/>
                    </a:srgbClr>
                  </a:outerShdw>
                </a:effectLst>
                <a:latin typeface="+mn-lt"/>
              </a:rPr>
              <a:t>: </a:t>
            </a:r>
            <a:endParaRPr lang="x-none" sz="2000" b="1"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2000"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b="1" i="1" dirty="0" smtClean="0">
                <a:solidFill>
                  <a:schemeClr val="accent2">
                    <a:lumMod val="50000"/>
                  </a:schemeClr>
                </a:solidFill>
                <a:latin typeface="+mn-lt"/>
              </a:rPr>
              <a:t>“The Institution shall be financed from the State 	Budget for fiscal year.</a:t>
            </a:r>
          </a:p>
          <a:p>
            <a:pPr algn="just">
              <a:defRPr/>
            </a:pPr>
            <a:r>
              <a:rPr lang="en-US" b="1" i="1" dirty="0" smtClean="0">
                <a:solidFill>
                  <a:schemeClr val="accent2">
                    <a:lumMod val="50000"/>
                  </a:schemeClr>
                </a:solidFill>
                <a:latin typeface="+mn-lt"/>
              </a:rPr>
              <a:t> </a:t>
            </a:r>
          </a:p>
          <a:p>
            <a:pPr algn="just">
              <a:defRPr/>
            </a:pPr>
            <a:r>
              <a:rPr lang="en-US" b="1" i="1" dirty="0" smtClean="0">
                <a:solidFill>
                  <a:schemeClr val="accent2">
                    <a:lumMod val="50000"/>
                  </a:schemeClr>
                </a:solidFill>
                <a:latin typeface="+mn-lt"/>
              </a:rPr>
              <a:t>The Parliamentary Working body in charge of budget, upon request of the Senate, establishes the draft budget of the State audit institution.</a:t>
            </a:r>
          </a:p>
          <a:p>
            <a:pPr algn="just">
              <a:defRPr/>
            </a:pPr>
            <a:endParaRPr lang="en-GB" b="1" i="1" dirty="0" smtClean="0">
              <a:solidFill>
                <a:schemeClr val="accent2">
                  <a:lumMod val="50000"/>
                </a:schemeClr>
              </a:solidFill>
              <a:latin typeface="+mn-lt"/>
            </a:endParaRPr>
          </a:p>
          <a:p>
            <a:pPr algn="just">
              <a:defRPr/>
            </a:pPr>
            <a:r>
              <a:rPr lang="en-GB" b="1" i="1" dirty="0" smtClean="0">
                <a:solidFill>
                  <a:schemeClr val="accent2">
                    <a:lumMod val="50000"/>
                  </a:schemeClr>
                </a:solidFill>
                <a:latin typeface="+mn-lt"/>
              </a:rPr>
              <a:t>The budget proposal from paragraph 2 under this Article is constituent part of the Proposal of the Law on annual state budget.”</a:t>
            </a: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b="1" i="1" dirty="0" smtClean="0">
              <a:solidFill>
                <a:schemeClr val="accent2">
                  <a:lumMod val="50000"/>
                </a:schemeClr>
              </a:solidFill>
              <a:latin typeface="+mn-lt"/>
            </a:endParaRPr>
          </a:p>
        </p:txBody>
      </p:sp>
      <p:sp>
        <p:nvSpPr>
          <p:cNvPr id="20" name="Rectangle 19"/>
          <p:cNvSpPr/>
          <p:nvPr/>
        </p:nvSpPr>
        <p:spPr>
          <a:xfrm>
            <a:off x="228600" y="1752600"/>
            <a:ext cx="8610600" cy="2586038"/>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0484"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0486"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0487" name="Text Box 121"/>
          <p:cNvSpPr txBox="1">
            <a:spLocks noChangeArrowheads="1"/>
          </p:cNvSpPr>
          <p:nvPr/>
        </p:nvSpPr>
        <p:spPr bwMode="auto">
          <a:xfrm>
            <a:off x="387350" y="2798763"/>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048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6432550"/>
          </a:xfrm>
          <a:prstGeom prst="rect">
            <a:avLst/>
          </a:prstGeom>
          <a:noFill/>
          <a:ln w="9525">
            <a:noFill/>
            <a:miter lim="800000"/>
            <a:headEnd/>
            <a:tailEnd/>
          </a:ln>
        </p:spPr>
        <p:txBody>
          <a:bodyPr>
            <a:spAutoFit/>
          </a:bodyPr>
          <a:lstStyle/>
          <a:p>
            <a:pPr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2.</a:t>
            </a:r>
            <a:r>
              <a:rPr lang="x-none" sz="2400" b="1" u="sng" dirty="0">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1. Proposal of amendments to the Law on SAI</a:t>
            </a:r>
            <a:endParaRPr lang="en-US" sz="2400" b="1" dirty="0">
              <a:solidFill>
                <a:schemeClr val="accent2">
                  <a:lumMod val="50000"/>
                </a:schemeClr>
              </a:solidFill>
              <a:effectLst>
                <a:outerShdw blurRad="38100" dist="38100" dir="2700000" algn="tl">
                  <a:srgbClr val="000000">
                    <a:alpha val="43137"/>
                  </a:srgbClr>
                </a:outerShdw>
              </a:effectLst>
              <a:latin typeface="+mn-lt"/>
            </a:endParaRPr>
          </a:p>
          <a:p>
            <a:pPr algn="ctr">
              <a:defRPr/>
            </a:pPr>
            <a:endParaRPr lang="x-none"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algn="ctr">
              <a:defRPr/>
            </a:pPr>
            <a:r>
              <a:rPr lang="en-US" sz="2000" b="1" dirty="0">
                <a:solidFill>
                  <a:schemeClr val="accent2">
                    <a:lumMod val="50000"/>
                  </a:schemeClr>
                </a:solidFill>
                <a:effectLst>
                  <a:outerShdw blurRad="38100" dist="38100" dir="2700000" algn="tl">
                    <a:srgbClr val="000000">
                      <a:alpha val="43137"/>
                    </a:srgbClr>
                  </a:outerShdw>
                </a:effectLst>
                <a:latin typeface="+mn-lt"/>
              </a:rPr>
              <a:t>Amendments to the Law on SAI includes</a:t>
            </a:r>
            <a:r>
              <a:rPr lang="x-none" sz="2000" b="1">
                <a:solidFill>
                  <a:schemeClr val="accent2">
                    <a:lumMod val="50000"/>
                  </a:schemeClr>
                </a:solidFill>
                <a:effectLst>
                  <a:outerShdw blurRad="38100" dist="38100" dir="2700000" algn="tl">
                    <a:srgbClr val="000000">
                      <a:alpha val="43137"/>
                    </a:srgbClr>
                  </a:outerShdw>
                </a:effectLst>
                <a:latin typeface="+mn-lt"/>
              </a:rPr>
              <a:t>:</a:t>
            </a:r>
            <a:endParaRPr lang="en-US" sz="2000" b="1" dirty="0">
              <a:solidFill>
                <a:schemeClr val="accent2">
                  <a:lumMod val="50000"/>
                </a:schemeClr>
              </a:solidFill>
              <a:effectLst>
                <a:outerShdw blurRad="38100" dist="38100" dir="2700000" algn="tl">
                  <a:srgbClr val="000000">
                    <a:alpha val="43137"/>
                  </a:srgbClr>
                </a:outerShdw>
              </a:effectLst>
              <a:latin typeface="+mn-lt"/>
            </a:endParaRPr>
          </a:p>
          <a:p>
            <a:pPr algn="ctr">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vi-VN" sz="1600" dirty="0">
                <a:solidFill>
                  <a:schemeClr val="accent2">
                    <a:lumMod val="50000"/>
                  </a:schemeClr>
                </a:solidFill>
                <a:effectLst>
                  <a:outerShdw blurRad="38100" dist="38100" dir="2700000" algn="tl">
                    <a:srgbClr val="000000">
                      <a:alpha val="43137"/>
                    </a:srgbClr>
                  </a:outerShdw>
                </a:effectLst>
                <a:latin typeface="+mn-lt"/>
              </a:rPr>
              <a:t> </a:t>
            </a:r>
            <a:r>
              <a:rPr lang="en-US" sz="1600" i="1" dirty="0">
                <a:solidFill>
                  <a:schemeClr val="accent2">
                    <a:lumMod val="50000"/>
                  </a:schemeClr>
                </a:solidFill>
                <a:effectLst>
                  <a:outerShdw blurRad="38100" dist="38100" dir="2700000" algn="tl">
                    <a:srgbClr val="000000">
                      <a:alpha val="43137"/>
                    </a:srgbClr>
                  </a:outerShdw>
                </a:effectLst>
                <a:latin typeface="+mn-lt"/>
              </a:rPr>
              <a:t>Exclusion of obligation to apply regulations which prescribe positions and rights of state officials and employees</a:t>
            </a:r>
            <a:r>
              <a:rPr lang="vi-VN" sz="1600" i="1" dirty="0">
                <a:solidFill>
                  <a:schemeClr val="accent2">
                    <a:lumMod val="50000"/>
                  </a:schemeClr>
                </a:solidFill>
                <a:effectLst>
                  <a:outerShdw blurRad="38100" dist="38100" dir="2700000" algn="tl">
                    <a:srgbClr val="000000">
                      <a:alpha val="43137"/>
                    </a:srgbClr>
                  </a:outerShdw>
                </a:effectLst>
                <a:latin typeface="+mn-lt"/>
              </a:rPr>
              <a:t>, </a:t>
            </a:r>
            <a:r>
              <a:rPr lang="en-US" sz="1600" i="1" dirty="0">
                <a:solidFill>
                  <a:schemeClr val="accent2">
                    <a:lumMod val="50000"/>
                  </a:schemeClr>
                </a:solidFill>
                <a:effectLst>
                  <a:outerShdw blurRad="38100" dist="38100" dir="2700000" algn="tl">
                    <a:srgbClr val="000000">
                      <a:alpha val="43137"/>
                    </a:srgbClr>
                  </a:outerShdw>
                </a:effectLst>
                <a:latin typeface="+mn-lt"/>
              </a:rPr>
              <a:t>so that it strengthen the independence and managerial function of the Institution</a:t>
            </a:r>
            <a:r>
              <a:rPr lang="vi-VN" sz="1600" i="1" dirty="0">
                <a:solidFill>
                  <a:schemeClr val="accent2">
                    <a:lumMod val="50000"/>
                  </a:schemeClr>
                </a:solidFill>
                <a:effectLst>
                  <a:outerShdw blurRad="38100" dist="38100" dir="2700000" algn="tl">
                    <a:srgbClr val="000000">
                      <a:alpha val="43137"/>
                    </a:srgbClr>
                  </a:outerShdw>
                </a:effectLst>
                <a:latin typeface="+mn-lt"/>
              </a:rPr>
              <a:t>, </a:t>
            </a:r>
            <a:r>
              <a:rPr lang="en-US" sz="1600" i="1" dirty="0">
                <a:solidFill>
                  <a:schemeClr val="accent2">
                    <a:lumMod val="50000"/>
                  </a:schemeClr>
                </a:solidFill>
                <a:effectLst>
                  <a:outerShdw blurRad="38100" dist="38100" dir="2700000" algn="tl">
                    <a:srgbClr val="000000">
                      <a:alpha val="43137"/>
                    </a:srgbClr>
                  </a:outerShdw>
                </a:effectLst>
                <a:latin typeface="+mn-lt"/>
              </a:rPr>
              <a:t>as well as that salaries, fees and other personal incomes of the employees are regulated by a separate Law</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i="1" dirty="0">
                <a:solidFill>
                  <a:schemeClr val="accent2">
                    <a:lumMod val="50000"/>
                  </a:schemeClr>
                </a:solidFill>
                <a:effectLst>
                  <a:outerShdw blurRad="38100" dist="38100" dir="2700000" algn="tl">
                    <a:srgbClr val="000000">
                      <a:alpha val="43137"/>
                    </a:srgbClr>
                  </a:outerShdw>
                </a:effectLst>
                <a:latin typeface="+mn-lt"/>
              </a:rPr>
              <a:t>“The Institution shall audit the legality of and success in the management of state assets and liabilities, budgets and all the financial affairs of the entities whose sources of finance are public or created through the use of state property. The Institution performs audits in a manner and procedure in accordance with the Framework of International Standards for Supreme Audit Institutions and the Code of Ethics for auditors”</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i="1" dirty="0">
                <a:solidFill>
                  <a:schemeClr val="accent2">
                    <a:lumMod val="50000"/>
                  </a:schemeClr>
                </a:solidFill>
                <a:effectLst>
                  <a:outerShdw blurRad="38100" dist="38100" dir="2700000" algn="tl">
                    <a:srgbClr val="000000">
                      <a:alpha val="43137"/>
                    </a:srgbClr>
                  </a:outerShdw>
                </a:effectLst>
                <a:latin typeface="+mn-lt"/>
              </a:rPr>
              <a:t>Obligation of audit entity to submit its report on realization of recommendations related to audit report within the time frame set by the Institution.</a:t>
            </a:r>
            <a:endParaRPr lang="vi-VN" sz="1600" i="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2400"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20492" name="Picture 18" descr="EU MN logo"/>
          <p:cNvPicPr>
            <a:picLocks noChangeAspect="1" noChangeArrowheads="1"/>
          </p:cNvPicPr>
          <p:nvPr/>
        </p:nvPicPr>
        <p:blipFill>
          <a:blip r:embed="rId4"/>
          <a:srcRect/>
          <a:stretch>
            <a:fillRect/>
          </a:stretch>
        </p:blipFill>
        <p:spPr bwMode="auto">
          <a:xfrm>
            <a:off x="152400" y="609600"/>
            <a:ext cx="533400" cy="300038"/>
          </a:xfrm>
          <a:prstGeom prst="rect">
            <a:avLst/>
          </a:prstGeom>
          <a:noFill/>
          <a:ln w="9525">
            <a:noFill/>
            <a:miter lim="800000"/>
            <a:headEnd/>
            <a:tailEnd/>
          </a:ln>
        </p:spPr>
      </p:pic>
      <p:sp>
        <p:nvSpPr>
          <p:cNvPr id="19" name="Rectangle 18"/>
          <p:cNvSpPr/>
          <p:nvPr/>
        </p:nvSpPr>
        <p:spPr>
          <a:xfrm>
            <a:off x="574675" y="1600200"/>
            <a:ext cx="8188325" cy="708025"/>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just" fontAlgn="auto">
              <a:spcBef>
                <a:spcPts val="0"/>
              </a:spcBef>
              <a:spcAft>
                <a:spcPts val="0"/>
              </a:spcAft>
              <a:defRPr/>
            </a:pPr>
            <a:endParaRPr lang="x-none" sz="2000" dirty="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547688" y="1600200"/>
            <a:ext cx="8610601" cy="2586038"/>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1508"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1510"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151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151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1200150"/>
          </a:xfrm>
          <a:prstGeom prst="rect">
            <a:avLst/>
          </a:prstGeom>
          <a:noFill/>
          <a:ln w="9525">
            <a:noFill/>
            <a:miter lim="800000"/>
            <a:headEnd/>
            <a:tailEnd/>
          </a:ln>
        </p:spPr>
        <p:txBody>
          <a:bodyPr>
            <a:spAutoFit/>
          </a:bodyPr>
          <a:lstStyle/>
          <a:p>
            <a:pPr algn="ctr">
              <a:defRPr/>
            </a:pPr>
            <a:r>
              <a:rPr lang="x-none" sz="2400" b="1" u="sng" dirty="0">
                <a:solidFill>
                  <a:schemeClr val="accent2">
                    <a:lumMod val="50000"/>
                  </a:schemeClr>
                </a:solidFill>
                <a:effectLst>
                  <a:outerShdw blurRad="38100" dist="38100" dir="2700000" algn="tl">
                    <a:srgbClr val="000000">
                      <a:alpha val="43137"/>
                    </a:srgbClr>
                  </a:outerShdw>
                </a:effectLst>
                <a:latin typeface="+mn-lt"/>
              </a:rPr>
              <a:t>3</a:t>
            </a:r>
            <a:r>
              <a:rPr lang="x-none" sz="2400" b="1" u="sng">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Strategic Development Plan for </a:t>
            </a:r>
            <a:r>
              <a:rPr lang="x-none" sz="2400" b="1" u="sng">
                <a:solidFill>
                  <a:schemeClr val="accent2">
                    <a:lumMod val="50000"/>
                  </a:schemeClr>
                </a:solidFill>
                <a:effectLst>
                  <a:outerShdw blurRad="38100" dist="38100" dir="2700000" algn="tl">
                    <a:srgbClr val="000000">
                      <a:alpha val="43137"/>
                    </a:srgbClr>
                  </a:outerShdw>
                </a:effectLst>
                <a:latin typeface="+mn-lt"/>
              </a:rPr>
              <a:t>2012-2017</a:t>
            </a:r>
            <a:endParaRPr lang="x-none" sz="24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2400"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21516" name="Picture 18" descr="EU MN logo"/>
          <p:cNvPicPr>
            <a:picLocks noChangeAspect="1" noChangeArrowheads="1"/>
          </p:cNvPicPr>
          <p:nvPr/>
        </p:nvPicPr>
        <p:blipFill>
          <a:blip r:embed="rId4"/>
          <a:srcRect/>
          <a:stretch>
            <a:fillRect/>
          </a:stretch>
        </p:blipFill>
        <p:spPr bwMode="auto">
          <a:xfrm>
            <a:off x="152400" y="609600"/>
            <a:ext cx="533400" cy="300038"/>
          </a:xfrm>
          <a:prstGeom prst="rect">
            <a:avLst/>
          </a:prstGeom>
          <a:noFill/>
          <a:ln w="9525">
            <a:noFill/>
            <a:miter lim="800000"/>
            <a:headEnd/>
            <a:tailEnd/>
          </a:ln>
        </p:spPr>
      </p:pic>
      <p:sp>
        <p:nvSpPr>
          <p:cNvPr id="19" name="Rectangle 18"/>
          <p:cNvSpPr/>
          <p:nvPr/>
        </p:nvSpPr>
        <p:spPr>
          <a:xfrm>
            <a:off x="574675" y="1600200"/>
            <a:ext cx="8188325" cy="5016500"/>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just" fontAlgn="auto">
              <a:spcBef>
                <a:spcPts val="0"/>
              </a:spcBef>
              <a:spcAft>
                <a:spcPts val="0"/>
              </a:spcAft>
              <a:defRPr/>
            </a:pPr>
            <a:r>
              <a:rPr lang="en-US" sz="1600" dirty="0" smtClean="0">
                <a:solidFill>
                  <a:schemeClr val="accent2">
                    <a:lumMod val="50000"/>
                  </a:schemeClr>
                </a:solidFill>
                <a:effectLst>
                  <a:outerShdw blurRad="38100" dist="38100" dir="2700000" algn="tl">
                    <a:srgbClr val="000000">
                      <a:alpha val="43137"/>
                    </a:srgbClr>
                  </a:outerShdw>
                </a:effectLst>
                <a:latin typeface="+mn-lt"/>
              </a:rPr>
              <a:t>The </a:t>
            </a:r>
            <a:r>
              <a:rPr lang="en-US" sz="1600" dirty="0">
                <a:solidFill>
                  <a:schemeClr val="accent2">
                    <a:lumMod val="50000"/>
                  </a:schemeClr>
                </a:solidFill>
                <a:effectLst>
                  <a:outerShdw blurRad="38100" dist="38100" dir="2700000" algn="tl">
                    <a:srgbClr val="000000">
                      <a:alpha val="43137"/>
                    </a:srgbClr>
                  </a:outerShdw>
                </a:effectLst>
                <a:latin typeface="+mn-lt"/>
              </a:rPr>
              <a:t>basis for defining development goals in the Strategic Development</a:t>
            </a:r>
          </a:p>
          <a:p>
            <a:pPr marL="814388" indent="-450850" algn="just" fontAlgn="auto">
              <a:spcBef>
                <a:spcPts val="0"/>
              </a:spcBef>
              <a:spcAft>
                <a:spcPts val="0"/>
              </a:spcAft>
              <a:defRPr/>
            </a:pPr>
            <a:r>
              <a:rPr lang="en-US" sz="1600" dirty="0" smtClean="0">
                <a:solidFill>
                  <a:schemeClr val="accent2">
                    <a:lumMod val="50000"/>
                  </a:schemeClr>
                </a:solidFill>
                <a:effectLst>
                  <a:outerShdw blurRad="38100" dist="38100" dir="2700000" algn="tl">
                    <a:srgbClr val="000000">
                      <a:alpha val="43137"/>
                    </a:srgbClr>
                  </a:outerShdw>
                </a:effectLst>
                <a:latin typeface="+mn-lt"/>
              </a:rPr>
              <a:t>Plan</a:t>
            </a:r>
            <a:r>
              <a:rPr lang="x-none" sz="1600" smtClean="0">
                <a:solidFill>
                  <a:schemeClr val="accent2">
                    <a:lumMod val="50000"/>
                  </a:schemeClr>
                </a:solidFill>
                <a:effectLst>
                  <a:outerShdw blurRad="38100" dist="38100" dir="2700000" algn="tl">
                    <a:srgbClr val="000000">
                      <a:alpha val="43137"/>
                    </a:srgbClr>
                  </a:outerShdw>
                </a:effectLst>
                <a:latin typeface="+mn-lt"/>
              </a:rPr>
              <a:t>:</a:t>
            </a: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buFont typeface="+mj-lt"/>
              <a:buAutoNum type="arabicPeriod"/>
              <a:defRPr/>
            </a:pPr>
            <a:r>
              <a:rPr lang="en-US" sz="1600" b="1" dirty="0" smtClean="0">
                <a:solidFill>
                  <a:schemeClr val="accent2">
                    <a:lumMod val="50000"/>
                  </a:schemeClr>
                </a:solidFill>
                <a:effectLst>
                  <a:outerShdw blurRad="38100" dist="38100" dir="2700000" algn="tl">
                    <a:srgbClr val="000000">
                      <a:alpha val="43137"/>
                    </a:srgbClr>
                  </a:outerShdw>
                </a:effectLst>
                <a:latin typeface="+mn-lt"/>
              </a:rPr>
              <a:t>Self-assessment Report, prepared by the employees of the Institution</a:t>
            </a:r>
            <a:r>
              <a:rPr lang="x-none" sz="1600" b="1" smtClean="0">
                <a:solidFill>
                  <a:schemeClr val="accent2">
                    <a:lumMod val="50000"/>
                  </a:schemeClr>
                </a:solidFill>
                <a:effectLst>
                  <a:outerShdw blurRad="38100" dist="38100" dir="2700000" algn="tl">
                    <a:srgbClr val="000000">
                      <a:alpha val="43137"/>
                    </a:srgbClr>
                  </a:outerShdw>
                </a:effectLst>
                <a:latin typeface="+mn-lt"/>
              </a:rPr>
              <a:t>;</a:t>
            </a:r>
            <a:endParaRPr lang="x-none" sz="1600" b="1"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buFont typeface="+mj-lt"/>
              <a:buAutoNum type="arabicPeriod"/>
              <a:defRPr/>
            </a:pPr>
            <a:r>
              <a:rPr lang="en-US" sz="1600" b="1" dirty="0" smtClean="0">
                <a:solidFill>
                  <a:schemeClr val="accent2">
                    <a:lumMod val="50000"/>
                  </a:schemeClr>
                </a:solidFill>
                <a:effectLst>
                  <a:outerShdw blurRad="38100" dist="38100" dir="2700000" algn="tl">
                    <a:srgbClr val="000000">
                      <a:alpha val="43137"/>
                    </a:srgbClr>
                  </a:outerShdw>
                </a:effectLst>
                <a:latin typeface="+mn-lt"/>
              </a:rPr>
              <a:t>Peer review Report, prepared by the SIGMA expert team</a:t>
            </a:r>
            <a:r>
              <a:rPr lang="x-none" sz="1600" b="1" smtClean="0">
                <a:solidFill>
                  <a:schemeClr val="accent2">
                    <a:lumMod val="50000"/>
                  </a:schemeClr>
                </a:solidFill>
                <a:effectLst>
                  <a:outerShdw blurRad="38100" dist="38100" dir="2700000" algn="tl">
                    <a:srgbClr val="000000">
                      <a:alpha val="43137"/>
                    </a:srgbClr>
                  </a:outerShdw>
                </a:effectLst>
                <a:latin typeface="+mn-lt"/>
              </a:rPr>
              <a:t>;</a:t>
            </a:r>
            <a:endParaRPr lang="x-none" sz="1600" b="1" dirty="0" smtClean="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r>
              <a:rPr lang="nn-NO" sz="1600" b="1" dirty="0" smtClean="0">
                <a:solidFill>
                  <a:schemeClr val="accent2">
                    <a:lumMod val="50000"/>
                  </a:schemeClr>
                </a:solidFill>
                <a:effectLst>
                  <a:outerShdw blurRad="38100" dist="38100" dir="2700000" algn="tl">
                    <a:srgbClr val="000000">
                      <a:alpha val="43137"/>
                    </a:srgbClr>
                  </a:outerShdw>
                </a:effectLst>
                <a:latin typeface="+mn-lt"/>
              </a:rPr>
              <a:t>Strategic Development Plan for 2012 - 2017 </a:t>
            </a:r>
            <a:r>
              <a:rPr lang="nn-NO" sz="1600" b="1" i="1" dirty="0" smtClean="0">
                <a:solidFill>
                  <a:schemeClr val="accent2">
                    <a:lumMod val="50000"/>
                  </a:schemeClr>
                </a:solidFill>
                <a:effectLst>
                  <a:outerShdw blurRad="38100" dist="38100" dir="2700000" algn="tl">
                    <a:srgbClr val="000000">
                      <a:alpha val="43137"/>
                    </a:srgbClr>
                  </a:outerShdw>
                </a:effectLst>
                <a:latin typeface="+mn-lt"/>
              </a:rPr>
              <a:t>– adopted in April 2012;</a:t>
            </a:r>
            <a:endParaRPr lang="x-none" sz="1600" b="1" i="1" dirty="0" smtClean="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endParaRPr lang="x-none" sz="1600" b="1" dirty="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r>
              <a:rPr lang="en-US" sz="1600" b="1" dirty="0" smtClean="0">
                <a:solidFill>
                  <a:schemeClr val="accent2">
                    <a:lumMod val="50000"/>
                  </a:schemeClr>
                </a:solidFill>
                <a:effectLst>
                  <a:outerShdw blurRad="38100" dist="38100" dir="2700000" algn="tl">
                    <a:srgbClr val="000000">
                      <a:alpha val="43137"/>
                    </a:srgbClr>
                  </a:outerShdw>
                </a:effectLst>
                <a:latin typeface="+mn-lt"/>
              </a:rPr>
              <a:t>Strategic Development Plan of the SAI for 2012-2017 includes following strategic goals</a:t>
            </a:r>
            <a:r>
              <a:rPr lang="vi-VN" sz="1600" b="1" dirty="0" smtClean="0">
                <a:solidFill>
                  <a:schemeClr val="accent2">
                    <a:lumMod val="50000"/>
                  </a:schemeClr>
                </a:solidFill>
                <a:effectLst>
                  <a:outerShdw blurRad="38100" dist="38100" dir="2700000" algn="tl">
                    <a:srgbClr val="000000">
                      <a:alpha val="43137"/>
                    </a:srgbClr>
                  </a:outerShdw>
                </a:effectLst>
                <a:latin typeface="+mn-lt"/>
              </a:rPr>
              <a:t>: </a:t>
            </a:r>
            <a:endParaRPr lang="en-US" sz="1600" b="1" dirty="0" smtClean="0">
              <a:solidFill>
                <a:schemeClr val="accent2">
                  <a:lumMod val="50000"/>
                </a:schemeClr>
              </a:solidFill>
              <a:effectLst>
                <a:outerShdw blurRad="38100" dist="38100" dir="2700000" algn="tl">
                  <a:srgbClr val="000000">
                    <a:alpha val="43137"/>
                  </a:srgbClr>
                </a:outerShdw>
              </a:effectLst>
              <a:latin typeface="+mn-lt"/>
            </a:endParaRPr>
          </a:p>
          <a:p>
            <a:pPr marL="363538" algn="just" fontAlgn="auto">
              <a:spcBef>
                <a:spcPts val="0"/>
              </a:spcBef>
              <a:spcAft>
                <a:spcPts val="0"/>
              </a:spcAft>
              <a:defRPr/>
            </a:pPr>
            <a:endParaRPr lang="en-US" sz="1600" b="1" dirty="0" smtClean="0">
              <a:solidFill>
                <a:schemeClr val="accent2">
                  <a:lumMod val="50000"/>
                </a:schemeClr>
              </a:solidFill>
              <a:effectLst>
                <a:outerShdw blurRad="38100" dist="38100" dir="2700000" algn="tl">
                  <a:srgbClr val="000000">
                    <a:alpha val="43137"/>
                  </a:srgbClr>
                </a:outerShdw>
              </a:effectLst>
              <a:latin typeface="+mn-lt"/>
            </a:endParaRPr>
          </a:p>
          <a:p>
            <a:pPr marL="706438" indent="-342900" algn="just" fontAlgn="auto">
              <a:spcBef>
                <a:spcPts val="0"/>
              </a:spcBef>
              <a:spcAft>
                <a:spcPts val="0"/>
              </a:spcAft>
              <a:buFont typeface="+mj-lt"/>
              <a:buAutoNum type="arabicPeriod"/>
              <a:defRPr/>
            </a:pPr>
            <a:r>
              <a:rPr lang="en-US" sz="1600" b="1" i="1" dirty="0" smtClean="0">
                <a:solidFill>
                  <a:schemeClr val="accent2">
                    <a:lumMod val="50000"/>
                  </a:schemeClr>
                </a:solidFill>
                <a:effectLst>
                  <a:outerShdw blurRad="38100" dist="38100" dir="2700000" algn="tl">
                    <a:srgbClr val="000000">
                      <a:alpha val="43137"/>
                    </a:srgbClr>
                  </a:outerShdw>
                </a:effectLst>
                <a:latin typeface="+mn-lt"/>
              </a:rPr>
              <a:t>improvement of the legal framework of the state audit</a:t>
            </a:r>
          </a:p>
          <a:p>
            <a:pPr marL="814388" indent="-450850" algn="just" fontAlgn="auto">
              <a:spcBef>
                <a:spcPts val="0"/>
              </a:spcBef>
              <a:spcAft>
                <a:spcPts val="0"/>
              </a:spcAft>
              <a:defRPr/>
            </a:pPr>
            <a:r>
              <a:rPr lang="en-US" sz="1600" b="1" i="1" dirty="0" smtClean="0">
                <a:solidFill>
                  <a:schemeClr val="accent2">
                    <a:lumMod val="50000"/>
                  </a:schemeClr>
                </a:solidFill>
                <a:effectLst>
                  <a:outerShdw blurRad="38100" dist="38100" dir="2700000" algn="tl">
                    <a:srgbClr val="000000">
                      <a:alpha val="43137"/>
                    </a:srgbClr>
                  </a:outerShdw>
                </a:effectLst>
                <a:latin typeface="+mn-lt"/>
              </a:rPr>
              <a:t>institution</a:t>
            </a:r>
            <a:r>
              <a:rPr lang="vi-VN" sz="1600" b="1" i="1" dirty="0" smtClean="0">
                <a:solidFill>
                  <a:schemeClr val="accent2">
                    <a:lumMod val="50000"/>
                  </a:schemeClr>
                </a:solidFill>
                <a:effectLst>
                  <a:outerShdw blurRad="38100" dist="38100" dir="2700000" algn="tl">
                    <a:srgbClr val="000000">
                      <a:alpha val="43137"/>
                    </a:srgbClr>
                  </a:outerShdw>
                </a:effectLst>
                <a:latin typeface="+mn-lt"/>
              </a:rPr>
              <a:t>;</a:t>
            </a:r>
            <a:endParaRPr lang="en-US" sz="1600" b="1" i="1" dirty="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r>
              <a:rPr lang="en-US" sz="1600" b="1" i="1" dirty="0" smtClean="0">
                <a:solidFill>
                  <a:schemeClr val="accent2">
                    <a:lumMod val="50000"/>
                  </a:schemeClr>
                </a:solidFill>
                <a:effectLst>
                  <a:outerShdw blurRad="38100" dist="38100" dir="2700000" algn="tl">
                    <a:srgbClr val="000000">
                      <a:alpha val="43137"/>
                    </a:srgbClr>
                  </a:outerShdw>
                </a:effectLst>
                <a:latin typeface="+mn-lt"/>
              </a:rPr>
              <a:t>2. introduction of new types of audits, audit quality improvement</a:t>
            </a:r>
          </a:p>
          <a:p>
            <a:pPr marL="814388" indent="-450850" algn="just" fontAlgn="auto">
              <a:spcBef>
                <a:spcPts val="0"/>
              </a:spcBef>
              <a:spcAft>
                <a:spcPts val="0"/>
              </a:spcAft>
              <a:defRPr/>
            </a:pPr>
            <a:r>
              <a:rPr lang="en-US" sz="1600" b="1" i="1" dirty="0" smtClean="0">
                <a:solidFill>
                  <a:schemeClr val="accent2">
                    <a:lumMod val="50000"/>
                  </a:schemeClr>
                </a:solidFill>
                <a:effectLst>
                  <a:outerShdw blurRad="38100" dist="38100" dir="2700000" algn="tl">
                    <a:srgbClr val="000000">
                      <a:alpha val="43137"/>
                    </a:srgbClr>
                  </a:outerShdw>
                </a:effectLst>
                <a:latin typeface="+mn-lt"/>
              </a:rPr>
              <a:t>and ensuring quality control of audits;</a:t>
            </a:r>
          </a:p>
          <a:p>
            <a:pPr marL="814388" indent="-450850" algn="just" fontAlgn="auto">
              <a:spcBef>
                <a:spcPts val="0"/>
              </a:spcBef>
              <a:spcAft>
                <a:spcPts val="0"/>
              </a:spcAft>
              <a:defRPr/>
            </a:pPr>
            <a:r>
              <a:rPr lang="en-US" sz="1600" b="1" i="1" dirty="0" smtClean="0">
                <a:solidFill>
                  <a:schemeClr val="accent2">
                    <a:lumMod val="50000"/>
                  </a:schemeClr>
                </a:solidFill>
                <a:effectLst>
                  <a:outerShdw blurRad="38100" dist="38100" dir="2700000" algn="tl">
                    <a:srgbClr val="000000">
                      <a:alpha val="43137"/>
                    </a:srgbClr>
                  </a:outerShdw>
                </a:effectLst>
                <a:latin typeface="+mn-lt"/>
              </a:rPr>
              <a:t>3. capacity building of the institution</a:t>
            </a:r>
            <a:r>
              <a:rPr lang="vi-VN" sz="1600" b="1" i="1" dirty="0" smtClean="0">
                <a:solidFill>
                  <a:schemeClr val="accent2">
                    <a:lumMod val="50000"/>
                  </a:schemeClr>
                </a:solidFill>
                <a:effectLst>
                  <a:outerShdw blurRad="38100" dist="38100" dir="2700000" algn="tl">
                    <a:srgbClr val="000000">
                      <a:alpha val="43137"/>
                    </a:srgbClr>
                  </a:outerShdw>
                </a:effectLst>
                <a:latin typeface="+mn-lt"/>
              </a:rPr>
              <a:t>;</a:t>
            </a:r>
            <a:endParaRPr lang="en-US" sz="1600" b="1" i="1"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r>
              <a:rPr lang="en-US" sz="1600" b="1" i="1" dirty="0" smtClean="0">
                <a:solidFill>
                  <a:schemeClr val="accent2">
                    <a:lumMod val="50000"/>
                  </a:schemeClr>
                </a:solidFill>
                <a:effectLst>
                  <a:outerShdw blurRad="38100" dist="38100" dir="2700000" algn="tl">
                    <a:srgbClr val="000000">
                      <a:alpha val="43137"/>
                    </a:srgbClr>
                  </a:outerShdw>
                </a:effectLst>
                <a:latin typeface="+mn-lt"/>
              </a:rPr>
              <a:t>4. improvement of the information system of the institution;</a:t>
            </a:r>
          </a:p>
          <a:p>
            <a:pPr marL="814388" indent="-450850" algn="just" fontAlgn="auto">
              <a:spcBef>
                <a:spcPts val="0"/>
              </a:spcBef>
              <a:spcAft>
                <a:spcPts val="0"/>
              </a:spcAft>
              <a:defRPr/>
            </a:pPr>
            <a:r>
              <a:rPr lang="en-US" sz="1600" b="1" i="1" dirty="0" smtClean="0">
                <a:solidFill>
                  <a:schemeClr val="accent2">
                    <a:lumMod val="50000"/>
                  </a:schemeClr>
                </a:solidFill>
                <a:effectLst>
                  <a:outerShdw blurRad="38100" dist="38100" dir="2700000" algn="tl">
                    <a:srgbClr val="000000">
                      <a:alpha val="43137"/>
                    </a:srgbClr>
                  </a:outerShdw>
                </a:effectLst>
                <a:latin typeface="+mn-lt"/>
              </a:rPr>
              <a:t>5. </a:t>
            </a:r>
            <a:r>
              <a:rPr lang="vi-VN" sz="1600" b="1" i="1" dirty="0" smtClean="0">
                <a:solidFill>
                  <a:schemeClr val="accent2">
                    <a:lumMod val="50000"/>
                  </a:schemeClr>
                </a:solidFill>
                <a:effectLst>
                  <a:outerShdw blurRad="38100" dist="38100" dir="2700000" algn="tl">
                    <a:srgbClr val="000000">
                      <a:alpha val="43137"/>
                    </a:srgbClr>
                  </a:outerShdw>
                </a:effectLst>
                <a:latin typeface="+mn-lt"/>
              </a:rPr>
              <a:t>improvement of communication policies</a:t>
            </a:r>
          </a:p>
          <a:p>
            <a:pPr marL="814388" indent="-450850" algn="just" fontAlgn="auto">
              <a:spcBef>
                <a:spcPts val="0"/>
              </a:spcBef>
              <a:spcAft>
                <a:spcPts val="0"/>
              </a:spcAft>
              <a:defRPr/>
            </a:pPr>
            <a:endParaRPr lang="en-US" sz="1600" i="1" dirty="0" smtClean="0">
              <a:solidFill>
                <a:schemeClr val="accent2">
                  <a:lumMod val="50000"/>
                </a:schemeClr>
              </a:solidFill>
              <a:effectLst>
                <a:outerShdw blurRad="38100" dist="38100" dir="2700000" algn="tl">
                  <a:srgbClr val="000000">
                    <a:alpha val="43137"/>
                  </a:srgbClr>
                </a:outerShdw>
              </a:effectLst>
              <a:latin typeface="+mn-lt"/>
            </a:endParaRPr>
          </a:p>
        </p:txBody>
      </p:sp>
      <p:sp>
        <p:nvSpPr>
          <p:cNvPr id="20" name="Rectangle 19"/>
          <p:cNvSpPr/>
          <p:nvPr/>
        </p:nvSpPr>
        <p:spPr>
          <a:xfrm>
            <a:off x="14288" y="1536700"/>
            <a:ext cx="8610600" cy="2586038"/>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2532"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2534"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2535"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253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5540375"/>
          </a:xfrm>
          <a:prstGeom prst="rect">
            <a:avLst/>
          </a:prstGeom>
          <a:noFill/>
          <a:ln w="9525">
            <a:noFill/>
            <a:miter lim="800000"/>
            <a:headEnd/>
            <a:tailEnd/>
          </a:ln>
        </p:spPr>
        <p:txBody>
          <a:bodyPr>
            <a:spAutoFit/>
          </a:bodyPr>
          <a:lstStyle/>
          <a:p>
            <a:pPr algn="ctr">
              <a:defRPr/>
            </a:pPr>
            <a:r>
              <a:rPr lang="x-none" sz="2400" b="1" u="sng" dirty="0">
                <a:solidFill>
                  <a:schemeClr val="accent2">
                    <a:lumMod val="50000"/>
                  </a:schemeClr>
                </a:solidFill>
                <a:effectLst>
                  <a:outerShdw blurRad="38100" dist="38100" dir="2700000" algn="tl">
                    <a:srgbClr val="000000">
                      <a:alpha val="43137"/>
                    </a:srgbClr>
                  </a:outerShdw>
                </a:effectLst>
                <a:latin typeface="+mn-lt"/>
              </a:rPr>
              <a:t>3.1</a:t>
            </a:r>
            <a:r>
              <a:rPr lang="x-none" sz="2400" b="1" u="sng">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Action development plan of SAI for </a:t>
            </a:r>
            <a:r>
              <a:rPr lang="x-none" sz="2400" b="1" u="sng">
                <a:solidFill>
                  <a:schemeClr val="accent2">
                    <a:lumMod val="50000"/>
                  </a:schemeClr>
                </a:solidFill>
                <a:effectLst>
                  <a:outerShdw blurRad="38100" dist="38100" dir="2700000" algn="tl">
                    <a:srgbClr val="000000">
                      <a:alpha val="43137"/>
                    </a:srgbClr>
                  </a:outerShdw>
                </a:effectLst>
                <a:latin typeface="+mn-lt"/>
              </a:rPr>
              <a:t>2012-2017</a:t>
            </a:r>
            <a:endParaRPr lang="x-none" sz="24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2400"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b="1" dirty="0">
                <a:solidFill>
                  <a:schemeClr val="accent2">
                    <a:lumMod val="50000"/>
                  </a:schemeClr>
                </a:solidFill>
                <a:effectLst>
                  <a:outerShdw blurRad="38100" dist="38100" dir="2700000" algn="tl">
                    <a:srgbClr val="000000">
                      <a:alpha val="43137"/>
                    </a:srgbClr>
                  </a:outerShdw>
                </a:effectLst>
                <a:latin typeface="+mn-lt"/>
              </a:rPr>
              <a:t>Action Plan for </a:t>
            </a:r>
            <a:r>
              <a:rPr lang="pl-PL" b="1" dirty="0">
                <a:solidFill>
                  <a:schemeClr val="accent2">
                    <a:lumMod val="50000"/>
                  </a:schemeClr>
                </a:solidFill>
                <a:effectLst>
                  <a:outerShdw blurRad="38100" dist="38100" dir="2700000" algn="tl">
                    <a:srgbClr val="000000">
                      <a:alpha val="43137"/>
                    </a:srgbClr>
                  </a:outerShdw>
                </a:effectLst>
                <a:latin typeface="+mn-lt"/>
              </a:rPr>
              <a:t>2012-2017 – </a:t>
            </a:r>
            <a:r>
              <a:rPr lang="en-US" b="1" dirty="0">
                <a:solidFill>
                  <a:schemeClr val="accent2">
                    <a:lumMod val="50000"/>
                  </a:schemeClr>
                </a:solidFill>
                <a:effectLst>
                  <a:outerShdw blurRad="38100" dist="38100" dir="2700000" algn="tl">
                    <a:srgbClr val="000000">
                      <a:alpha val="43137"/>
                    </a:srgbClr>
                  </a:outerShdw>
                </a:effectLst>
                <a:latin typeface="+mn-lt"/>
              </a:rPr>
              <a:t>adopted in June 2012</a:t>
            </a:r>
            <a:r>
              <a:rPr lang="x-none" b="1" i="1">
                <a:solidFill>
                  <a:schemeClr val="accent2">
                    <a:lumMod val="50000"/>
                  </a:schemeClr>
                </a:solidFill>
                <a:effectLst>
                  <a:outerShdw blurRad="38100" dist="38100" dir="2700000" algn="tl">
                    <a:srgbClr val="000000">
                      <a:alpha val="43137"/>
                    </a:srgbClr>
                  </a:outerShdw>
                </a:effectLst>
                <a:latin typeface="+mn-lt"/>
              </a:rPr>
              <a:t>;</a:t>
            </a:r>
            <a:endParaRPr lang="x-none" b="1" i="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b="1"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dirty="0">
                <a:solidFill>
                  <a:schemeClr val="accent2">
                    <a:lumMod val="50000"/>
                  </a:schemeClr>
                </a:solidFill>
                <a:effectLst>
                  <a:outerShdw blurRad="38100" dist="38100" dir="2700000" algn="tl">
                    <a:srgbClr val="000000">
                      <a:alpha val="43137"/>
                    </a:srgbClr>
                  </a:outerShdw>
                </a:effectLst>
                <a:latin typeface="+mn-lt"/>
              </a:rPr>
              <a:t>In accordance with Strategic Development Plan of the Institution, Action plan includes following elements</a:t>
            </a:r>
            <a:r>
              <a:rPr lang="x-none">
                <a:solidFill>
                  <a:schemeClr val="accent2">
                    <a:lumMod val="50000"/>
                  </a:schemeClr>
                </a:solidFill>
                <a:effectLst>
                  <a:outerShdw blurRad="38100" dist="38100" dir="2700000" algn="tl">
                    <a:srgbClr val="000000">
                      <a:alpha val="43137"/>
                    </a:srgbClr>
                  </a:outerShdw>
                </a:effectLst>
                <a:latin typeface="+mn-lt"/>
              </a:rPr>
              <a:t>:</a:t>
            </a:r>
            <a:endParaRPr lang="en-US"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b="1" i="1" dirty="0">
                <a:solidFill>
                  <a:schemeClr val="accent2">
                    <a:lumMod val="50000"/>
                  </a:schemeClr>
                </a:solidFill>
                <a:effectLst>
                  <a:outerShdw blurRad="38100" dist="38100" dir="2700000" algn="tl">
                    <a:srgbClr val="000000">
                      <a:alpha val="43137"/>
                    </a:srgbClr>
                  </a:outerShdw>
                </a:effectLst>
                <a:latin typeface="+mn-lt"/>
              </a:rPr>
              <a:t>Strategic goals</a:t>
            </a:r>
            <a:r>
              <a:rPr lang="x-none" sz="1600" b="1" i="1">
                <a:solidFill>
                  <a:schemeClr val="accent2">
                    <a:lumMod val="50000"/>
                  </a:schemeClr>
                </a:solidFill>
                <a:effectLst>
                  <a:outerShdw blurRad="38100" dist="38100" dir="2700000" algn="tl">
                    <a:srgbClr val="000000">
                      <a:alpha val="43137"/>
                    </a:srgbClr>
                  </a:outerShdw>
                </a:effectLst>
                <a:latin typeface="+mn-lt"/>
              </a:rPr>
              <a:t>;</a:t>
            </a:r>
            <a:endParaRPr lang="x-none" sz="1600" b="1"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b="1" i="1" dirty="0">
                <a:solidFill>
                  <a:schemeClr val="accent2">
                    <a:lumMod val="50000"/>
                  </a:schemeClr>
                </a:solidFill>
                <a:effectLst>
                  <a:outerShdw blurRad="38100" dist="38100" dir="2700000" algn="tl">
                    <a:srgbClr val="000000">
                      <a:alpha val="43137"/>
                    </a:srgbClr>
                  </a:outerShdw>
                </a:effectLst>
                <a:latin typeface="+mn-lt"/>
              </a:rPr>
              <a:t>Sub-goals</a:t>
            </a:r>
            <a:r>
              <a:rPr lang="x-none" sz="1600" b="1" i="1">
                <a:solidFill>
                  <a:schemeClr val="accent2">
                    <a:lumMod val="50000"/>
                  </a:schemeClr>
                </a:solidFill>
                <a:effectLst>
                  <a:outerShdw blurRad="38100" dist="38100" dir="2700000" algn="tl">
                    <a:srgbClr val="000000">
                      <a:alpha val="43137"/>
                    </a:srgbClr>
                  </a:outerShdw>
                </a:effectLst>
                <a:latin typeface="+mn-lt"/>
              </a:rPr>
              <a:t>;</a:t>
            </a:r>
            <a:endParaRPr lang="x-none" sz="1600" b="1"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b="1" i="1" dirty="0">
                <a:solidFill>
                  <a:schemeClr val="accent2">
                    <a:lumMod val="50000"/>
                  </a:schemeClr>
                </a:solidFill>
                <a:effectLst>
                  <a:outerShdw blurRad="38100" dist="38100" dir="2700000" algn="tl">
                    <a:srgbClr val="000000">
                      <a:alpha val="43137"/>
                    </a:srgbClr>
                  </a:outerShdw>
                </a:effectLst>
                <a:latin typeface="+mn-lt"/>
              </a:rPr>
              <a:t>Planned activities</a:t>
            </a:r>
            <a:r>
              <a:rPr lang="x-none" sz="1600" b="1" i="1">
                <a:solidFill>
                  <a:schemeClr val="accent2">
                    <a:lumMod val="50000"/>
                  </a:schemeClr>
                </a:solidFill>
                <a:effectLst>
                  <a:outerShdw blurRad="38100" dist="38100" dir="2700000" algn="tl">
                    <a:srgbClr val="000000">
                      <a:alpha val="43137"/>
                    </a:srgbClr>
                  </a:outerShdw>
                </a:effectLst>
                <a:latin typeface="+mn-lt"/>
              </a:rPr>
              <a:t>;</a:t>
            </a:r>
            <a:endParaRPr lang="x-none" sz="1600" b="1"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b="1" i="1" dirty="0">
                <a:solidFill>
                  <a:schemeClr val="accent2">
                    <a:lumMod val="50000"/>
                  </a:schemeClr>
                </a:solidFill>
                <a:effectLst>
                  <a:outerShdw blurRad="38100" dist="38100" dir="2700000" algn="tl">
                    <a:srgbClr val="000000">
                      <a:alpha val="43137"/>
                    </a:srgbClr>
                  </a:outerShdw>
                </a:effectLst>
                <a:latin typeface="+mn-lt"/>
              </a:rPr>
              <a:t>Timeline</a:t>
            </a:r>
            <a:r>
              <a:rPr lang="x-none" sz="1600" b="1" i="1">
                <a:solidFill>
                  <a:schemeClr val="accent2">
                    <a:lumMod val="50000"/>
                  </a:schemeClr>
                </a:solidFill>
                <a:effectLst>
                  <a:outerShdw blurRad="38100" dist="38100" dir="2700000" algn="tl">
                    <a:srgbClr val="000000">
                      <a:alpha val="43137"/>
                    </a:srgbClr>
                  </a:outerShdw>
                </a:effectLst>
                <a:latin typeface="+mn-lt"/>
              </a:rPr>
              <a:t>;</a:t>
            </a:r>
            <a:endParaRPr lang="x-none" sz="1600" b="1"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b="1" i="1" dirty="0">
                <a:solidFill>
                  <a:schemeClr val="accent2">
                    <a:lumMod val="50000"/>
                  </a:schemeClr>
                </a:solidFill>
                <a:effectLst>
                  <a:outerShdw blurRad="38100" dist="38100" dir="2700000" algn="tl">
                    <a:srgbClr val="000000">
                      <a:alpha val="43137"/>
                    </a:srgbClr>
                  </a:outerShdw>
                </a:effectLst>
                <a:latin typeface="+mn-lt"/>
              </a:rPr>
              <a:t>Implementation steps</a:t>
            </a:r>
            <a:r>
              <a:rPr lang="x-none" sz="1600" b="1" i="1">
                <a:solidFill>
                  <a:schemeClr val="accent2">
                    <a:lumMod val="50000"/>
                  </a:schemeClr>
                </a:solidFill>
                <a:effectLst>
                  <a:outerShdw blurRad="38100" dist="38100" dir="2700000" algn="tl">
                    <a:srgbClr val="000000">
                      <a:alpha val="43137"/>
                    </a:srgbClr>
                  </a:outerShdw>
                </a:effectLst>
                <a:latin typeface="+mn-lt"/>
              </a:rPr>
              <a:t>;</a:t>
            </a:r>
            <a:endParaRPr lang="x-none" sz="1600" b="1"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b="1" i="1" dirty="0">
                <a:solidFill>
                  <a:schemeClr val="accent2">
                    <a:lumMod val="50000"/>
                  </a:schemeClr>
                </a:solidFill>
                <a:effectLst>
                  <a:outerShdw blurRad="38100" dist="38100" dir="2700000" algn="tl">
                    <a:srgbClr val="000000">
                      <a:alpha val="43137"/>
                    </a:srgbClr>
                  </a:outerShdw>
                </a:effectLst>
                <a:latin typeface="+mn-lt"/>
              </a:rPr>
              <a:t>Individual responsible for performing activities</a:t>
            </a:r>
            <a:r>
              <a:rPr lang="x-none" sz="1600" b="1" i="1">
                <a:solidFill>
                  <a:schemeClr val="accent2">
                    <a:lumMod val="50000"/>
                  </a:schemeClr>
                </a:solidFill>
                <a:effectLst>
                  <a:outerShdw blurRad="38100" dist="38100" dir="2700000" algn="tl">
                    <a:srgbClr val="000000">
                      <a:alpha val="43137"/>
                    </a:srgbClr>
                  </a:outerShdw>
                </a:effectLst>
                <a:latin typeface="+mn-lt"/>
              </a:rPr>
              <a:t>;</a:t>
            </a:r>
            <a:endParaRPr lang="x-none" sz="1600" b="1"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b="1" i="1" dirty="0">
                <a:solidFill>
                  <a:schemeClr val="accent2">
                    <a:lumMod val="50000"/>
                  </a:schemeClr>
                </a:solidFill>
                <a:effectLst>
                  <a:outerShdw blurRad="38100" dist="38100" dir="2700000" algn="tl">
                    <a:srgbClr val="000000">
                      <a:alpha val="43137"/>
                    </a:srgbClr>
                  </a:outerShdw>
                </a:effectLst>
                <a:latin typeface="+mn-lt"/>
              </a:rPr>
              <a:t>Expected results</a:t>
            </a:r>
            <a:r>
              <a:rPr lang="x-none" sz="1600" b="1" i="1">
                <a:solidFill>
                  <a:schemeClr val="accent2">
                    <a:lumMod val="50000"/>
                  </a:schemeClr>
                </a:solidFill>
                <a:effectLst>
                  <a:outerShdw blurRad="38100" dist="38100" dir="2700000" algn="tl">
                    <a:srgbClr val="000000">
                      <a:alpha val="43137"/>
                    </a:srgbClr>
                  </a:outerShdw>
                </a:effectLst>
                <a:latin typeface="+mn-lt"/>
              </a:rPr>
              <a:t>;</a:t>
            </a:r>
            <a:endParaRPr lang="x-none" sz="1600" b="1"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b="1" i="1" dirty="0">
                <a:solidFill>
                  <a:schemeClr val="accent2">
                    <a:lumMod val="50000"/>
                  </a:schemeClr>
                </a:solidFill>
                <a:effectLst>
                  <a:outerShdw blurRad="38100" dist="38100" dir="2700000" algn="tl">
                    <a:srgbClr val="000000">
                      <a:alpha val="43137"/>
                    </a:srgbClr>
                  </a:outerShdw>
                </a:effectLst>
                <a:latin typeface="+mn-lt"/>
              </a:rPr>
              <a:t>Evaluations results</a:t>
            </a:r>
            <a:r>
              <a:rPr lang="x-none" sz="1600" b="1" i="1">
                <a:solidFill>
                  <a:schemeClr val="accent2">
                    <a:lumMod val="50000"/>
                  </a:schemeClr>
                </a:solidFill>
                <a:effectLst>
                  <a:outerShdw blurRad="38100" dist="38100" dir="2700000" algn="tl">
                    <a:srgbClr val="000000">
                      <a:alpha val="43137"/>
                    </a:srgbClr>
                  </a:outerShdw>
                </a:effectLst>
                <a:latin typeface="+mn-lt"/>
              </a:rPr>
              <a:t>;</a:t>
            </a:r>
            <a:endParaRPr lang="x-none" sz="1600" b="1"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b="1" i="1" dirty="0">
                <a:solidFill>
                  <a:schemeClr val="accent2">
                    <a:lumMod val="50000"/>
                  </a:schemeClr>
                </a:solidFill>
                <a:effectLst>
                  <a:outerShdw blurRad="38100" dist="38100" dir="2700000" algn="tl">
                    <a:srgbClr val="000000">
                      <a:alpha val="43137"/>
                    </a:srgbClr>
                  </a:outerShdw>
                </a:effectLst>
                <a:latin typeface="+mn-lt"/>
              </a:rPr>
              <a:t>Monitoring activities</a:t>
            </a:r>
            <a:r>
              <a:rPr lang="x-none" sz="1600" b="1" i="1">
                <a:solidFill>
                  <a:schemeClr val="accent2">
                    <a:lumMod val="50000"/>
                  </a:schemeClr>
                </a:solidFill>
                <a:effectLst>
                  <a:outerShdw blurRad="38100" dist="38100" dir="2700000" algn="tl">
                    <a:srgbClr val="000000">
                      <a:alpha val="43137"/>
                    </a:srgbClr>
                  </a:outerShdw>
                </a:effectLst>
                <a:latin typeface="+mn-lt"/>
              </a:rPr>
              <a:t>;</a:t>
            </a:r>
            <a:endParaRPr lang="x-none" sz="1600" b="1"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b="1" i="1" dirty="0">
                <a:solidFill>
                  <a:schemeClr val="accent2">
                    <a:lumMod val="50000"/>
                  </a:schemeClr>
                </a:solidFill>
                <a:effectLst>
                  <a:outerShdw blurRad="38100" dist="38100" dir="2700000" algn="tl">
                    <a:srgbClr val="000000">
                      <a:alpha val="43137"/>
                    </a:srgbClr>
                  </a:outerShdw>
                </a:effectLst>
                <a:latin typeface="+mn-lt"/>
              </a:rPr>
              <a:t>Timetable framework for monitoring</a:t>
            </a:r>
            <a:r>
              <a:rPr lang="x-none" sz="1600" b="1" i="1">
                <a:solidFill>
                  <a:schemeClr val="accent2">
                    <a:lumMod val="50000"/>
                  </a:schemeClr>
                </a:solidFill>
                <a:effectLst>
                  <a:outerShdw blurRad="38100" dist="38100" dir="2700000" algn="tl">
                    <a:srgbClr val="000000">
                      <a:alpha val="43137"/>
                    </a:srgbClr>
                  </a:outerShdw>
                </a:effectLst>
                <a:latin typeface="+mn-lt"/>
              </a:rPr>
              <a:t>;</a:t>
            </a:r>
            <a:endParaRPr lang="x-none" sz="1600" b="1"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b="1" i="1" dirty="0">
                <a:solidFill>
                  <a:schemeClr val="accent2">
                    <a:lumMod val="50000"/>
                  </a:schemeClr>
                </a:solidFill>
                <a:effectLst>
                  <a:outerShdw blurRad="38100" dist="38100" dir="2700000" algn="tl">
                    <a:srgbClr val="000000">
                      <a:alpha val="43137"/>
                    </a:srgbClr>
                  </a:outerShdw>
                </a:effectLst>
                <a:latin typeface="+mn-lt"/>
              </a:rPr>
              <a:t>Evidence for monitoring conducted</a:t>
            </a:r>
            <a:r>
              <a:rPr lang="x-none" sz="1600" b="1" i="1">
                <a:solidFill>
                  <a:schemeClr val="accent2">
                    <a:lumMod val="50000"/>
                  </a:schemeClr>
                </a:solidFill>
                <a:effectLst>
                  <a:outerShdw blurRad="38100" dist="38100" dir="2700000" algn="tl">
                    <a:srgbClr val="000000">
                      <a:alpha val="43137"/>
                    </a:srgbClr>
                  </a:outerShdw>
                </a:effectLst>
                <a:latin typeface="+mn-lt"/>
              </a:rPr>
              <a:t>;</a:t>
            </a:r>
            <a:endParaRPr lang="x-none" sz="1600" b="1"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b="1" i="1" dirty="0">
                <a:solidFill>
                  <a:schemeClr val="accent2">
                    <a:lumMod val="50000"/>
                  </a:schemeClr>
                </a:solidFill>
                <a:effectLst>
                  <a:outerShdw blurRad="38100" dist="38100" dir="2700000" algn="tl">
                    <a:srgbClr val="000000">
                      <a:alpha val="43137"/>
                    </a:srgbClr>
                  </a:outerShdw>
                </a:effectLst>
                <a:latin typeface="+mn-lt"/>
              </a:rPr>
              <a:t>Necessary financial resources</a:t>
            </a:r>
            <a:r>
              <a:rPr lang="x-none" sz="1600" b="1" i="1">
                <a:solidFill>
                  <a:schemeClr val="accent2">
                    <a:lumMod val="50000"/>
                  </a:schemeClr>
                </a:solidFill>
                <a:effectLst>
                  <a:outerShdw blurRad="38100" dist="38100" dir="2700000" algn="tl">
                    <a:srgbClr val="000000">
                      <a:alpha val="43137"/>
                    </a:srgbClr>
                  </a:outerShdw>
                </a:effectLst>
                <a:latin typeface="+mn-lt"/>
              </a:rPr>
              <a:t>. </a:t>
            </a:r>
            <a:r>
              <a:rPr lang="vi-VN" sz="1600" b="1" i="1" dirty="0">
                <a:solidFill>
                  <a:schemeClr val="accent2">
                    <a:lumMod val="50000"/>
                  </a:schemeClr>
                </a:solidFill>
                <a:effectLst>
                  <a:outerShdw blurRad="38100" dist="38100" dir="2700000" algn="tl">
                    <a:srgbClr val="000000">
                      <a:alpha val="43137"/>
                    </a:srgbClr>
                  </a:outerShdw>
                </a:effectLst>
                <a:latin typeface="+mn-lt"/>
              </a:rPr>
              <a:t> </a:t>
            </a:r>
            <a:endParaRPr lang="en-US" sz="1600" b="1" i="1" dirty="0">
              <a:solidFill>
                <a:schemeClr val="accent2">
                  <a:lumMod val="50000"/>
                </a:schemeClr>
              </a:solidFill>
              <a:effectLst>
                <a:outerShdw blurRad="38100" dist="38100" dir="2700000" algn="tl">
                  <a:srgbClr val="000000">
                    <a:alpha val="43137"/>
                  </a:srgbClr>
                </a:outerShdw>
              </a:effectLst>
              <a:latin typeface="+mn-lt"/>
            </a:endParaRPr>
          </a:p>
        </p:txBody>
      </p:sp>
      <p:pic>
        <p:nvPicPr>
          <p:cNvPr id="22540" name="Picture 18" descr="EU MN logo"/>
          <p:cNvPicPr>
            <a:picLocks noChangeAspect="1" noChangeArrowheads="1"/>
          </p:cNvPicPr>
          <p:nvPr/>
        </p:nvPicPr>
        <p:blipFill>
          <a:blip r:embed="rId4"/>
          <a:srcRect/>
          <a:stretch>
            <a:fillRect/>
          </a:stretch>
        </p:blipFill>
        <p:spPr bwMode="auto">
          <a:xfrm>
            <a:off x="152400" y="609600"/>
            <a:ext cx="533400" cy="300038"/>
          </a:xfrm>
          <a:prstGeom prst="rect">
            <a:avLst/>
          </a:prstGeom>
          <a:noFill/>
          <a:ln w="9525">
            <a:noFill/>
            <a:miter lim="800000"/>
            <a:headEnd/>
            <a:tailEnd/>
          </a:ln>
        </p:spPr>
      </p:pic>
      <p:sp>
        <p:nvSpPr>
          <p:cNvPr id="19" name="Rectangle 18"/>
          <p:cNvSpPr/>
          <p:nvPr/>
        </p:nvSpPr>
        <p:spPr>
          <a:xfrm>
            <a:off x="574675" y="1600200"/>
            <a:ext cx="8188325" cy="584200"/>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b="1" dirty="0" smtClean="0">
              <a:solidFill>
                <a:schemeClr val="accent2">
                  <a:lumMod val="50000"/>
                </a:schemeClr>
              </a:solidFill>
              <a:effectLst>
                <a:outerShdw blurRad="38100" dist="38100" dir="2700000" algn="tl">
                  <a:srgbClr val="000000">
                    <a:alpha val="43137"/>
                  </a:srgbClr>
                </a:outerShdw>
              </a:effectLst>
              <a:latin typeface="+mn-lt"/>
            </a:endParaRPr>
          </a:p>
        </p:txBody>
      </p:sp>
      <p:sp>
        <p:nvSpPr>
          <p:cNvPr id="20" name="Rectangle 19"/>
          <p:cNvSpPr/>
          <p:nvPr/>
        </p:nvSpPr>
        <p:spPr>
          <a:xfrm>
            <a:off x="14288" y="1536700"/>
            <a:ext cx="8610600" cy="2586038"/>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355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355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355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356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6740525"/>
          </a:xfrm>
          <a:prstGeom prst="rect">
            <a:avLst/>
          </a:prstGeom>
          <a:noFill/>
          <a:ln w="9525">
            <a:noFill/>
            <a:miter lim="800000"/>
            <a:headEnd/>
            <a:tailEnd/>
          </a:ln>
        </p:spPr>
        <p:txBody>
          <a:bodyPr>
            <a:spAutoFit/>
          </a:bodyPr>
          <a:lstStyle/>
          <a:p>
            <a:pPr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4. Implementation of ISSAI auditing standards</a:t>
            </a:r>
          </a:p>
          <a:p>
            <a:pPr algn="ctr">
              <a:defRPr/>
            </a:pPr>
            <a:endParaRPr lang="x-none" sz="2400"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dirty="0">
                <a:solidFill>
                  <a:schemeClr val="accent2">
                    <a:lumMod val="50000"/>
                  </a:schemeClr>
                </a:solidFill>
                <a:effectLst>
                  <a:outerShdw blurRad="38100" dist="38100" dir="2700000" algn="tl">
                    <a:srgbClr val="000000">
                      <a:alpha val="43137"/>
                    </a:srgbClr>
                  </a:outerShdw>
                </a:effectLst>
                <a:latin typeface="+mn-lt"/>
              </a:rPr>
              <a:t>State audit institution </a:t>
            </a:r>
            <a:r>
              <a:rPr lang="x-none">
                <a:solidFill>
                  <a:schemeClr val="accent2">
                    <a:lumMod val="50000"/>
                  </a:schemeClr>
                </a:solidFill>
                <a:effectLst>
                  <a:outerShdw blurRad="38100" dist="38100" dir="2700000" algn="tl">
                    <a:srgbClr val="000000">
                      <a:alpha val="43137"/>
                    </a:srgbClr>
                  </a:outerShdw>
                </a:effectLst>
                <a:latin typeface="+mn-lt"/>
              </a:rPr>
              <a:t>–</a:t>
            </a:r>
            <a:r>
              <a:rPr lang="vi-VN" dirty="0">
                <a:solidFill>
                  <a:schemeClr val="accent2">
                    <a:lumMod val="50000"/>
                  </a:schemeClr>
                </a:solidFill>
                <a:effectLst>
                  <a:outerShdw blurRad="38100" dist="38100" dir="2700000" algn="tl">
                    <a:srgbClr val="000000">
                      <a:alpha val="43137"/>
                    </a:srgbClr>
                  </a:outerShdw>
                </a:effectLst>
                <a:latin typeface="+mn-lt"/>
              </a:rPr>
              <a:t> </a:t>
            </a:r>
            <a:r>
              <a:rPr lang="en-US" b="1" i="1" dirty="0">
                <a:solidFill>
                  <a:schemeClr val="accent2">
                    <a:lumMod val="50000"/>
                  </a:schemeClr>
                </a:solidFill>
                <a:effectLst>
                  <a:outerShdw blurRad="38100" dist="38100" dir="2700000" algn="tl">
                    <a:srgbClr val="000000">
                      <a:alpha val="43137"/>
                    </a:srgbClr>
                  </a:outerShdw>
                </a:effectLst>
                <a:latin typeface="+mn-lt"/>
              </a:rPr>
              <a:t>member of INTOSAI (2007) and EUROSAI (2008)</a:t>
            </a:r>
            <a:r>
              <a:rPr lang="x-none" b="1" i="1">
                <a:solidFill>
                  <a:schemeClr val="accent2">
                    <a:lumMod val="50000"/>
                  </a:schemeClr>
                </a:solidFill>
                <a:effectLst>
                  <a:outerShdw blurRad="38100" dist="38100" dir="2700000" algn="tl">
                    <a:srgbClr val="000000">
                      <a:alpha val="43137"/>
                    </a:srgbClr>
                  </a:outerShdw>
                </a:effectLst>
                <a:latin typeface="+mn-lt"/>
              </a:rPr>
              <a:t>;</a:t>
            </a:r>
            <a:endParaRPr lang="x-none" b="1" i="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dirty="0">
                <a:solidFill>
                  <a:schemeClr val="accent2">
                    <a:lumMod val="50000"/>
                  </a:schemeClr>
                </a:solidFill>
                <a:effectLst>
                  <a:outerShdw blurRad="38100" dist="38100" dir="2700000" algn="tl">
                    <a:srgbClr val="000000">
                      <a:alpha val="43137"/>
                    </a:srgbClr>
                  </a:outerShdw>
                </a:effectLst>
                <a:latin typeface="+mn-lt"/>
              </a:rPr>
              <a:t>State audit institution </a:t>
            </a:r>
            <a:r>
              <a:rPr lang="x-none">
                <a:solidFill>
                  <a:schemeClr val="accent2">
                    <a:lumMod val="50000"/>
                  </a:schemeClr>
                </a:solidFill>
                <a:effectLst>
                  <a:outerShdw blurRad="38100" dist="38100" dir="2700000" algn="tl">
                    <a:srgbClr val="000000">
                      <a:alpha val="43137"/>
                    </a:srgbClr>
                  </a:outerShdw>
                </a:effectLst>
                <a:latin typeface="+mn-lt"/>
              </a:rPr>
              <a:t>– </a:t>
            </a:r>
            <a:r>
              <a:rPr lang="en-US" b="1" i="1" dirty="0">
                <a:solidFill>
                  <a:schemeClr val="accent2">
                    <a:lumMod val="50000"/>
                  </a:schemeClr>
                </a:solidFill>
                <a:effectLst>
                  <a:outerShdw blurRad="38100" dist="38100" dir="2700000" algn="tl">
                    <a:srgbClr val="000000">
                      <a:alpha val="43137"/>
                    </a:srgbClr>
                  </a:outerShdw>
                </a:effectLst>
                <a:latin typeface="+mn-lt"/>
              </a:rPr>
              <a:t>member of </a:t>
            </a:r>
            <a:r>
              <a:rPr lang="x-none" b="1" i="1">
                <a:solidFill>
                  <a:schemeClr val="accent2">
                    <a:lumMod val="50000"/>
                  </a:schemeClr>
                </a:solidFill>
                <a:effectLst>
                  <a:outerShdw blurRad="38100" dist="38100" dir="2700000" algn="tl">
                    <a:srgbClr val="000000">
                      <a:alpha val="43137"/>
                    </a:srgbClr>
                  </a:outerShdw>
                </a:effectLst>
                <a:latin typeface="+mn-lt"/>
              </a:rPr>
              <a:t>„</a:t>
            </a:r>
            <a:r>
              <a:rPr lang="en-US" b="1" i="1" dirty="0">
                <a:solidFill>
                  <a:schemeClr val="accent2">
                    <a:lumMod val="50000"/>
                  </a:schemeClr>
                </a:solidFill>
                <a:effectLst>
                  <a:outerShdw blurRad="38100" dist="38100" dir="2700000" algn="tl">
                    <a:srgbClr val="000000">
                      <a:alpha val="43137"/>
                    </a:srgbClr>
                  </a:outerShdw>
                </a:effectLst>
                <a:latin typeface="+mn-lt"/>
              </a:rPr>
              <a:t>Network of Supreme audit institutions of candidate countries and potential countries of EU</a:t>
            </a:r>
            <a:r>
              <a:rPr lang="x-none" b="1" i="1">
                <a:solidFill>
                  <a:schemeClr val="accent2">
                    <a:lumMod val="50000"/>
                  </a:schemeClr>
                </a:solidFill>
                <a:effectLst>
                  <a:outerShdw blurRad="38100" dist="38100" dir="2700000" algn="tl">
                    <a:srgbClr val="000000">
                      <a:alpha val="43137"/>
                    </a:srgbClr>
                  </a:outerShdw>
                </a:effectLst>
                <a:latin typeface="+mn-lt"/>
              </a:rPr>
              <a:t>“;</a:t>
            </a:r>
            <a:endParaRPr lang="x-none" b="1" i="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dirty="0">
                <a:solidFill>
                  <a:schemeClr val="accent2">
                    <a:lumMod val="50000"/>
                  </a:schemeClr>
                </a:solidFill>
                <a:effectLst>
                  <a:outerShdw blurRad="38100" dist="38100" dir="2700000" algn="tl">
                    <a:srgbClr val="000000">
                      <a:alpha val="43137"/>
                    </a:srgbClr>
                  </a:outerShdw>
                </a:effectLst>
                <a:latin typeface="+mn-lt"/>
              </a:rPr>
              <a:t>Decision of adopting translation of ISSAI auditing standards </a:t>
            </a:r>
            <a:r>
              <a:rPr lang="x-none">
                <a:solidFill>
                  <a:schemeClr val="accent2">
                    <a:lumMod val="50000"/>
                  </a:schemeClr>
                </a:solidFill>
                <a:effectLst>
                  <a:outerShdw blurRad="38100" dist="38100" dir="2700000" algn="tl">
                    <a:srgbClr val="000000">
                      <a:alpha val="43137"/>
                    </a:srgbClr>
                  </a:outerShdw>
                </a:effectLst>
                <a:latin typeface="+mn-lt"/>
              </a:rPr>
              <a:t>(Lima </a:t>
            </a:r>
            <a:r>
              <a:rPr lang="en-US" dirty="0">
                <a:solidFill>
                  <a:schemeClr val="accent2">
                    <a:lumMod val="50000"/>
                  </a:schemeClr>
                </a:solidFill>
                <a:effectLst>
                  <a:outerShdw blurRad="38100" dist="38100" dir="2700000" algn="tl">
                    <a:srgbClr val="000000">
                      <a:alpha val="43137"/>
                    </a:srgbClr>
                  </a:outerShdw>
                </a:effectLst>
                <a:latin typeface="+mn-lt"/>
              </a:rPr>
              <a:t>Declaration</a:t>
            </a:r>
            <a:r>
              <a:rPr lang="x-none">
                <a:solidFill>
                  <a:schemeClr val="accent2">
                    <a:lumMod val="50000"/>
                  </a:schemeClr>
                </a:solidFill>
                <a:effectLst>
                  <a:outerShdw blurRad="38100" dist="38100" dir="2700000" algn="tl">
                    <a:srgbClr val="000000">
                      <a:alpha val="43137"/>
                    </a:srgbClr>
                  </a:outerShdw>
                </a:effectLst>
                <a:latin typeface="+mn-lt"/>
              </a:rPr>
              <a:t>, </a:t>
            </a:r>
            <a:r>
              <a:rPr lang="en-US" dirty="0">
                <a:solidFill>
                  <a:schemeClr val="accent2">
                    <a:lumMod val="50000"/>
                  </a:schemeClr>
                </a:solidFill>
                <a:effectLst>
                  <a:outerShdw blurRad="38100" dist="38100" dir="2700000" algn="tl">
                    <a:srgbClr val="000000">
                      <a:alpha val="43137"/>
                    </a:srgbClr>
                  </a:outerShdw>
                </a:effectLst>
                <a:latin typeface="+mn-lt"/>
              </a:rPr>
              <a:t>Mexico Declaration</a:t>
            </a:r>
            <a:r>
              <a:rPr lang="x-none">
                <a:solidFill>
                  <a:schemeClr val="accent2">
                    <a:lumMod val="50000"/>
                  </a:schemeClr>
                </a:solidFill>
                <a:effectLst>
                  <a:outerShdw blurRad="38100" dist="38100" dir="2700000" algn="tl">
                    <a:srgbClr val="000000">
                      <a:alpha val="43137"/>
                    </a:srgbClr>
                  </a:outerShdw>
                </a:effectLst>
                <a:latin typeface="+mn-lt"/>
              </a:rPr>
              <a:t>, </a:t>
            </a:r>
            <a:r>
              <a:rPr lang="en-US" dirty="0">
                <a:solidFill>
                  <a:schemeClr val="accent2">
                    <a:lumMod val="50000"/>
                  </a:schemeClr>
                </a:solidFill>
                <a:effectLst>
                  <a:outerShdw blurRad="38100" dist="38100" dir="2700000" algn="tl">
                    <a:srgbClr val="000000">
                      <a:alpha val="43137"/>
                    </a:srgbClr>
                  </a:outerShdw>
                </a:effectLst>
                <a:latin typeface="+mn-lt"/>
              </a:rPr>
              <a:t>basic principles in government auditing</a:t>
            </a:r>
            <a:r>
              <a:rPr lang="x-none">
                <a:solidFill>
                  <a:schemeClr val="accent2">
                    <a:lumMod val="50000"/>
                  </a:schemeClr>
                </a:solidFill>
                <a:effectLst>
                  <a:outerShdw blurRad="38100" dist="38100" dir="2700000" algn="tl">
                    <a:srgbClr val="000000">
                      <a:alpha val="43137"/>
                    </a:srgbClr>
                  </a:outerShdw>
                </a:effectLst>
                <a:latin typeface="+mn-lt"/>
              </a:rPr>
              <a:t>, </a:t>
            </a:r>
            <a:r>
              <a:rPr lang="en-US" dirty="0">
                <a:solidFill>
                  <a:schemeClr val="accent2">
                    <a:lumMod val="50000"/>
                  </a:schemeClr>
                </a:solidFill>
                <a:effectLst>
                  <a:outerShdw blurRad="38100" dist="38100" dir="2700000" algn="tl">
                    <a:srgbClr val="000000">
                      <a:alpha val="43137"/>
                    </a:srgbClr>
                  </a:outerShdw>
                </a:effectLst>
                <a:latin typeface="+mn-lt"/>
              </a:rPr>
              <a:t>general standards in government</a:t>
            </a:r>
            <a:r>
              <a:rPr lang="x-none">
                <a:solidFill>
                  <a:schemeClr val="accent2">
                    <a:lumMod val="50000"/>
                  </a:schemeClr>
                </a:solidFill>
                <a:effectLst>
                  <a:outerShdw blurRad="38100" dist="38100" dir="2700000" algn="tl">
                    <a:srgbClr val="000000">
                      <a:alpha val="43137"/>
                    </a:srgbClr>
                  </a:outerShdw>
                </a:effectLst>
                <a:latin typeface="+mn-lt"/>
              </a:rPr>
              <a:t>, </a:t>
            </a:r>
            <a:r>
              <a:rPr lang="en-US" dirty="0">
                <a:solidFill>
                  <a:schemeClr val="accent2">
                    <a:lumMod val="50000"/>
                  </a:schemeClr>
                </a:solidFill>
                <a:effectLst>
                  <a:outerShdw blurRad="38100" dist="38100" dir="2700000" algn="tl">
                    <a:srgbClr val="000000">
                      <a:alpha val="43137"/>
                    </a:srgbClr>
                  </a:outerShdw>
                </a:effectLst>
                <a:latin typeface="+mn-lt"/>
              </a:rPr>
              <a:t>field standards and reporting standards</a:t>
            </a:r>
            <a:r>
              <a:rPr lang="x-none">
                <a:solidFill>
                  <a:schemeClr val="accent2">
                    <a:lumMod val="50000"/>
                  </a:schemeClr>
                </a:solidFill>
                <a:effectLst>
                  <a:outerShdw blurRad="38100" dist="38100" dir="2700000" algn="tl">
                    <a:srgbClr val="000000">
                      <a:alpha val="43137"/>
                    </a:srgbClr>
                  </a:outerShdw>
                </a:effectLst>
                <a:latin typeface="+mn-lt"/>
              </a:rPr>
              <a:t>) – </a:t>
            </a:r>
            <a:r>
              <a:rPr lang="en-US" dirty="0">
                <a:solidFill>
                  <a:schemeClr val="accent2">
                    <a:lumMod val="50000"/>
                  </a:schemeClr>
                </a:solidFill>
                <a:effectLst>
                  <a:outerShdw blurRad="38100" dist="38100" dir="2700000" algn="tl">
                    <a:srgbClr val="000000">
                      <a:alpha val="43137"/>
                    </a:srgbClr>
                  </a:outerShdw>
                </a:effectLst>
                <a:latin typeface="+mn-lt"/>
              </a:rPr>
              <a:t>adopted in </a:t>
            </a:r>
            <a:r>
              <a:rPr lang="x-none">
                <a:solidFill>
                  <a:schemeClr val="accent2">
                    <a:lumMod val="50000"/>
                  </a:schemeClr>
                </a:solidFill>
                <a:effectLst>
                  <a:outerShdw blurRad="38100" dist="38100" dir="2700000" algn="tl">
                    <a:srgbClr val="000000">
                      <a:alpha val="43137"/>
                    </a:srgbClr>
                  </a:outerShdw>
                </a:effectLst>
                <a:latin typeface="+mn-lt"/>
              </a:rPr>
              <a:t>2005; </a:t>
            </a: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b="1" i="1" dirty="0">
                <a:solidFill>
                  <a:schemeClr val="accent2">
                    <a:lumMod val="50000"/>
                  </a:schemeClr>
                </a:solidFill>
                <a:effectLst>
                  <a:outerShdw blurRad="38100" dist="38100" dir="2700000" algn="tl">
                    <a:srgbClr val="000000">
                      <a:alpha val="43137"/>
                    </a:srgbClr>
                  </a:outerShdw>
                </a:effectLst>
                <a:latin typeface="+mn-lt"/>
              </a:rPr>
              <a:t>Amendments to the Law on SAI define obligation of the SAI to comply with ISSAI auditing standards</a:t>
            </a:r>
            <a:r>
              <a:rPr lang="x-none">
                <a:solidFill>
                  <a:schemeClr val="accent2">
                    <a:lumMod val="50000"/>
                  </a:schemeClr>
                </a:solidFill>
                <a:effectLst>
                  <a:outerShdw blurRad="38100" dist="38100" dir="2700000" algn="tl">
                    <a:srgbClr val="000000">
                      <a:alpha val="43137"/>
                    </a:srgbClr>
                  </a:outerShdw>
                </a:effectLst>
                <a:latin typeface="+mn-lt"/>
              </a:rPr>
              <a:t>; </a:t>
            </a: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en-US"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en-US"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p:txBody>
      </p:sp>
      <p:pic>
        <p:nvPicPr>
          <p:cNvPr id="23564" name="Picture 18" descr="EU MN logo"/>
          <p:cNvPicPr>
            <a:picLocks noChangeAspect="1" noChangeArrowheads="1"/>
          </p:cNvPicPr>
          <p:nvPr/>
        </p:nvPicPr>
        <p:blipFill>
          <a:blip r:embed="rId4"/>
          <a:srcRect/>
          <a:stretch>
            <a:fillRect/>
          </a:stretch>
        </p:blipFill>
        <p:spPr bwMode="auto">
          <a:xfrm>
            <a:off x="152400" y="609600"/>
            <a:ext cx="533400" cy="300038"/>
          </a:xfrm>
          <a:prstGeom prst="rect">
            <a:avLst/>
          </a:prstGeom>
          <a:noFill/>
          <a:ln w="9525">
            <a:noFill/>
            <a:miter lim="800000"/>
            <a:headEnd/>
            <a:tailEnd/>
          </a:ln>
        </p:spPr>
      </p:pic>
      <p:sp>
        <p:nvSpPr>
          <p:cNvPr id="19" name="Rectangle 18"/>
          <p:cNvSpPr/>
          <p:nvPr/>
        </p:nvSpPr>
        <p:spPr>
          <a:xfrm>
            <a:off x="574675" y="1600200"/>
            <a:ext cx="8188325" cy="1077913"/>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b="1" dirty="0" smtClean="0">
              <a:solidFill>
                <a:schemeClr val="accent2">
                  <a:lumMod val="50000"/>
                </a:schemeClr>
              </a:solidFill>
              <a:effectLst>
                <a:outerShdw blurRad="38100" dist="38100" dir="2700000" algn="tl">
                  <a:srgbClr val="000000">
                    <a:alpha val="43137"/>
                  </a:srgbClr>
                </a:outerShdw>
              </a:effectLst>
              <a:latin typeface="+mn-lt"/>
            </a:endParaRPr>
          </a:p>
        </p:txBody>
      </p:sp>
      <p:sp>
        <p:nvSpPr>
          <p:cNvPr id="20" name="Rectangle 19"/>
          <p:cNvSpPr/>
          <p:nvPr/>
        </p:nvSpPr>
        <p:spPr>
          <a:xfrm>
            <a:off x="14288" y="1536700"/>
            <a:ext cx="8610600" cy="2586038"/>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4580"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458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458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458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6340475"/>
          </a:xfrm>
          <a:prstGeom prst="rect">
            <a:avLst/>
          </a:prstGeom>
          <a:noFill/>
          <a:ln w="9525">
            <a:noFill/>
            <a:miter lim="800000"/>
            <a:headEnd/>
            <a:tailEnd/>
          </a:ln>
        </p:spPr>
        <p:txBody>
          <a:bodyPr>
            <a:spAutoFit/>
          </a:bodyPr>
          <a:lstStyle/>
          <a:p>
            <a:pPr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4. Implementation of ISSAI auditing standards </a:t>
            </a:r>
          </a:p>
          <a:p>
            <a:pPr algn="ctr">
              <a:defRPr/>
            </a:pPr>
            <a:endParaRPr lang="x-none" sz="2400"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dirty="0">
                <a:solidFill>
                  <a:schemeClr val="accent2">
                    <a:lumMod val="50000"/>
                  </a:schemeClr>
                </a:solidFill>
                <a:effectLst>
                  <a:outerShdw blurRad="38100" dist="38100" dir="2700000" algn="tl">
                    <a:srgbClr val="000000">
                      <a:alpha val="43137"/>
                    </a:srgbClr>
                  </a:outerShdw>
                </a:effectLst>
                <a:latin typeface="+mn-lt"/>
              </a:rPr>
              <a:t>Planned activities with aim to harmonize auditing practice with the ISSAI standards</a:t>
            </a:r>
            <a:r>
              <a:rPr lang="x-none">
                <a:solidFill>
                  <a:schemeClr val="accent2">
                    <a:lumMod val="50000"/>
                  </a:schemeClr>
                </a:solidFill>
                <a:effectLst>
                  <a:outerShdw blurRad="38100" dist="38100" dir="2700000" algn="tl">
                    <a:srgbClr val="000000">
                      <a:alpha val="43137"/>
                    </a:srgbClr>
                  </a:outerShdw>
                </a:effectLst>
                <a:latin typeface="+mn-lt"/>
              </a:rPr>
              <a:t> </a:t>
            </a:r>
            <a:r>
              <a:rPr lang="en-US" dirty="0">
                <a:solidFill>
                  <a:schemeClr val="accent2">
                    <a:lumMod val="50000"/>
                  </a:schemeClr>
                </a:solidFill>
                <a:effectLst>
                  <a:outerShdw blurRad="38100" dist="38100" dir="2700000" algn="tl">
                    <a:srgbClr val="000000">
                      <a:alpha val="43137"/>
                    </a:srgbClr>
                  </a:outerShdw>
                </a:effectLst>
                <a:latin typeface="+mn-lt"/>
              </a:rPr>
              <a:t>are included within Strategic Goal No.</a:t>
            </a:r>
            <a:r>
              <a:rPr lang="x-none">
                <a:solidFill>
                  <a:schemeClr val="accent2">
                    <a:lumMod val="50000"/>
                  </a:schemeClr>
                </a:solidFill>
                <a:effectLst>
                  <a:outerShdw blurRad="38100" dist="38100" dir="2700000" algn="tl">
                    <a:srgbClr val="000000">
                      <a:alpha val="43137"/>
                    </a:srgbClr>
                  </a:outerShdw>
                </a:effectLst>
                <a:latin typeface="+mn-lt"/>
              </a:rPr>
              <a:t>2 </a:t>
            </a:r>
            <a:r>
              <a:rPr lang="x-none" dirty="0">
                <a:solidFill>
                  <a:schemeClr val="accent2">
                    <a:lumMod val="50000"/>
                  </a:schemeClr>
                </a:solidFill>
                <a:effectLst>
                  <a:outerShdw blurRad="38100" dist="38100" dir="2700000" algn="tl">
                    <a:srgbClr val="000000">
                      <a:alpha val="43137"/>
                    </a:srgbClr>
                  </a:outerShdw>
                </a:effectLst>
                <a:latin typeface="+mn-lt"/>
              </a:rPr>
              <a:t>– </a:t>
            </a:r>
          </a:p>
          <a:p>
            <a:pPr algn="just">
              <a:defRPr/>
            </a:pPr>
            <a:r>
              <a:rPr lang="en-US" sz="1600" b="1" i="1" dirty="0">
                <a:solidFill>
                  <a:schemeClr val="accent2">
                    <a:lumMod val="50000"/>
                  </a:schemeClr>
                </a:solidFill>
                <a:effectLst>
                  <a:outerShdw blurRad="38100" dist="38100" dir="2700000" algn="tl">
                    <a:srgbClr val="000000">
                      <a:alpha val="43137"/>
                    </a:srgbClr>
                  </a:outerShdw>
                </a:effectLst>
                <a:latin typeface="+mn-lt"/>
              </a:rPr>
              <a:t>“Introduce new types of audits, improve the quality of audits and ensure quality control of audits in accordance with the ISSAI framework of the auditing standards, and ensure an efficient system for monitoring the implementation of recommendations of the State Audit Institution”;</a:t>
            </a: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dirty="0">
                <a:solidFill>
                  <a:schemeClr val="accent2">
                    <a:lumMod val="50000"/>
                  </a:schemeClr>
                </a:solidFill>
                <a:effectLst>
                  <a:outerShdw blurRad="38100" dist="38100" dir="2700000" algn="tl">
                    <a:srgbClr val="000000">
                      <a:alpha val="43137"/>
                    </a:srgbClr>
                  </a:outerShdw>
                </a:effectLst>
                <a:latin typeface="+mn-lt"/>
              </a:rPr>
              <a:t>Strategic goal 2, sub-goal 1</a:t>
            </a:r>
            <a:r>
              <a:rPr lang="x-none">
                <a:solidFill>
                  <a:schemeClr val="accent2">
                    <a:lumMod val="50000"/>
                  </a:schemeClr>
                </a:solidFill>
                <a:effectLst>
                  <a:outerShdw blurRad="38100" dist="38100" dir="2700000" algn="tl">
                    <a:srgbClr val="000000">
                      <a:alpha val="43137"/>
                    </a:srgbClr>
                  </a:outerShdw>
                </a:effectLst>
                <a:latin typeface="+mn-lt"/>
              </a:rPr>
              <a:t>– </a:t>
            </a: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x-none" sz="1600" b="1" i="1">
                <a:solidFill>
                  <a:schemeClr val="accent2">
                    <a:lumMod val="50000"/>
                  </a:schemeClr>
                </a:solidFill>
                <a:effectLst>
                  <a:outerShdw blurRad="38100" dist="38100" dir="2700000" algn="tl">
                    <a:srgbClr val="000000">
                      <a:alpha val="43137"/>
                    </a:srgbClr>
                  </a:outerShdw>
                </a:effectLst>
                <a:latin typeface="+mn-lt"/>
              </a:rPr>
              <a:t>„</a:t>
            </a:r>
            <a:r>
              <a:rPr lang="en-US" sz="1600" b="1" i="1" dirty="0">
                <a:solidFill>
                  <a:schemeClr val="accent2">
                    <a:lumMod val="50000"/>
                  </a:schemeClr>
                </a:solidFill>
                <a:effectLst>
                  <a:outerShdw blurRad="38100" dist="38100" dir="2700000" algn="tl">
                    <a:srgbClr val="000000">
                      <a:alpha val="43137"/>
                    </a:srgbClr>
                  </a:outerShdw>
                </a:effectLst>
                <a:latin typeface="+mn-lt"/>
              </a:rPr>
              <a:t>Introduce new types of audits in accordance with the ISSAI framework of the auditing standards and EU practice: performance audit and special types of audits (audits of the financing of political parties, environmental audits, audits of EU funds and IT systems audit);</a:t>
            </a:r>
            <a:endParaRPr lang="x-none" sz="1600" b="1" i="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sz="1600" b="1" dirty="0">
                <a:solidFill>
                  <a:schemeClr val="accent2">
                    <a:lumMod val="50000"/>
                  </a:schemeClr>
                </a:solidFill>
                <a:effectLst>
                  <a:outerShdw blurRad="38100" dist="38100" dir="2700000" algn="tl">
                    <a:srgbClr val="000000">
                      <a:alpha val="43137"/>
                    </a:srgbClr>
                  </a:outerShdw>
                </a:effectLst>
                <a:latin typeface="+mn-lt"/>
              </a:rPr>
              <a:t>INTOSAI Code of Ethics for auditors in public sector </a:t>
            </a:r>
            <a:r>
              <a:rPr lang="pl-PL" sz="1600" dirty="0">
                <a:solidFill>
                  <a:schemeClr val="accent2">
                    <a:lumMod val="50000"/>
                  </a:schemeClr>
                </a:solidFill>
                <a:effectLst>
                  <a:outerShdw blurRad="38100" dist="38100" dir="2700000" algn="tl">
                    <a:srgbClr val="000000">
                      <a:alpha val="43137"/>
                    </a:srgbClr>
                  </a:outerShdw>
                </a:effectLst>
                <a:latin typeface="+mn-lt"/>
              </a:rPr>
              <a:t>– </a:t>
            </a:r>
            <a:r>
              <a:rPr lang="en-US" sz="1600" dirty="0">
                <a:solidFill>
                  <a:schemeClr val="accent2">
                    <a:lumMod val="50000"/>
                  </a:schemeClr>
                </a:solidFill>
                <a:effectLst>
                  <a:outerShdw blurRad="38100" dist="38100" dir="2700000" algn="tl">
                    <a:srgbClr val="000000">
                      <a:alpha val="43137"/>
                    </a:srgbClr>
                  </a:outerShdw>
                </a:effectLst>
                <a:latin typeface="+mn-lt"/>
              </a:rPr>
              <a:t>adopted in 2006</a:t>
            </a:r>
            <a:r>
              <a:rPr lang="x-none" sz="1600">
                <a:solidFill>
                  <a:schemeClr val="accent2">
                    <a:lumMod val="50000"/>
                  </a:schemeClr>
                </a:solidFill>
                <a:effectLst>
                  <a:outerShdw blurRad="38100" dist="38100" dir="2700000" algn="tl">
                    <a:srgbClr val="000000">
                      <a:alpha val="43137"/>
                    </a:srgbClr>
                  </a:outerShdw>
                </a:effectLst>
                <a:latin typeface="+mn-lt"/>
              </a:rPr>
              <a:t>;</a:t>
            </a: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vi-VN"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en-US" dirty="0">
              <a:solidFill>
                <a:schemeClr val="accent2">
                  <a:lumMod val="50000"/>
                </a:schemeClr>
              </a:solidFill>
              <a:effectLst>
                <a:outerShdw blurRad="38100" dist="38100" dir="2700000" algn="tl">
                  <a:srgbClr val="000000">
                    <a:alpha val="43137"/>
                  </a:srgbClr>
                </a:outerShdw>
              </a:effectLst>
              <a:latin typeface="+mn-lt"/>
            </a:endParaRPr>
          </a:p>
        </p:txBody>
      </p:sp>
      <p:pic>
        <p:nvPicPr>
          <p:cNvPr id="24588" name="Picture 18" descr="EU MN logo"/>
          <p:cNvPicPr>
            <a:picLocks noChangeAspect="1" noChangeArrowheads="1"/>
          </p:cNvPicPr>
          <p:nvPr/>
        </p:nvPicPr>
        <p:blipFill>
          <a:blip r:embed="rId4"/>
          <a:srcRect/>
          <a:stretch>
            <a:fillRect/>
          </a:stretch>
        </p:blipFill>
        <p:spPr bwMode="auto">
          <a:xfrm>
            <a:off x="152400" y="609600"/>
            <a:ext cx="533400" cy="300038"/>
          </a:xfrm>
          <a:prstGeom prst="rect">
            <a:avLst/>
          </a:prstGeom>
          <a:noFill/>
          <a:ln w="9525">
            <a:noFill/>
            <a:miter lim="800000"/>
            <a:headEnd/>
            <a:tailEnd/>
          </a:ln>
        </p:spPr>
      </p:pic>
      <p:sp>
        <p:nvSpPr>
          <p:cNvPr id="19" name="Rectangle 18"/>
          <p:cNvSpPr/>
          <p:nvPr/>
        </p:nvSpPr>
        <p:spPr>
          <a:xfrm>
            <a:off x="574675" y="1600200"/>
            <a:ext cx="8188325" cy="830263"/>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en-US" sz="1600" b="1" dirty="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en-US" sz="1600" b="1" dirty="0">
              <a:solidFill>
                <a:schemeClr val="accent2">
                  <a:lumMod val="50000"/>
                </a:schemeClr>
              </a:solidFill>
              <a:effectLst>
                <a:outerShdw blurRad="38100" dist="38100" dir="2700000" algn="tl">
                  <a:srgbClr val="000000">
                    <a:alpha val="43137"/>
                  </a:srgbClr>
                </a:outerShdw>
              </a:effectLst>
              <a:latin typeface="+mn-lt"/>
            </a:endParaRPr>
          </a:p>
        </p:txBody>
      </p:sp>
      <p:sp>
        <p:nvSpPr>
          <p:cNvPr id="20" name="Rectangle 19"/>
          <p:cNvSpPr/>
          <p:nvPr/>
        </p:nvSpPr>
        <p:spPr>
          <a:xfrm>
            <a:off x="14288" y="1536700"/>
            <a:ext cx="8610600" cy="2586038"/>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5604"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5606"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5607"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560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7756525"/>
          </a:xfrm>
          <a:prstGeom prst="rect">
            <a:avLst/>
          </a:prstGeom>
          <a:noFill/>
          <a:ln w="9525">
            <a:noFill/>
            <a:miter lim="800000"/>
            <a:headEnd/>
            <a:tailEnd/>
          </a:ln>
        </p:spPr>
        <p:txBody>
          <a:bodyPr>
            <a:spAutoFit/>
          </a:bodyPr>
          <a:lstStyle/>
          <a:p>
            <a:pPr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4.</a:t>
            </a:r>
            <a:r>
              <a:rPr lang="x-none" sz="2400" b="1" u="sng" dirty="0">
                <a:solidFill>
                  <a:schemeClr val="accent2">
                    <a:lumMod val="50000"/>
                  </a:schemeClr>
                </a:solidFill>
                <a:effectLst>
                  <a:outerShdw blurRad="38100" dist="38100" dir="2700000" algn="tl">
                    <a:srgbClr val="000000">
                      <a:alpha val="43137"/>
                    </a:srgbClr>
                  </a:outerShdw>
                </a:effectLst>
                <a:latin typeface="+mn-lt"/>
              </a:rPr>
              <a:t>1</a:t>
            </a:r>
            <a:r>
              <a:rPr lang="x-none" sz="2400" b="1" u="sng">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Auditing process</a:t>
            </a:r>
            <a:endParaRPr lang="x-none" sz="2400" b="1" u="sng" dirty="0">
              <a:solidFill>
                <a:schemeClr val="accent2">
                  <a:lumMod val="50000"/>
                </a:schemeClr>
              </a:solidFill>
              <a:effectLst>
                <a:outerShdw blurRad="38100" dist="38100" dir="2700000" algn="tl">
                  <a:srgbClr val="000000">
                    <a:alpha val="43137"/>
                  </a:srgbClr>
                </a:outerShdw>
              </a:effectLst>
              <a:latin typeface="+mn-lt"/>
            </a:endParaRPr>
          </a:p>
          <a:p>
            <a:pPr algn="ctr">
              <a:defRPr/>
            </a:pPr>
            <a:endParaRPr lang="x-none" sz="2400"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x-none" b="1">
                <a:solidFill>
                  <a:schemeClr val="accent2">
                    <a:lumMod val="50000"/>
                  </a:schemeClr>
                </a:solidFill>
                <a:effectLst>
                  <a:outerShdw blurRad="38100" dist="38100" dir="2700000" algn="tl">
                    <a:srgbClr val="000000">
                      <a:alpha val="43137"/>
                    </a:srgbClr>
                  </a:outerShdw>
                </a:effectLst>
                <a:latin typeface="+mn-lt"/>
              </a:rPr>
              <a:t>„</a:t>
            </a:r>
            <a:r>
              <a:rPr lang="en-US" b="1" dirty="0">
                <a:solidFill>
                  <a:schemeClr val="accent2">
                    <a:lumMod val="50000"/>
                  </a:schemeClr>
                </a:solidFill>
                <a:effectLst>
                  <a:outerShdw blurRad="38100" dist="38100" dir="2700000" algn="tl">
                    <a:srgbClr val="000000">
                      <a:alpha val="43137"/>
                    </a:srgbClr>
                  </a:outerShdw>
                </a:effectLst>
                <a:latin typeface="+mn-lt"/>
              </a:rPr>
              <a:t>Manual on planning and performing financial audit and regularity audit</a:t>
            </a:r>
            <a:r>
              <a:rPr lang="x-none" b="1">
                <a:solidFill>
                  <a:schemeClr val="accent2">
                    <a:lumMod val="50000"/>
                  </a:schemeClr>
                </a:solidFill>
                <a:effectLst>
                  <a:outerShdw blurRad="38100" dist="38100" dir="2700000" algn="tl">
                    <a:srgbClr val="000000">
                      <a:alpha val="43137"/>
                    </a:srgbClr>
                  </a:outerShdw>
                </a:effectLst>
                <a:latin typeface="+mn-lt"/>
              </a:rPr>
              <a:t>“ </a:t>
            </a:r>
            <a:r>
              <a:rPr lang="en-US" b="1" dirty="0">
                <a:solidFill>
                  <a:schemeClr val="accent2">
                    <a:lumMod val="50000"/>
                  </a:schemeClr>
                </a:solidFill>
                <a:effectLst>
                  <a:outerShdw blurRad="38100" dist="38100" dir="2700000" algn="tl">
                    <a:srgbClr val="000000">
                      <a:alpha val="43137"/>
                    </a:srgbClr>
                  </a:outerShdw>
                </a:effectLst>
                <a:latin typeface="+mn-lt"/>
              </a:rPr>
              <a:t>and “Manual on accounting and auditing of enterprises of public sector”</a:t>
            </a:r>
            <a:r>
              <a:rPr lang="x-none">
                <a:solidFill>
                  <a:schemeClr val="accent2">
                    <a:lumMod val="50000"/>
                  </a:schemeClr>
                </a:solidFill>
                <a:effectLst>
                  <a:outerShdw blurRad="38100" dist="38100" dir="2700000" algn="tl">
                    <a:srgbClr val="000000">
                      <a:alpha val="43137"/>
                    </a:srgbClr>
                  </a:outerShdw>
                </a:effectLst>
                <a:latin typeface="+mn-lt"/>
              </a:rPr>
              <a:t>– </a:t>
            </a:r>
            <a:r>
              <a:rPr lang="en-US" dirty="0">
                <a:solidFill>
                  <a:schemeClr val="accent2">
                    <a:lumMod val="50000"/>
                  </a:schemeClr>
                </a:solidFill>
                <a:effectLst>
                  <a:outerShdw blurRad="38100" dist="38100" dir="2700000" algn="tl">
                    <a:srgbClr val="000000">
                      <a:alpha val="43137"/>
                    </a:srgbClr>
                  </a:outerShdw>
                </a:effectLst>
                <a:latin typeface="+mn-lt"/>
              </a:rPr>
              <a:t>adopted in 2012 aligned with ISSAI standards and European Implementing guidelines for the INTOSAI Auditing Standards</a:t>
            </a:r>
            <a:r>
              <a:rPr lang="x-none">
                <a:solidFill>
                  <a:schemeClr val="accent2">
                    <a:lumMod val="50000"/>
                  </a:schemeClr>
                </a:solidFill>
                <a:effectLst>
                  <a:outerShdw blurRad="38100" dist="38100" dir="2700000" algn="tl">
                    <a:srgbClr val="000000">
                      <a:alpha val="43137"/>
                    </a:srgbClr>
                  </a:outerShdw>
                </a:effectLst>
                <a:latin typeface="+mn-lt"/>
              </a:rPr>
              <a:t>; </a:t>
            </a: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b="1" dirty="0">
                <a:solidFill>
                  <a:schemeClr val="accent2">
                    <a:lumMod val="50000"/>
                  </a:schemeClr>
                </a:solidFill>
                <a:effectLst>
                  <a:outerShdw blurRad="38100" dist="38100" dir="2700000" algn="tl">
                    <a:srgbClr val="000000">
                      <a:alpha val="43137"/>
                    </a:srgbClr>
                  </a:outerShdw>
                </a:effectLst>
                <a:latin typeface="+mn-lt"/>
              </a:rPr>
              <a:t>Manual on planning and performing financial audit and regularity audit </a:t>
            </a:r>
            <a:r>
              <a:rPr lang="en-US" dirty="0">
                <a:solidFill>
                  <a:schemeClr val="accent2">
                    <a:lumMod val="50000"/>
                  </a:schemeClr>
                </a:solidFill>
                <a:effectLst>
                  <a:outerShdw blurRad="38100" dist="38100" dir="2700000" algn="tl">
                    <a:srgbClr val="000000">
                      <a:alpha val="43137"/>
                    </a:srgbClr>
                  </a:outerShdw>
                </a:effectLst>
                <a:latin typeface="+mn-lt"/>
              </a:rPr>
              <a:t>deals with all important aspects and issues which are important in the audit cycle in the area of financial and regularity audit</a:t>
            </a:r>
            <a:r>
              <a:rPr lang="x-none">
                <a:solidFill>
                  <a:schemeClr val="accent2">
                    <a:lumMod val="50000"/>
                  </a:schemeClr>
                </a:solidFill>
                <a:effectLst>
                  <a:outerShdw blurRad="38100" dist="38100" dir="2700000" algn="tl">
                    <a:srgbClr val="000000">
                      <a:alpha val="43137"/>
                    </a:srgbClr>
                  </a:outerShdw>
                </a:effectLst>
                <a:latin typeface="+mn-lt"/>
              </a:rPr>
              <a:t>;</a:t>
            </a: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b="1" dirty="0">
                <a:solidFill>
                  <a:schemeClr val="accent2">
                    <a:lumMod val="50000"/>
                  </a:schemeClr>
                </a:solidFill>
                <a:effectLst>
                  <a:outerShdw blurRad="38100" dist="38100" dir="2700000" algn="tl">
                    <a:srgbClr val="000000">
                      <a:alpha val="43137"/>
                    </a:srgbClr>
                  </a:outerShdw>
                </a:effectLst>
                <a:latin typeface="+mn-lt"/>
              </a:rPr>
              <a:t>Manual on accounting and auditing of enterprises in public sector </a:t>
            </a:r>
            <a:r>
              <a:rPr lang="en-US" dirty="0">
                <a:solidFill>
                  <a:schemeClr val="accent2">
                    <a:lumMod val="50000"/>
                  </a:schemeClr>
                </a:solidFill>
                <a:effectLst>
                  <a:outerShdw blurRad="38100" dist="38100" dir="2700000" algn="tl">
                    <a:srgbClr val="000000">
                      <a:alpha val="43137"/>
                    </a:srgbClr>
                  </a:outerShdw>
                </a:effectLst>
                <a:latin typeface="+mn-lt"/>
              </a:rPr>
              <a:t>represents a set of accounting technics, standards and auditing procedures in the area of real sector</a:t>
            </a:r>
            <a:r>
              <a:rPr lang="x-none">
                <a:solidFill>
                  <a:schemeClr val="accent2">
                    <a:lumMod val="50000"/>
                  </a:schemeClr>
                </a:solidFill>
                <a:effectLst>
                  <a:outerShdw blurRad="38100" dist="38100" dir="2700000" algn="tl">
                    <a:srgbClr val="000000">
                      <a:alpha val="43137"/>
                    </a:srgbClr>
                  </a:outerShdw>
                </a:effectLst>
                <a:latin typeface="+mn-lt"/>
              </a:rPr>
              <a:t>;</a:t>
            </a: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en-US"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dirty="0">
                <a:solidFill>
                  <a:schemeClr val="accent2">
                    <a:lumMod val="50000"/>
                  </a:schemeClr>
                </a:solidFill>
                <a:effectLst>
                  <a:outerShdw blurRad="38100" dist="38100" dir="2700000" algn="tl">
                    <a:srgbClr val="000000">
                      <a:alpha val="43137"/>
                    </a:srgbClr>
                  </a:outerShdw>
                </a:effectLst>
                <a:latin typeface="+mn-lt"/>
              </a:rPr>
              <a:t>SAI plans to </a:t>
            </a:r>
            <a:r>
              <a:rPr lang="en-US" b="1" dirty="0">
                <a:solidFill>
                  <a:schemeClr val="accent2">
                    <a:lumMod val="50000"/>
                  </a:schemeClr>
                </a:solidFill>
                <a:effectLst>
                  <a:outerShdw blurRad="38100" dist="38100" dir="2700000" algn="tl">
                    <a:srgbClr val="000000">
                      <a:alpha val="43137"/>
                    </a:srgbClr>
                  </a:outerShdw>
                </a:effectLst>
                <a:latin typeface="+mn-lt"/>
              </a:rPr>
              <a:t>draft the Performance Audit Manual aligned with ISSAI 300, 3000 and 3100</a:t>
            </a:r>
            <a:r>
              <a:rPr lang="x-none" b="1">
                <a:solidFill>
                  <a:schemeClr val="accent2">
                    <a:lumMod val="50000"/>
                  </a:schemeClr>
                </a:solidFill>
                <a:effectLst>
                  <a:outerShdw blurRad="38100" dist="38100" dir="2700000" algn="tl">
                    <a:srgbClr val="000000">
                      <a:alpha val="43137"/>
                    </a:srgbClr>
                  </a:outerShdw>
                </a:effectLst>
                <a:latin typeface="+mn-lt"/>
              </a:rPr>
              <a:t>;</a:t>
            </a:r>
            <a:endParaRPr lang="x-none" b="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vi-VN"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24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vi-VN"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en-US" dirty="0">
              <a:solidFill>
                <a:schemeClr val="accent2">
                  <a:lumMod val="50000"/>
                </a:schemeClr>
              </a:solidFill>
              <a:effectLst>
                <a:outerShdw blurRad="38100" dist="38100" dir="2700000" algn="tl">
                  <a:srgbClr val="000000">
                    <a:alpha val="43137"/>
                  </a:srgbClr>
                </a:outerShdw>
              </a:effectLst>
              <a:latin typeface="+mn-lt"/>
            </a:endParaRPr>
          </a:p>
        </p:txBody>
      </p:sp>
      <p:pic>
        <p:nvPicPr>
          <p:cNvPr id="25612" name="Picture 18" descr="EU MN logo"/>
          <p:cNvPicPr>
            <a:picLocks noChangeAspect="1" noChangeArrowheads="1"/>
          </p:cNvPicPr>
          <p:nvPr/>
        </p:nvPicPr>
        <p:blipFill>
          <a:blip r:embed="rId4"/>
          <a:srcRect/>
          <a:stretch>
            <a:fillRect/>
          </a:stretch>
        </p:blipFill>
        <p:spPr bwMode="auto">
          <a:xfrm>
            <a:off x="152400" y="609600"/>
            <a:ext cx="533400" cy="300038"/>
          </a:xfrm>
          <a:prstGeom prst="rect">
            <a:avLst/>
          </a:prstGeom>
          <a:noFill/>
          <a:ln w="9525">
            <a:noFill/>
            <a:miter lim="800000"/>
            <a:headEnd/>
            <a:tailEnd/>
          </a:ln>
        </p:spPr>
      </p:pic>
      <p:sp>
        <p:nvSpPr>
          <p:cNvPr id="19" name="Rectangle 18"/>
          <p:cNvSpPr/>
          <p:nvPr/>
        </p:nvSpPr>
        <p:spPr>
          <a:xfrm>
            <a:off x="574675" y="1600200"/>
            <a:ext cx="8188325" cy="1323975"/>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b="1" dirty="0" smtClean="0">
              <a:solidFill>
                <a:schemeClr val="accent2">
                  <a:lumMod val="50000"/>
                </a:schemeClr>
              </a:solidFill>
              <a:effectLst>
                <a:outerShdw blurRad="38100" dist="38100" dir="2700000" algn="tl">
                  <a:srgbClr val="000000">
                    <a:alpha val="43137"/>
                  </a:srgbClr>
                </a:outerShdw>
              </a:effectLst>
              <a:latin typeface="+mn-lt"/>
            </a:endParaRPr>
          </a:p>
        </p:txBody>
      </p:sp>
      <p:sp>
        <p:nvSpPr>
          <p:cNvPr id="20" name="Rectangle 19"/>
          <p:cNvSpPr/>
          <p:nvPr/>
        </p:nvSpPr>
        <p:spPr>
          <a:xfrm>
            <a:off x="14288" y="1536700"/>
            <a:ext cx="8610600" cy="2586038"/>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6628"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6630"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663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663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7294563"/>
          </a:xfrm>
          <a:prstGeom prst="rect">
            <a:avLst/>
          </a:prstGeom>
          <a:noFill/>
          <a:ln w="9525">
            <a:noFill/>
            <a:miter lim="800000"/>
            <a:headEnd/>
            <a:tailEnd/>
          </a:ln>
        </p:spPr>
        <p:txBody>
          <a:bodyPr>
            <a:spAutoFit/>
          </a:bodyPr>
          <a:lstStyle/>
          <a:p>
            <a:pPr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4.</a:t>
            </a:r>
            <a:r>
              <a:rPr lang="x-none" sz="2400" b="1" u="sng" dirty="0">
                <a:solidFill>
                  <a:schemeClr val="accent2">
                    <a:lumMod val="50000"/>
                  </a:schemeClr>
                </a:solidFill>
                <a:effectLst>
                  <a:outerShdw blurRad="38100" dist="38100" dir="2700000" algn="tl">
                    <a:srgbClr val="000000">
                      <a:alpha val="43137"/>
                    </a:srgbClr>
                  </a:outerShdw>
                </a:effectLst>
                <a:latin typeface="+mn-lt"/>
              </a:rPr>
              <a:t>1</a:t>
            </a:r>
            <a:r>
              <a:rPr lang="x-none" sz="2400" b="1" u="sng">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Auditing process</a:t>
            </a:r>
            <a:endParaRPr lang="x-none" sz="2400" b="1" u="sng" dirty="0">
              <a:solidFill>
                <a:schemeClr val="accent2">
                  <a:lumMod val="50000"/>
                </a:schemeClr>
              </a:solidFill>
              <a:effectLst>
                <a:outerShdw blurRad="38100" dist="38100" dir="2700000" algn="tl">
                  <a:srgbClr val="000000">
                    <a:alpha val="43137"/>
                  </a:srgbClr>
                </a:outerShdw>
              </a:effectLst>
              <a:latin typeface="+mn-lt"/>
            </a:endParaRPr>
          </a:p>
          <a:p>
            <a:pPr algn="ctr">
              <a:defRPr/>
            </a:pPr>
            <a:endParaRPr lang="x-none" sz="2400"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x-none" b="1">
                <a:solidFill>
                  <a:schemeClr val="accent2">
                    <a:lumMod val="50000"/>
                  </a:schemeClr>
                </a:solidFill>
                <a:effectLst>
                  <a:outerShdw blurRad="38100" dist="38100" dir="2700000" algn="tl">
                    <a:srgbClr val="000000">
                      <a:alpha val="43137"/>
                    </a:srgbClr>
                  </a:outerShdw>
                </a:effectLst>
                <a:latin typeface="+mn-lt"/>
              </a:rPr>
              <a:t>„</a:t>
            </a:r>
            <a:r>
              <a:rPr lang="en-US" b="1" dirty="0">
                <a:solidFill>
                  <a:schemeClr val="accent2">
                    <a:lumMod val="50000"/>
                  </a:schemeClr>
                </a:solidFill>
                <a:effectLst>
                  <a:outerShdw blurRad="38100" dist="38100" dir="2700000" algn="tl">
                    <a:srgbClr val="000000">
                      <a:alpha val="43137"/>
                    </a:srgbClr>
                  </a:outerShdw>
                </a:effectLst>
                <a:latin typeface="+mn-lt"/>
              </a:rPr>
              <a:t>Manual on planning and performing financial audit and regularity audit</a:t>
            </a:r>
            <a:r>
              <a:rPr lang="x-none" b="1">
                <a:solidFill>
                  <a:schemeClr val="accent2">
                    <a:lumMod val="50000"/>
                  </a:schemeClr>
                </a:solidFill>
                <a:effectLst>
                  <a:outerShdw blurRad="38100" dist="38100" dir="2700000" algn="tl">
                    <a:srgbClr val="000000">
                      <a:alpha val="43137"/>
                    </a:srgbClr>
                  </a:outerShdw>
                </a:effectLst>
                <a:latin typeface="+mn-lt"/>
              </a:rPr>
              <a:t>“ </a:t>
            </a:r>
            <a:r>
              <a:rPr lang="en-US" dirty="0">
                <a:solidFill>
                  <a:schemeClr val="accent2">
                    <a:lumMod val="50000"/>
                  </a:schemeClr>
                </a:solidFill>
                <a:effectLst>
                  <a:outerShdw blurRad="38100" dist="38100" dir="2700000" algn="tl">
                    <a:srgbClr val="000000">
                      <a:alpha val="43137"/>
                    </a:srgbClr>
                  </a:outerShdw>
                </a:effectLst>
                <a:latin typeface="+mn-lt"/>
              </a:rPr>
              <a:t>includes following chapters</a:t>
            </a:r>
            <a:r>
              <a:rPr lang="x-none">
                <a:solidFill>
                  <a:schemeClr val="accent2">
                    <a:lumMod val="50000"/>
                  </a:schemeClr>
                </a:solidFill>
                <a:effectLst>
                  <a:outerShdw blurRad="38100" dist="38100" dir="2700000" algn="tl">
                    <a:srgbClr val="000000">
                      <a:alpha val="43137"/>
                    </a:srgbClr>
                  </a:outerShdw>
                </a:effectLst>
                <a:latin typeface="+mn-lt"/>
              </a:rPr>
              <a:t>:</a:t>
            </a:r>
            <a:endParaRPr lang="en-US"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marL="342900" indent="-342900" algn="just">
              <a:buFontTx/>
              <a:buAutoNum type="arabicPeriod"/>
              <a:defRPr/>
            </a:pPr>
            <a:r>
              <a:rPr lang="en-US" sz="1600" i="1" dirty="0">
                <a:solidFill>
                  <a:schemeClr val="accent2">
                    <a:lumMod val="50000"/>
                  </a:schemeClr>
                </a:solidFill>
                <a:effectLst>
                  <a:outerShdw blurRad="38100" dist="38100" dir="2700000" algn="tl">
                    <a:srgbClr val="000000">
                      <a:alpha val="43137"/>
                    </a:srgbClr>
                  </a:outerShdw>
                </a:effectLst>
                <a:latin typeface="+mn-lt"/>
              </a:rPr>
              <a:t>Annual audit plan</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marL="342900" indent="-342900" algn="just">
              <a:buFontTx/>
              <a:buAutoNum type="arabicPeriod"/>
              <a:defRPr/>
            </a:pPr>
            <a:r>
              <a:rPr lang="en-US" sz="1600" i="1" dirty="0">
                <a:solidFill>
                  <a:schemeClr val="accent2">
                    <a:lumMod val="50000"/>
                  </a:schemeClr>
                </a:solidFill>
                <a:effectLst>
                  <a:outerShdw blurRad="38100" dist="38100" dir="2700000" algn="tl">
                    <a:srgbClr val="000000">
                      <a:alpha val="43137"/>
                    </a:srgbClr>
                  </a:outerShdw>
                </a:effectLst>
                <a:latin typeface="+mn-lt"/>
              </a:rPr>
              <a:t>Audit entity analysis</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marL="342900" indent="-342900" algn="just">
              <a:buFontTx/>
              <a:buAutoNum type="arabicPeriod"/>
              <a:defRPr/>
            </a:pPr>
            <a:r>
              <a:rPr lang="en-US" sz="1600" i="1" dirty="0">
                <a:solidFill>
                  <a:schemeClr val="accent2">
                    <a:lumMod val="50000"/>
                  </a:schemeClr>
                </a:solidFill>
                <a:effectLst>
                  <a:outerShdw blurRad="38100" dist="38100" dir="2700000" algn="tl">
                    <a:srgbClr val="000000">
                      <a:alpha val="43137"/>
                    </a:srgbClr>
                  </a:outerShdw>
                </a:effectLst>
                <a:latin typeface="+mn-lt"/>
              </a:rPr>
              <a:t>Determining risk indicators, materiality and sample</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marL="342900" indent="-342900" algn="just">
              <a:buFontTx/>
              <a:buAutoNum type="arabicPeriod"/>
              <a:defRPr/>
            </a:pPr>
            <a:r>
              <a:rPr lang="en-US" sz="1600" i="1" dirty="0">
                <a:solidFill>
                  <a:schemeClr val="accent2">
                    <a:lumMod val="50000"/>
                  </a:schemeClr>
                </a:solidFill>
                <a:effectLst>
                  <a:outerShdw blurRad="38100" dist="38100" dir="2700000" algn="tl">
                    <a:srgbClr val="000000">
                      <a:alpha val="43137"/>
                    </a:srgbClr>
                  </a:outerShdw>
                </a:effectLst>
                <a:latin typeface="+mn-lt"/>
              </a:rPr>
              <a:t>Preparation of detailed audit plan</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marL="342900" indent="-342900" algn="just">
              <a:buFontTx/>
              <a:buAutoNum type="arabicPeriod"/>
              <a:defRPr/>
            </a:pPr>
            <a:r>
              <a:rPr lang="en-US" sz="1600" i="1" dirty="0">
                <a:solidFill>
                  <a:schemeClr val="accent2">
                    <a:lumMod val="50000"/>
                  </a:schemeClr>
                </a:solidFill>
                <a:effectLst>
                  <a:outerShdw blurRad="38100" dist="38100" dir="2700000" algn="tl">
                    <a:srgbClr val="000000">
                      <a:alpha val="43137"/>
                    </a:srgbClr>
                  </a:outerShdw>
                </a:effectLst>
                <a:latin typeface="+mn-lt"/>
              </a:rPr>
              <a:t>Conduct of auditors in collecting data available within audit entities</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marL="342900" indent="-342900" algn="just">
              <a:buFontTx/>
              <a:buAutoNum type="arabicPeriod"/>
              <a:defRPr/>
            </a:pPr>
            <a:r>
              <a:rPr lang="en-US" sz="1600" i="1" dirty="0">
                <a:solidFill>
                  <a:schemeClr val="accent2">
                    <a:lumMod val="50000"/>
                  </a:schemeClr>
                </a:solidFill>
                <a:effectLst>
                  <a:outerShdw blurRad="38100" dist="38100" dir="2700000" algn="tl">
                    <a:srgbClr val="000000">
                      <a:alpha val="43137"/>
                    </a:srgbClr>
                  </a:outerShdw>
                </a:effectLst>
                <a:latin typeface="+mn-lt"/>
              </a:rPr>
              <a:t>Gathering and evaluating evidence by auditors</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marL="342900" indent="-342900" algn="just">
              <a:buFontTx/>
              <a:buAutoNum type="arabicPeriod"/>
              <a:defRPr/>
            </a:pPr>
            <a:r>
              <a:rPr lang="en-US" sz="1600" i="1" dirty="0">
                <a:solidFill>
                  <a:schemeClr val="accent2">
                    <a:lumMod val="50000"/>
                  </a:schemeClr>
                </a:solidFill>
                <a:effectLst>
                  <a:outerShdw blurRad="38100" dist="38100" dir="2700000" algn="tl">
                    <a:srgbClr val="000000">
                      <a:alpha val="43137"/>
                    </a:srgbClr>
                  </a:outerShdw>
                </a:effectLst>
                <a:latin typeface="+mn-lt"/>
              </a:rPr>
              <a:t>Development of audit minutes and audit reports</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marL="342900" indent="-342900" algn="just">
              <a:buFontTx/>
              <a:buAutoNum type="arabicPeriod"/>
              <a:defRPr/>
            </a:pPr>
            <a:r>
              <a:rPr lang="en-US" sz="1600" i="1" dirty="0">
                <a:solidFill>
                  <a:schemeClr val="accent2">
                    <a:lumMod val="50000"/>
                  </a:schemeClr>
                </a:solidFill>
                <a:effectLst>
                  <a:outerShdw blurRad="38100" dist="38100" dir="2700000" algn="tl">
                    <a:srgbClr val="000000">
                      <a:alpha val="43137"/>
                    </a:srgbClr>
                  </a:outerShdw>
                </a:effectLst>
                <a:latin typeface="+mn-lt"/>
              </a:rPr>
              <a:t>Mandatory contents of financial audit report </a:t>
            </a:r>
            <a:r>
              <a:rPr lang="x-none" sz="1600" i="1">
                <a:solidFill>
                  <a:schemeClr val="accent2">
                    <a:lumMod val="50000"/>
                  </a:schemeClr>
                </a:solidFill>
                <a:effectLst>
                  <a:outerShdw blurRad="38100" dist="38100" dir="2700000" algn="tl">
                    <a:srgbClr val="000000">
                      <a:alpha val="43137"/>
                    </a:srgbClr>
                  </a:outerShdw>
                </a:effectLst>
                <a:latin typeface="+mn-lt"/>
              </a:rPr>
              <a:t>(</a:t>
            </a:r>
            <a:r>
              <a:rPr lang="en-US" sz="1600" i="1" dirty="0">
                <a:solidFill>
                  <a:schemeClr val="accent2">
                    <a:lumMod val="50000"/>
                  </a:schemeClr>
                </a:solidFill>
                <a:effectLst>
                  <a:outerShdw blurRad="38100" dist="38100" dir="2700000" algn="tl">
                    <a:srgbClr val="000000">
                      <a:alpha val="43137"/>
                    </a:srgbClr>
                  </a:outerShdw>
                </a:effectLst>
                <a:latin typeface="+mn-lt"/>
              </a:rPr>
              <a:t>financial audit</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marL="342900" indent="-342900" algn="just">
              <a:buFontTx/>
              <a:buAutoNum type="arabicPeriod"/>
              <a:defRPr/>
            </a:pPr>
            <a:r>
              <a:rPr lang="en-US" sz="1600" i="1" dirty="0">
                <a:solidFill>
                  <a:schemeClr val="accent2">
                    <a:lumMod val="50000"/>
                  </a:schemeClr>
                </a:solidFill>
                <a:effectLst>
                  <a:outerShdw blurRad="38100" dist="38100" dir="2700000" algn="tl">
                    <a:srgbClr val="000000">
                      <a:alpha val="43137"/>
                    </a:srgbClr>
                  </a:outerShdw>
                </a:effectLst>
                <a:latin typeface="+mn-lt"/>
              </a:rPr>
              <a:t>Giving an opinion in line with the ISSAI standards</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marL="342900" indent="-342900" algn="just">
              <a:buFontTx/>
              <a:buAutoNum type="arabicPeriod"/>
              <a:defRPr/>
            </a:pPr>
            <a:r>
              <a:rPr lang="en-US" sz="1600" i="1" dirty="0">
                <a:solidFill>
                  <a:schemeClr val="accent2">
                    <a:lumMod val="50000"/>
                  </a:schemeClr>
                </a:solidFill>
                <a:effectLst>
                  <a:outerShdw blurRad="38100" dist="38100" dir="2700000" algn="tl">
                    <a:srgbClr val="000000">
                      <a:alpha val="43137"/>
                    </a:srgbClr>
                  </a:outerShdw>
                </a:effectLst>
                <a:latin typeface="+mn-lt"/>
              </a:rPr>
              <a:t>Materially significant non-compliance</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marL="342900" indent="-342900" algn="just">
              <a:buFontTx/>
              <a:buAutoNum type="arabicPeriod"/>
              <a:defRPr/>
            </a:pPr>
            <a:r>
              <a:rPr lang="en-US" sz="1600" i="1" dirty="0">
                <a:solidFill>
                  <a:schemeClr val="accent2">
                    <a:lumMod val="50000"/>
                  </a:schemeClr>
                </a:solidFill>
                <a:effectLst>
                  <a:outerShdw blurRad="38100" dist="38100" dir="2700000" algn="tl">
                    <a:srgbClr val="000000">
                      <a:alpha val="43137"/>
                    </a:srgbClr>
                  </a:outerShdw>
                </a:effectLst>
                <a:latin typeface="+mn-lt"/>
              </a:rPr>
              <a:t>Audit follow up procedures</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marL="342900" indent="-342900" algn="just">
              <a:buFontTx/>
              <a:buAutoNum type="arabicPeriod"/>
              <a:defRPr/>
            </a:pPr>
            <a:r>
              <a:rPr lang="en-US" sz="1600" i="1" dirty="0">
                <a:solidFill>
                  <a:schemeClr val="accent2">
                    <a:lumMod val="50000"/>
                  </a:schemeClr>
                </a:solidFill>
                <a:effectLst>
                  <a:outerShdw blurRad="38100" dist="38100" dir="2700000" algn="tl">
                    <a:srgbClr val="000000">
                      <a:alpha val="43137"/>
                    </a:srgbClr>
                  </a:outerShdw>
                </a:effectLst>
                <a:latin typeface="+mn-lt"/>
              </a:rPr>
              <a:t>Audit documentation</a:t>
            </a:r>
            <a:r>
              <a:rPr lang="x-none" sz="1600" i="1">
                <a:solidFill>
                  <a:schemeClr val="accent2">
                    <a:lumMod val="50000"/>
                  </a:schemeClr>
                </a:solidFill>
                <a:effectLst>
                  <a:outerShdw blurRad="38100" dist="38100" dir="2700000" algn="tl">
                    <a:srgbClr val="000000">
                      <a:alpha val="43137"/>
                    </a:srgbClr>
                  </a:outerShdw>
                </a:effectLst>
                <a:latin typeface="+mn-lt"/>
              </a:rPr>
              <a:t>, </a:t>
            </a:r>
            <a:r>
              <a:rPr lang="en-US" sz="1600" i="1" dirty="0">
                <a:solidFill>
                  <a:schemeClr val="accent2">
                    <a:lumMod val="50000"/>
                  </a:schemeClr>
                </a:solidFill>
                <a:effectLst>
                  <a:outerShdw blurRad="38100" dist="38100" dir="2700000" algn="tl">
                    <a:srgbClr val="000000">
                      <a:alpha val="43137"/>
                    </a:srgbClr>
                  </a:outerShdw>
                </a:effectLst>
                <a:latin typeface="+mn-lt"/>
              </a:rPr>
              <a:t>record keeping and confidential data protection</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sz="1600" dirty="0">
                <a:solidFill>
                  <a:schemeClr val="accent2">
                    <a:lumMod val="50000"/>
                  </a:schemeClr>
                </a:solidFill>
                <a:effectLst>
                  <a:outerShdw blurRad="38100" dist="38100" dir="2700000" algn="tl">
                    <a:srgbClr val="000000">
                      <a:alpha val="43137"/>
                    </a:srgbClr>
                  </a:outerShdw>
                </a:effectLst>
                <a:latin typeface="+mn-lt"/>
              </a:rPr>
              <a:t>The Manual also includes internal control tests according to expenditures lines and audit program. </a:t>
            </a: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vi-VN"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24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vi-VN"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en-US" dirty="0">
              <a:solidFill>
                <a:schemeClr val="accent2">
                  <a:lumMod val="50000"/>
                </a:schemeClr>
              </a:solidFill>
              <a:effectLst>
                <a:outerShdw blurRad="38100" dist="38100" dir="2700000" algn="tl">
                  <a:srgbClr val="000000">
                    <a:alpha val="43137"/>
                  </a:srgbClr>
                </a:outerShdw>
              </a:effectLst>
              <a:latin typeface="+mn-lt"/>
            </a:endParaRPr>
          </a:p>
        </p:txBody>
      </p:sp>
      <p:pic>
        <p:nvPicPr>
          <p:cNvPr id="26636" name="Picture 18" descr="EU MN logo"/>
          <p:cNvPicPr>
            <a:picLocks noChangeAspect="1" noChangeArrowheads="1"/>
          </p:cNvPicPr>
          <p:nvPr/>
        </p:nvPicPr>
        <p:blipFill>
          <a:blip r:embed="rId4"/>
          <a:srcRect/>
          <a:stretch>
            <a:fillRect/>
          </a:stretch>
        </p:blipFill>
        <p:spPr bwMode="auto">
          <a:xfrm>
            <a:off x="152400" y="609600"/>
            <a:ext cx="533400" cy="300038"/>
          </a:xfrm>
          <a:prstGeom prst="rect">
            <a:avLst/>
          </a:prstGeom>
          <a:noFill/>
          <a:ln w="9525">
            <a:noFill/>
            <a:miter lim="800000"/>
            <a:headEnd/>
            <a:tailEnd/>
          </a:ln>
        </p:spPr>
      </p:pic>
      <p:sp>
        <p:nvSpPr>
          <p:cNvPr id="19" name="Rectangle 18"/>
          <p:cNvSpPr/>
          <p:nvPr/>
        </p:nvSpPr>
        <p:spPr>
          <a:xfrm>
            <a:off x="574675" y="1600200"/>
            <a:ext cx="8188325" cy="1323975"/>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b="1" dirty="0" smtClean="0">
              <a:solidFill>
                <a:schemeClr val="accent2">
                  <a:lumMod val="50000"/>
                </a:schemeClr>
              </a:solidFill>
              <a:effectLst>
                <a:outerShdw blurRad="38100" dist="38100" dir="2700000" algn="tl">
                  <a:srgbClr val="000000">
                    <a:alpha val="43137"/>
                  </a:srgbClr>
                </a:outerShdw>
              </a:effectLst>
              <a:latin typeface="+mn-lt"/>
            </a:endParaRPr>
          </a:p>
        </p:txBody>
      </p:sp>
      <p:sp>
        <p:nvSpPr>
          <p:cNvPr id="20" name="Rectangle 19"/>
          <p:cNvSpPr/>
          <p:nvPr/>
        </p:nvSpPr>
        <p:spPr>
          <a:xfrm>
            <a:off x="14288" y="1536700"/>
            <a:ext cx="8610600" cy="2586038"/>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7652"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7654"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7655" name="Text Box 121"/>
          <p:cNvSpPr txBox="1">
            <a:spLocks noChangeArrowheads="1"/>
          </p:cNvSpPr>
          <p:nvPr/>
        </p:nvSpPr>
        <p:spPr bwMode="auto">
          <a:xfrm>
            <a:off x="2174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765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6708775"/>
          </a:xfrm>
          <a:prstGeom prst="rect">
            <a:avLst/>
          </a:prstGeom>
          <a:noFill/>
          <a:ln w="9525">
            <a:noFill/>
            <a:miter lim="800000"/>
            <a:headEnd/>
            <a:tailEnd/>
          </a:ln>
        </p:spPr>
        <p:txBody>
          <a:bodyPr>
            <a:spAutoFit/>
          </a:bodyPr>
          <a:lstStyle/>
          <a:p>
            <a:pPr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4.</a:t>
            </a:r>
            <a:r>
              <a:rPr lang="x-none" sz="2400" b="1" u="sng" dirty="0">
                <a:solidFill>
                  <a:schemeClr val="accent2">
                    <a:lumMod val="50000"/>
                  </a:schemeClr>
                </a:solidFill>
                <a:effectLst>
                  <a:outerShdw blurRad="38100" dist="38100" dir="2700000" algn="tl">
                    <a:srgbClr val="000000">
                      <a:alpha val="43137"/>
                    </a:srgbClr>
                  </a:outerShdw>
                </a:effectLst>
                <a:latin typeface="+mn-lt"/>
              </a:rPr>
              <a:t>1</a:t>
            </a:r>
            <a:r>
              <a:rPr lang="x-none" sz="2400" b="1" u="sng">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Auditing process</a:t>
            </a:r>
            <a:endParaRPr lang="x-none" sz="2400" b="1" u="sng" dirty="0">
              <a:solidFill>
                <a:schemeClr val="accent2">
                  <a:lumMod val="50000"/>
                </a:schemeClr>
              </a:solidFill>
              <a:effectLst>
                <a:outerShdw blurRad="38100" dist="38100" dir="2700000" algn="tl">
                  <a:srgbClr val="000000">
                    <a:alpha val="43137"/>
                  </a:srgbClr>
                </a:outerShdw>
              </a:effectLst>
              <a:latin typeface="+mn-lt"/>
            </a:endParaRPr>
          </a:p>
          <a:p>
            <a:pPr algn="ctr">
              <a:defRPr/>
            </a:pPr>
            <a:endParaRPr lang="x-none" sz="2400"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dirty="0">
                <a:solidFill>
                  <a:schemeClr val="accent2">
                    <a:lumMod val="50000"/>
                  </a:schemeClr>
                </a:solidFill>
                <a:effectLst>
                  <a:outerShdw blurRad="38100" dist="38100" dir="2700000" algn="tl">
                    <a:srgbClr val="000000">
                      <a:alpha val="43137"/>
                    </a:srgbClr>
                  </a:outerShdw>
                </a:effectLst>
                <a:latin typeface="+mn-lt"/>
              </a:rPr>
              <a:t>The Manual includes a comprehensive audit process</a:t>
            </a:r>
            <a:r>
              <a:rPr lang="x-none">
                <a:solidFill>
                  <a:schemeClr val="accent2">
                    <a:lumMod val="50000"/>
                  </a:schemeClr>
                </a:solidFill>
                <a:effectLst>
                  <a:outerShdw blurRad="38100" dist="38100" dir="2700000" algn="tl">
                    <a:srgbClr val="000000">
                      <a:alpha val="43137"/>
                    </a:srgbClr>
                  </a:outerShdw>
                </a:effectLst>
                <a:latin typeface="+mn-lt"/>
              </a:rPr>
              <a:t>:</a:t>
            </a: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Wingdings" pitchFamily="2" charset="2"/>
              <a:buChar char="Ø"/>
              <a:defRPr/>
            </a:pPr>
            <a:r>
              <a:rPr lang="x-none">
                <a:solidFill>
                  <a:schemeClr val="accent2">
                    <a:lumMod val="50000"/>
                  </a:schemeClr>
                </a:solidFill>
                <a:effectLst>
                  <a:outerShdw blurRad="38100" dist="38100" dir="2700000" algn="tl">
                    <a:srgbClr val="000000">
                      <a:alpha val="43137"/>
                    </a:srgbClr>
                  </a:outerShdw>
                </a:effectLst>
                <a:latin typeface="+mn-lt"/>
              </a:rPr>
              <a:t> </a:t>
            </a:r>
            <a:r>
              <a:rPr lang="en-US" sz="2000" b="1" dirty="0">
                <a:solidFill>
                  <a:schemeClr val="accent2">
                    <a:lumMod val="50000"/>
                  </a:schemeClr>
                </a:solidFill>
                <a:effectLst>
                  <a:outerShdw blurRad="38100" dist="38100" dir="2700000" algn="tl">
                    <a:srgbClr val="000000">
                      <a:alpha val="43137"/>
                    </a:srgbClr>
                  </a:outerShdw>
                </a:effectLst>
                <a:latin typeface="+mn-lt"/>
              </a:rPr>
              <a:t>Annual audit plan</a:t>
            </a:r>
            <a:r>
              <a:rPr lang="x-none" sz="2000" b="1">
                <a:solidFill>
                  <a:schemeClr val="accent2">
                    <a:lumMod val="50000"/>
                  </a:schemeClr>
                </a:solidFill>
                <a:effectLst>
                  <a:outerShdw blurRad="38100" dist="38100" dir="2700000" algn="tl">
                    <a:srgbClr val="000000">
                      <a:alpha val="43137"/>
                    </a:srgbClr>
                  </a:outerShdw>
                </a:effectLst>
                <a:latin typeface="+mn-lt"/>
              </a:rPr>
              <a:t> – </a:t>
            </a:r>
            <a:r>
              <a:rPr lang="en-US" sz="2000" i="1" dirty="0">
                <a:solidFill>
                  <a:schemeClr val="accent2">
                    <a:lumMod val="50000"/>
                  </a:schemeClr>
                </a:solidFill>
                <a:effectLst>
                  <a:outerShdw blurRad="38100" dist="38100" dir="2700000" algn="tl">
                    <a:srgbClr val="000000">
                      <a:alpha val="43137"/>
                    </a:srgbClr>
                  </a:outerShdw>
                </a:effectLst>
                <a:latin typeface="+mn-lt"/>
              </a:rPr>
              <a:t>defined in the </a:t>
            </a:r>
            <a:r>
              <a:rPr lang="en-US" sz="2000" b="1" i="1" dirty="0">
                <a:solidFill>
                  <a:schemeClr val="accent2">
                    <a:lumMod val="50000"/>
                  </a:schemeClr>
                </a:solidFill>
                <a:effectLst>
                  <a:outerShdw blurRad="38100" dist="38100" dir="2700000" algn="tl">
                    <a:srgbClr val="000000">
                      <a:alpha val="43137"/>
                    </a:srgbClr>
                  </a:outerShdw>
                </a:effectLst>
                <a:latin typeface="+mn-lt"/>
              </a:rPr>
              <a:t>Article </a:t>
            </a:r>
            <a:r>
              <a:rPr lang="x-none" sz="2000" b="1" i="1">
                <a:solidFill>
                  <a:schemeClr val="accent2">
                    <a:lumMod val="50000"/>
                  </a:schemeClr>
                </a:solidFill>
                <a:effectLst>
                  <a:outerShdw blurRad="38100" dist="38100" dir="2700000" algn="tl">
                    <a:srgbClr val="000000">
                      <a:alpha val="43137"/>
                    </a:srgbClr>
                  </a:outerShdw>
                </a:effectLst>
                <a:latin typeface="+mn-lt"/>
              </a:rPr>
              <a:t>9</a:t>
            </a:r>
            <a:r>
              <a:rPr lang="en-US" sz="2000" b="1" i="1" dirty="0">
                <a:solidFill>
                  <a:schemeClr val="accent2">
                    <a:lumMod val="50000"/>
                  </a:schemeClr>
                </a:solidFill>
                <a:effectLst>
                  <a:outerShdw blurRad="38100" dist="38100" dir="2700000" algn="tl">
                    <a:srgbClr val="000000">
                      <a:alpha val="43137"/>
                    </a:srgbClr>
                  </a:outerShdw>
                </a:effectLst>
                <a:latin typeface="+mn-lt"/>
              </a:rPr>
              <a:t> and </a:t>
            </a:r>
            <a:r>
              <a:rPr lang="x-none" sz="2000" b="1" i="1">
                <a:solidFill>
                  <a:schemeClr val="accent2">
                    <a:lumMod val="50000"/>
                  </a:schemeClr>
                </a:solidFill>
                <a:effectLst>
                  <a:outerShdw blurRad="38100" dist="38100" dir="2700000" algn="tl">
                    <a:srgbClr val="000000">
                      <a:alpha val="43137"/>
                    </a:srgbClr>
                  </a:outerShdw>
                </a:effectLst>
                <a:latin typeface="+mn-lt"/>
              </a:rPr>
              <a:t>38 </a:t>
            </a:r>
            <a:r>
              <a:rPr lang="en-US" sz="2000" b="1" i="1" dirty="0">
                <a:solidFill>
                  <a:schemeClr val="accent2">
                    <a:lumMod val="50000"/>
                  </a:schemeClr>
                </a:solidFill>
                <a:effectLst>
                  <a:outerShdw blurRad="38100" dist="38100" dir="2700000" algn="tl">
                    <a:srgbClr val="000000">
                      <a:alpha val="43137"/>
                    </a:srgbClr>
                  </a:outerShdw>
                </a:effectLst>
                <a:latin typeface="+mn-lt"/>
              </a:rPr>
              <a:t>of the Law on SAI</a:t>
            </a:r>
            <a:r>
              <a:rPr lang="x-none" sz="2000" b="1" i="1">
                <a:solidFill>
                  <a:schemeClr val="accent2">
                    <a:lumMod val="50000"/>
                  </a:schemeClr>
                </a:solidFill>
                <a:effectLst>
                  <a:outerShdw blurRad="38100" dist="38100" dir="2700000" algn="tl">
                    <a:srgbClr val="000000">
                      <a:alpha val="43137"/>
                    </a:srgbClr>
                  </a:outerShdw>
                </a:effectLst>
                <a:latin typeface="+mn-lt"/>
              </a:rPr>
              <a:t>; </a:t>
            </a:r>
            <a:endParaRPr lang="x-none" sz="2000" b="1" i="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1600" b="1"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b="1" dirty="0">
                <a:solidFill>
                  <a:schemeClr val="accent2">
                    <a:lumMod val="50000"/>
                  </a:schemeClr>
                </a:solidFill>
                <a:effectLst>
                  <a:outerShdw blurRad="38100" dist="38100" dir="2700000" algn="tl">
                    <a:srgbClr val="000000">
                      <a:alpha val="43137"/>
                    </a:srgbClr>
                  </a:outerShdw>
                </a:effectLst>
                <a:latin typeface="+mn-lt"/>
              </a:rPr>
              <a:t>The criteria for including other entities in the annual audit plan are:</a:t>
            </a:r>
          </a:p>
          <a:p>
            <a:pPr algn="just">
              <a:defRPr/>
            </a:pPr>
            <a:endParaRPr lang="en-US"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sz="1600" dirty="0">
                <a:solidFill>
                  <a:schemeClr val="accent2">
                    <a:lumMod val="50000"/>
                  </a:schemeClr>
                </a:solidFill>
                <a:effectLst>
                  <a:outerShdw blurRad="38100" dist="38100" dir="2700000" algn="tl">
                    <a:srgbClr val="000000">
                      <a:alpha val="43137"/>
                    </a:srgbClr>
                  </a:outerShdw>
                </a:effectLst>
                <a:latin typeface="+mn-lt"/>
              </a:rPr>
              <a:t>• </a:t>
            </a:r>
            <a:r>
              <a:rPr lang="en-US" sz="1600" b="1" i="1" dirty="0">
                <a:solidFill>
                  <a:schemeClr val="accent2">
                    <a:lumMod val="50000"/>
                  </a:schemeClr>
                </a:solidFill>
                <a:effectLst>
                  <a:outerShdw blurRad="38100" dist="38100" dir="2700000" algn="tl">
                    <a:srgbClr val="000000">
                      <a:alpha val="43137"/>
                    </a:srgbClr>
                  </a:outerShdw>
                </a:effectLst>
                <a:latin typeface="+mn-lt"/>
              </a:rPr>
              <a:t>Information from other state authorities, local self-government units and other</a:t>
            </a:r>
          </a:p>
          <a:p>
            <a:pPr algn="just">
              <a:defRPr/>
            </a:pPr>
            <a:r>
              <a:rPr lang="en-US" sz="1600" b="1" i="1" dirty="0">
                <a:solidFill>
                  <a:schemeClr val="accent2">
                    <a:lumMod val="50000"/>
                  </a:schemeClr>
                </a:solidFill>
                <a:effectLst>
                  <a:outerShdw blurRad="38100" dist="38100" dir="2700000" algn="tl">
                    <a:srgbClr val="000000">
                      <a:alpha val="43137"/>
                    </a:srgbClr>
                  </a:outerShdw>
                </a:effectLst>
                <a:latin typeface="+mn-lt"/>
              </a:rPr>
              <a:t>state-owned or local self-government owned entities, natural or legal persons;</a:t>
            </a:r>
          </a:p>
          <a:p>
            <a:pPr algn="just">
              <a:defRPr/>
            </a:pPr>
            <a:r>
              <a:rPr lang="en-US" sz="1600" b="1" i="1" dirty="0">
                <a:solidFill>
                  <a:schemeClr val="accent2">
                    <a:lumMod val="50000"/>
                  </a:schemeClr>
                </a:solidFill>
                <a:effectLst>
                  <a:outerShdw blurRad="38100" dist="38100" dir="2700000" algn="tl">
                    <a:srgbClr val="000000">
                      <a:alpha val="43137"/>
                    </a:srgbClr>
                  </a:outerShdw>
                </a:effectLst>
                <a:latin typeface="+mn-lt"/>
              </a:rPr>
              <a:t>• Information from other sources, such as print and other media;</a:t>
            </a:r>
          </a:p>
          <a:p>
            <a:pPr algn="just">
              <a:defRPr/>
            </a:pPr>
            <a:r>
              <a:rPr lang="en-US" sz="1600" b="1" i="1" dirty="0">
                <a:solidFill>
                  <a:schemeClr val="accent2">
                    <a:lumMod val="50000"/>
                  </a:schemeClr>
                </a:solidFill>
                <a:effectLst>
                  <a:outerShdw blurRad="38100" dist="38100" dir="2700000" algn="tl">
                    <a:srgbClr val="000000">
                      <a:alpha val="43137"/>
                    </a:srgbClr>
                  </a:outerShdw>
                </a:effectLst>
                <a:latin typeface="+mn-lt"/>
              </a:rPr>
              <a:t>• Information available to auditors;</a:t>
            </a:r>
          </a:p>
          <a:p>
            <a:pPr algn="just">
              <a:defRPr/>
            </a:pPr>
            <a:r>
              <a:rPr lang="en-US" sz="1600" b="1" i="1" dirty="0">
                <a:solidFill>
                  <a:schemeClr val="accent2">
                    <a:lumMod val="50000"/>
                  </a:schemeClr>
                </a:solidFill>
                <a:effectLst>
                  <a:outerShdw blurRad="38100" dist="38100" dir="2700000" algn="tl">
                    <a:srgbClr val="000000">
                      <a:alpha val="43137"/>
                    </a:srgbClr>
                  </a:outerShdw>
                </a:effectLst>
                <a:latin typeface="+mn-lt"/>
              </a:rPr>
              <a:t>• Opinions expressed in previous audit</a:t>
            </a:r>
            <a:endParaRPr lang="x-none" sz="1600" b="1"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Tx/>
              <a:buChar char="-"/>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vi-VN"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24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vi-VN"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en-US" dirty="0">
              <a:solidFill>
                <a:schemeClr val="accent2">
                  <a:lumMod val="50000"/>
                </a:schemeClr>
              </a:solidFill>
              <a:effectLst>
                <a:outerShdw blurRad="38100" dist="38100" dir="2700000" algn="tl">
                  <a:srgbClr val="000000">
                    <a:alpha val="43137"/>
                  </a:srgbClr>
                </a:outerShdw>
              </a:effectLst>
              <a:latin typeface="+mn-lt"/>
            </a:endParaRPr>
          </a:p>
        </p:txBody>
      </p:sp>
      <p:pic>
        <p:nvPicPr>
          <p:cNvPr id="27660" name="Picture 18" descr="EU MN logo"/>
          <p:cNvPicPr>
            <a:picLocks noChangeAspect="1" noChangeArrowheads="1"/>
          </p:cNvPicPr>
          <p:nvPr/>
        </p:nvPicPr>
        <p:blipFill>
          <a:blip r:embed="rId4"/>
          <a:srcRect/>
          <a:stretch>
            <a:fillRect/>
          </a:stretch>
        </p:blipFill>
        <p:spPr bwMode="auto">
          <a:xfrm>
            <a:off x="152400" y="609600"/>
            <a:ext cx="533400" cy="300038"/>
          </a:xfrm>
          <a:prstGeom prst="rect">
            <a:avLst/>
          </a:prstGeom>
          <a:noFill/>
          <a:ln w="9525">
            <a:noFill/>
            <a:miter lim="800000"/>
            <a:headEnd/>
            <a:tailEnd/>
          </a:ln>
        </p:spPr>
      </p:pic>
      <p:sp>
        <p:nvSpPr>
          <p:cNvPr id="19" name="Rectangle 18"/>
          <p:cNvSpPr/>
          <p:nvPr/>
        </p:nvSpPr>
        <p:spPr>
          <a:xfrm>
            <a:off x="574675" y="1600200"/>
            <a:ext cx="8188325" cy="1077913"/>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b="1" dirty="0" smtClean="0">
              <a:solidFill>
                <a:schemeClr val="accent2">
                  <a:lumMod val="50000"/>
                </a:schemeClr>
              </a:solidFill>
              <a:effectLst>
                <a:outerShdw blurRad="38100" dist="38100" dir="2700000" algn="tl">
                  <a:srgbClr val="000000">
                    <a:alpha val="43137"/>
                  </a:srgbClr>
                </a:outerShdw>
              </a:effectLst>
              <a:latin typeface="+mn-lt"/>
            </a:endParaRPr>
          </a:p>
        </p:txBody>
      </p:sp>
      <p:sp>
        <p:nvSpPr>
          <p:cNvPr id="20" name="Rectangle 19"/>
          <p:cNvSpPr/>
          <p:nvPr/>
        </p:nvSpPr>
        <p:spPr>
          <a:xfrm>
            <a:off x="14288" y="1536700"/>
            <a:ext cx="8610600" cy="2586038"/>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86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86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867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868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6402388"/>
          </a:xfrm>
          <a:prstGeom prst="rect">
            <a:avLst/>
          </a:prstGeom>
          <a:noFill/>
          <a:ln w="9525">
            <a:noFill/>
            <a:miter lim="800000"/>
            <a:headEnd/>
            <a:tailEnd/>
          </a:ln>
        </p:spPr>
        <p:txBody>
          <a:bodyPr>
            <a:spAutoFit/>
          </a:bodyPr>
          <a:lstStyle/>
          <a:p>
            <a:pPr algn="ctr">
              <a:defRPr/>
            </a:pPr>
            <a:r>
              <a:rPr lang="en-US" sz="2400" b="1" u="sng" dirty="0">
                <a:solidFill>
                  <a:schemeClr val="accent2">
                    <a:lumMod val="50000"/>
                  </a:schemeClr>
                </a:solidFill>
                <a:effectLst>
                  <a:outerShdw blurRad="38100" dist="38100" dir="2700000" algn="tl">
                    <a:srgbClr val="000000">
                      <a:alpha val="43137"/>
                    </a:srgbClr>
                  </a:outerShdw>
                </a:effectLst>
                <a:latin typeface="+mn-lt"/>
              </a:rPr>
              <a:t>4.</a:t>
            </a:r>
            <a:r>
              <a:rPr lang="x-none" sz="2400" b="1" u="sng" dirty="0">
                <a:solidFill>
                  <a:schemeClr val="accent2">
                    <a:lumMod val="50000"/>
                  </a:schemeClr>
                </a:solidFill>
                <a:effectLst>
                  <a:outerShdw blurRad="38100" dist="38100" dir="2700000" algn="tl">
                    <a:srgbClr val="000000">
                      <a:alpha val="43137"/>
                    </a:srgbClr>
                  </a:outerShdw>
                </a:effectLst>
                <a:latin typeface="+mn-lt"/>
              </a:rPr>
              <a:t>1</a:t>
            </a:r>
            <a:r>
              <a:rPr lang="x-none" sz="2400" b="1" u="sng">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Auditing process</a:t>
            </a:r>
            <a:endParaRPr lang="x-none" sz="2400" b="1" u="sng" dirty="0">
              <a:solidFill>
                <a:schemeClr val="accent2">
                  <a:lumMod val="50000"/>
                </a:schemeClr>
              </a:solidFill>
              <a:effectLst>
                <a:outerShdw blurRad="38100" dist="38100" dir="2700000" algn="tl">
                  <a:srgbClr val="000000">
                    <a:alpha val="43137"/>
                  </a:srgbClr>
                </a:outerShdw>
              </a:effectLst>
              <a:latin typeface="+mn-lt"/>
            </a:endParaRPr>
          </a:p>
          <a:p>
            <a:pPr algn="ctr">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ctr">
              <a:defRPr/>
            </a:pPr>
            <a:endParaRPr lang="en-US" sz="1600" dirty="0">
              <a:solidFill>
                <a:schemeClr val="accent2">
                  <a:lumMod val="50000"/>
                </a:schemeClr>
              </a:solidFill>
              <a:effectLst>
                <a:outerShdw blurRad="38100" dist="38100" dir="2700000" algn="tl">
                  <a:srgbClr val="000000">
                    <a:alpha val="43137"/>
                  </a:srgbClr>
                </a:outerShdw>
              </a:effectLst>
              <a:latin typeface="+mn-lt"/>
            </a:endParaRPr>
          </a:p>
          <a:p>
            <a:pPr algn="ctr">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Wingdings" pitchFamily="2" charset="2"/>
              <a:buChar char="Ø"/>
              <a:defRPr/>
            </a:pPr>
            <a:r>
              <a:rPr lang="en-US" sz="2000" b="1" dirty="0">
                <a:solidFill>
                  <a:schemeClr val="accent2">
                    <a:lumMod val="50000"/>
                  </a:schemeClr>
                </a:solidFill>
                <a:effectLst>
                  <a:outerShdw blurRad="38100" dist="38100" dir="2700000" algn="tl">
                    <a:srgbClr val="000000">
                      <a:alpha val="43137"/>
                    </a:srgbClr>
                  </a:outerShdw>
                </a:effectLst>
                <a:latin typeface="+mn-lt"/>
              </a:rPr>
              <a:t>Determining risk indicators, materiality and sample - </a:t>
            </a:r>
            <a:endParaRPr lang="x-none" i="1" dirty="0">
              <a:solidFill>
                <a:schemeClr val="accent2">
                  <a:lumMod val="50000"/>
                </a:schemeClr>
              </a:solidFill>
              <a:effectLst>
                <a:outerShdw blurRad="38100" dist="38100" dir="2700000" algn="tl">
                  <a:srgbClr val="000000">
                    <a:alpha val="43137"/>
                  </a:srgbClr>
                </a:outerShdw>
              </a:effectLst>
              <a:latin typeface="+mn-lt"/>
            </a:endParaRPr>
          </a:p>
          <a:p>
            <a:pPr algn="just">
              <a:defRPr/>
            </a:pPr>
            <a:r>
              <a:rPr lang="en-US" i="1" dirty="0">
                <a:solidFill>
                  <a:schemeClr val="accent2">
                    <a:lumMod val="50000"/>
                  </a:schemeClr>
                </a:solidFill>
                <a:effectLst>
                  <a:outerShdw blurRad="38100" dist="38100" dir="2700000" algn="tl">
                    <a:srgbClr val="000000">
                      <a:alpha val="43137"/>
                    </a:srgbClr>
                  </a:outerShdw>
                </a:effectLst>
                <a:latin typeface="+mn-lt"/>
              </a:rPr>
              <a:t>professional approach to determining risk indicators, materiality and sample in accordance with international standards; approach of quality in audit planning and more efficient conduct of audits.</a:t>
            </a:r>
            <a:endParaRPr lang="x-none" i="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en-US"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Wingdings" pitchFamily="2" charset="2"/>
              <a:buChar char="Ø"/>
              <a:defRPr/>
            </a:pPr>
            <a:r>
              <a:rPr lang="en-US" sz="2000" b="1" dirty="0">
                <a:solidFill>
                  <a:schemeClr val="accent2">
                    <a:lumMod val="50000"/>
                  </a:schemeClr>
                </a:solidFill>
                <a:effectLst>
                  <a:outerShdw blurRad="38100" dist="38100" dir="2700000" algn="tl">
                    <a:srgbClr val="000000">
                      <a:alpha val="43137"/>
                    </a:srgbClr>
                  </a:outerShdw>
                </a:effectLst>
                <a:latin typeface="+mn-lt"/>
              </a:rPr>
              <a:t>Audit follow up procedures </a:t>
            </a:r>
            <a:r>
              <a:rPr lang="x-none" b="1">
                <a:solidFill>
                  <a:schemeClr val="accent2">
                    <a:lumMod val="50000"/>
                  </a:schemeClr>
                </a:solidFill>
                <a:effectLst>
                  <a:outerShdw blurRad="38100" dist="38100" dir="2700000" algn="tl">
                    <a:srgbClr val="000000">
                      <a:alpha val="43137"/>
                    </a:srgbClr>
                  </a:outerShdw>
                </a:effectLst>
                <a:latin typeface="+mn-lt"/>
              </a:rPr>
              <a:t>– </a:t>
            </a:r>
            <a:r>
              <a:rPr lang="en-US" b="1" dirty="0">
                <a:solidFill>
                  <a:schemeClr val="accent2">
                    <a:lumMod val="50000"/>
                  </a:schemeClr>
                </a:solidFill>
                <a:effectLst>
                  <a:outerShdw blurRad="38100" dist="38100" dir="2700000" algn="tl">
                    <a:srgbClr val="000000">
                      <a:alpha val="43137"/>
                    </a:srgbClr>
                  </a:outerShdw>
                </a:effectLst>
                <a:latin typeface="+mn-lt"/>
              </a:rPr>
              <a:t>Amendments to the Law on SAI </a:t>
            </a:r>
            <a:r>
              <a:rPr lang="en-US" b="1" i="1" dirty="0">
                <a:solidFill>
                  <a:schemeClr val="accent2">
                    <a:lumMod val="50000"/>
                  </a:schemeClr>
                </a:solidFill>
                <a:effectLst>
                  <a:outerShdw blurRad="38100" dist="38100" dir="2700000" algn="tl">
                    <a:srgbClr val="000000">
                      <a:alpha val="43137"/>
                    </a:srgbClr>
                  </a:outerShdw>
                </a:effectLst>
                <a:latin typeface="+mn-lt"/>
              </a:rPr>
              <a:t>prescribe </a:t>
            </a:r>
            <a:r>
              <a:rPr lang="en-US" i="1" dirty="0">
                <a:solidFill>
                  <a:schemeClr val="accent2">
                    <a:lumMod val="50000"/>
                  </a:schemeClr>
                </a:solidFill>
                <a:effectLst>
                  <a:outerShdw blurRad="38100" dist="38100" dir="2700000" algn="tl">
                    <a:srgbClr val="000000">
                      <a:alpha val="43137"/>
                    </a:srgbClr>
                  </a:outerShdw>
                </a:effectLst>
                <a:latin typeface="+mn-lt"/>
              </a:rPr>
              <a:t>obligation of audit entity to submit its report on realization of recommendations related to audit report within the time frame set by the Institution</a:t>
            </a:r>
            <a:r>
              <a:rPr lang="x-none" i="1">
                <a:solidFill>
                  <a:schemeClr val="accent2">
                    <a:lumMod val="50000"/>
                  </a:schemeClr>
                </a:solidFill>
                <a:effectLst>
                  <a:outerShdw blurRad="38100" dist="38100" dir="2700000" algn="tl">
                    <a:srgbClr val="000000">
                      <a:alpha val="43137"/>
                    </a:srgbClr>
                  </a:outerShdw>
                </a:effectLst>
                <a:latin typeface="+mn-lt"/>
              </a:rPr>
              <a:t>;</a:t>
            </a:r>
            <a:endParaRPr lang="x-none"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Tx/>
              <a:buChar char="-"/>
              <a:defRPr/>
            </a:pPr>
            <a:endParaRPr lang="x-none" sz="1600" b="1" i="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Tx/>
              <a:buChar char="-"/>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vi-VN"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24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vi-VN"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en-US" dirty="0">
              <a:solidFill>
                <a:schemeClr val="accent2">
                  <a:lumMod val="50000"/>
                </a:schemeClr>
              </a:solidFill>
              <a:effectLst>
                <a:outerShdw blurRad="38100" dist="38100" dir="2700000" algn="tl">
                  <a:srgbClr val="000000">
                    <a:alpha val="43137"/>
                  </a:srgbClr>
                </a:outerShdw>
              </a:effectLst>
              <a:latin typeface="+mn-lt"/>
            </a:endParaRPr>
          </a:p>
        </p:txBody>
      </p:sp>
      <p:pic>
        <p:nvPicPr>
          <p:cNvPr id="28684" name="Picture 18" descr="EU MN logo"/>
          <p:cNvPicPr>
            <a:picLocks noChangeAspect="1" noChangeArrowheads="1"/>
          </p:cNvPicPr>
          <p:nvPr/>
        </p:nvPicPr>
        <p:blipFill>
          <a:blip r:embed="rId4"/>
          <a:srcRect/>
          <a:stretch>
            <a:fillRect/>
          </a:stretch>
        </p:blipFill>
        <p:spPr bwMode="auto">
          <a:xfrm>
            <a:off x="152400" y="609600"/>
            <a:ext cx="533400" cy="300038"/>
          </a:xfrm>
          <a:prstGeom prst="rect">
            <a:avLst/>
          </a:prstGeom>
          <a:noFill/>
          <a:ln w="9525">
            <a:noFill/>
            <a:miter lim="800000"/>
            <a:headEnd/>
            <a:tailEnd/>
          </a:ln>
        </p:spPr>
      </p:pic>
      <p:sp>
        <p:nvSpPr>
          <p:cNvPr id="19" name="Rectangle 18"/>
          <p:cNvSpPr/>
          <p:nvPr/>
        </p:nvSpPr>
        <p:spPr>
          <a:xfrm>
            <a:off x="574675" y="1600200"/>
            <a:ext cx="8188325" cy="1077913"/>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b="1" dirty="0" smtClean="0">
              <a:solidFill>
                <a:schemeClr val="accent2">
                  <a:lumMod val="50000"/>
                </a:schemeClr>
              </a:solidFill>
              <a:effectLst>
                <a:outerShdw blurRad="38100" dist="38100" dir="2700000" algn="tl">
                  <a:srgbClr val="000000">
                    <a:alpha val="43137"/>
                  </a:srgbClr>
                </a:outerShdw>
              </a:effectLst>
              <a:latin typeface="+mn-lt"/>
            </a:endParaRPr>
          </a:p>
        </p:txBody>
      </p:sp>
      <p:sp>
        <p:nvSpPr>
          <p:cNvPr id="20" name="Rectangle 19"/>
          <p:cNvSpPr/>
          <p:nvPr/>
        </p:nvSpPr>
        <p:spPr>
          <a:xfrm>
            <a:off x="-525463" y="1681163"/>
            <a:ext cx="8610601" cy="2586037"/>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9700"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970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970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970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7416800"/>
          </a:xfrm>
          <a:prstGeom prst="rect">
            <a:avLst/>
          </a:prstGeom>
          <a:noFill/>
          <a:ln w="9525">
            <a:noFill/>
            <a:miter lim="800000"/>
            <a:headEnd/>
            <a:tailEnd/>
          </a:ln>
        </p:spPr>
        <p:txBody>
          <a:bodyPr>
            <a:spAutoFit/>
          </a:bodyPr>
          <a:lstStyle/>
          <a:p>
            <a:pPr algn="ctr">
              <a:defRPr/>
            </a:pPr>
            <a:r>
              <a:rPr lang="x-none" sz="2400" b="1" u="sng" dirty="0">
                <a:solidFill>
                  <a:schemeClr val="accent2">
                    <a:lumMod val="50000"/>
                  </a:schemeClr>
                </a:solidFill>
                <a:effectLst>
                  <a:outerShdw blurRad="38100" dist="38100" dir="2700000" algn="tl">
                    <a:srgbClr val="000000">
                      <a:alpha val="43137"/>
                    </a:srgbClr>
                  </a:outerShdw>
                </a:effectLst>
                <a:latin typeface="+mn-lt"/>
              </a:rPr>
              <a:t>5</a:t>
            </a:r>
            <a:r>
              <a:rPr lang="x-none" sz="2400" b="1" u="sng">
                <a:solidFill>
                  <a:schemeClr val="accent2">
                    <a:lumMod val="50000"/>
                  </a:schemeClr>
                </a:solidFill>
                <a:effectLst>
                  <a:outerShdw blurRad="38100" dist="38100" dir="2700000" algn="tl">
                    <a:srgbClr val="000000">
                      <a:alpha val="43137"/>
                    </a:srgbClr>
                  </a:outerShdw>
                </a:effectLst>
                <a:latin typeface="+mn-lt"/>
              </a:rPr>
              <a:t>. </a:t>
            </a:r>
            <a:r>
              <a:rPr lang="en-US" sz="2400" b="1" u="sng" dirty="0">
                <a:solidFill>
                  <a:schemeClr val="accent2">
                    <a:lumMod val="50000"/>
                  </a:schemeClr>
                </a:solidFill>
                <a:effectLst>
                  <a:outerShdw blurRad="38100" dist="38100" dir="2700000" algn="tl">
                    <a:srgbClr val="000000">
                      <a:alpha val="43137"/>
                    </a:srgbClr>
                  </a:outerShdw>
                </a:effectLst>
                <a:latin typeface="+mn-lt"/>
              </a:rPr>
              <a:t>International cooperation and trainings</a:t>
            </a:r>
            <a:endParaRPr lang="x-none" sz="2400" b="1" u="sng" dirty="0">
              <a:solidFill>
                <a:schemeClr val="accent2">
                  <a:lumMod val="50000"/>
                </a:schemeClr>
              </a:solidFill>
              <a:effectLst>
                <a:outerShdw blurRad="38100" dist="38100" dir="2700000" algn="tl">
                  <a:srgbClr val="000000">
                    <a:alpha val="43137"/>
                  </a:srgbClr>
                </a:outerShdw>
              </a:effectLst>
              <a:latin typeface="+mn-lt"/>
            </a:endParaRPr>
          </a:p>
          <a:p>
            <a:pPr algn="ctr">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ctr">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Wingdings" pitchFamily="2" charset="2"/>
              <a:buChar char="Ø"/>
              <a:defRPr/>
            </a:pPr>
            <a:r>
              <a:rPr lang="en-US" b="1" dirty="0">
                <a:solidFill>
                  <a:schemeClr val="accent2">
                    <a:lumMod val="50000"/>
                  </a:schemeClr>
                </a:solidFill>
                <a:effectLst>
                  <a:outerShdw blurRad="38100" dist="38100" dir="2700000" algn="tl">
                    <a:srgbClr val="000000">
                      <a:alpha val="43137"/>
                    </a:srgbClr>
                  </a:outerShdw>
                </a:effectLst>
                <a:latin typeface="+mn-lt"/>
              </a:rPr>
              <a:t>State audit institution realizes good international cooperation with</a:t>
            </a:r>
            <a:r>
              <a:rPr lang="x-none" b="1">
                <a:solidFill>
                  <a:schemeClr val="accent2">
                    <a:lumMod val="50000"/>
                  </a:schemeClr>
                </a:solidFill>
                <a:effectLst>
                  <a:outerShdw blurRad="38100" dist="38100" dir="2700000" algn="tl">
                    <a:srgbClr val="000000">
                      <a:alpha val="43137"/>
                    </a:srgbClr>
                  </a:outerShdw>
                </a:effectLst>
                <a:latin typeface="+mn-lt"/>
              </a:rPr>
              <a:t>:</a:t>
            </a:r>
            <a:endParaRPr lang="x-none" b="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i="1" dirty="0">
                <a:solidFill>
                  <a:schemeClr val="accent2">
                    <a:lumMod val="50000"/>
                  </a:schemeClr>
                </a:solidFill>
                <a:effectLst>
                  <a:outerShdw blurRad="38100" dist="38100" dir="2700000" algn="tl">
                    <a:srgbClr val="000000">
                      <a:alpha val="43137"/>
                    </a:srgbClr>
                  </a:outerShdw>
                </a:effectLst>
                <a:latin typeface="+mn-lt"/>
              </a:rPr>
              <a:t>INTOSAI and EUROSAI Supreme audit institutions</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i="1" dirty="0">
                <a:solidFill>
                  <a:schemeClr val="accent2">
                    <a:lumMod val="50000"/>
                  </a:schemeClr>
                </a:solidFill>
                <a:effectLst>
                  <a:outerShdw blurRad="38100" dist="38100" dir="2700000" algn="tl">
                    <a:srgbClr val="000000">
                      <a:alpha val="43137"/>
                    </a:srgbClr>
                  </a:outerShdw>
                </a:effectLst>
                <a:latin typeface="+mn-lt"/>
              </a:rPr>
              <a:t>European Court of Auditors</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Arial" pitchFamily="34" charset="0"/>
              <a:buChar char="•"/>
              <a:defRPr/>
            </a:pPr>
            <a:r>
              <a:rPr lang="en-US" sz="1600" i="1" dirty="0">
                <a:solidFill>
                  <a:schemeClr val="accent2">
                    <a:lumMod val="50000"/>
                  </a:schemeClr>
                </a:solidFill>
                <a:effectLst>
                  <a:outerShdw blurRad="38100" dist="38100" dir="2700000" algn="tl">
                    <a:srgbClr val="000000">
                      <a:alpha val="43137"/>
                    </a:srgbClr>
                  </a:outerShdw>
                </a:effectLst>
                <a:latin typeface="+mn-lt"/>
              </a:rPr>
              <a:t>Network of SAI of candidate countries and potential candidates countries of EU</a:t>
            </a:r>
            <a:r>
              <a:rPr lang="x-none" sz="1600" i="1">
                <a:solidFill>
                  <a:schemeClr val="accent2">
                    <a:lumMod val="50000"/>
                  </a:schemeClr>
                </a:solidFill>
                <a:effectLst>
                  <a:outerShdw blurRad="38100" dist="38100" dir="2700000" algn="tl">
                    <a:srgbClr val="000000">
                      <a:alpha val="43137"/>
                    </a:srgbClr>
                  </a:outerShdw>
                </a:effectLst>
                <a:latin typeface="+mn-lt"/>
              </a:rPr>
              <a:t>.</a:t>
            </a:r>
            <a:endParaRPr lang="x-none" sz="1600" i="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Wingdings" pitchFamily="2" charset="2"/>
              <a:buChar char="Ø"/>
              <a:defRPr/>
            </a:pPr>
            <a:r>
              <a:rPr lang="en-US" b="1" dirty="0">
                <a:solidFill>
                  <a:schemeClr val="accent2">
                    <a:lumMod val="50000"/>
                  </a:schemeClr>
                </a:solidFill>
                <a:effectLst>
                  <a:outerShdw blurRad="38100" dist="38100" dir="2700000" algn="tl">
                    <a:srgbClr val="000000">
                      <a:alpha val="43137"/>
                    </a:srgbClr>
                  </a:outerShdw>
                </a:effectLst>
                <a:latin typeface="+mn-lt"/>
              </a:rPr>
              <a:t>Cooperation with international organization </a:t>
            </a:r>
            <a:r>
              <a:rPr lang="x-none" b="1">
                <a:solidFill>
                  <a:schemeClr val="accent2">
                    <a:lumMod val="50000"/>
                  </a:schemeClr>
                </a:solidFill>
                <a:effectLst>
                  <a:outerShdw blurRad="38100" dist="38100" dir="2700000" algn="tl">
                    <a:srgbClr val="000000">
                      <a:alpha val="43137"/>
                    </a:srgbClr>
                  </a:outerShdw>
                </a:effectLst>
                <a:latin typeface="+mn-lt"/>
              </a:rPr>
              <a:t>– </a:t>
            </a:r>
            <a:r>
              <a:rPr lang="x-none" b="1" i="1">
                <a:solidFill>
                  <a:schemeClr val="accent2">
                    <a:lumMod val="50000"/>
                  </a:schemeClr>
                </a:solidFill>
                <a:effectLst>
                  <a:outerShdw blurRad="38100" dist="38100" dir="2700000" algn="tl">
                    <a:srgbClr val="000000">
                      <a:alpha val="43137"/>
                    </a:srgbClr>
                  </a:outerShdw>
                </a:effectLst>
                <a:latin typeface="+mn-lt"/>
              </a:rPr>
              <a:t>SIGMA </a:t>
            </a:r>
            <a:r>
              <a:rPr lang="en-US" b="1" i="1" dirty="0">
                <a:solidFill>
                  <a:schemeClr val="accent2">
                    <a:lumMod val="50000"/>
                  </a:schemeClr>
                </a:solidFill>
                <a:effectLst>
                  <a:outerShdw blurRad="38100" dist="38100" dir="2700000" algn="tl">
                    <a:srgbClr val="000000">
                      <a:alpha val="43137"/>
                    </a:srgbClr>
                  </a:outerShdw>
                </a:effectLst>
                <a:latin typeface="+mn-lt"/>
              </a:rPr>
              <a:t>and </a:t>
            </a:r>
            <a:r>
              <a:rPr lang="x-none" b="1" i="1">
                <a:solidFill>
                  <a:schemeClr val="accent2">
                    <a:lumMod val="50000"/>
                  </a:schemeClr>
                </a:solidFill>
                <a:effectLst>
                  <a:outerShdw blurRad="38100" dist="38100" dir="2700000" algn="tl">
                    <a:srgbClr val="000000">
                      <a:alpha val="43137"/>
                    </a:srgbClr>
                  </a:outerShdw>
                </a:effectLst>
                <a:latin typeface="+mn-lt"/>
              </a:rPr>
              <a:t> </a:t>
            </a:r>
            <a:r>
              <a:rPr lang="x-none" b="1" i="1" dirty="0">
                <a:solidFill>
                  <a:schemeClr val="accent2">
                    <a:lumMod val="50000"/>
                  </a:schemeClr>
                </a:solidFill>
                <a:effectLst>
                  <a:outerShdw blurRad="38100" dist="38100" dir="2700000" algn="tl">
                    <a:srgbClr val="000000">
                      <a:alpha val="43137"/>
                    </a:srgbClr>
                  </a:outerShdw>
                </a:effectLst>
                <a:latin typeface="+mn-lt"/>
              </a:rPr>
              <a:t>UNDP;</a:t>
            </a:r>
          </a:p>
          <a:p>
            <a:pPr algn="just">
              <a:defRPr/>
            </a:pPr>
            <a:endParaRPr lang="x-none" b="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Wingdings" pitchFamily="2" charset="2"/>
              <a:buChar char="Ø"/>
              <a:defRPr/>
            </a:pPr>
            <a:r>
              <a:rPr lang="en-US" b="1" dirty="0">
                <a:solidFill>
                  <a:schemeClr val="accent2">
                    <a:lumMod val="50000"/>
                  </a:schemeClr>
                </a:solidFill>
                <a:effectLst>
                  <a:outerShdw blurRad="38100" dist="38100" dir="2700000" algn="tl">
                    <a:srgbClr val="000000">
                      <a:alpha val="43137"/>
                    </a:srgbClr>
                  </a:outerShdw>
                </a:effectLst>
                <a:latin typeface="+mn-lt"/>
              </a:rPr>
              <a:t>Application for twinning light project </a:t>
            </a:r>
            <a:r>
              <a:rPr lang="x-none" b="1" i="1">
                <a:solidFill>
                  <a:schemeClr val="accent2">
                    <a:lumMod val="50000"/>
                  </a:schemeClr>
                </a:solidFill>
                <a:effectLst>
                  <a:outerShdw blurRad="38100" dist="38100" dir="2700000" algn="tl">
                    <a:srgbClr val="000000">
                      <a:alpha val="43137"/>
                    </a:srgbClr>
                  </a:outerShdw>
                </a:effectLst>
                <a:latin typeface="+mn-lt"/>
              </a:rPr>
              <a:t>„</a:t>
            </a:r>
            <a:r>
              <a:rPr lang="en-US" b="1" i="1" dirty="0">
                <a:solidFill>
                  <a:schemeClr val="accent2">
                    <a:lumMod val="50000"/>
                  </a:schemeClr>
                </a:solidFill>
                <a:effectLst>
                  <a:outerShdw blurRad="38100" dist="38100" dir="2700000" algn="tl">
                    <a:srgbClr val="000000">
                      <a:alpha val="43137"/>
                    </a:srgbClr>
                  </a:outerShdw>
                </a:effectLst>
                <a:latin typeface="+mn-lt"/>
              </a:rPr>
              <a:t>Audit Quality Control within the SAI</a:t>
            </a:r>
            <a:r>
              <a:rPr lang="x-none" b="1" i="1">
                <a:solidFill>
                  <a:schemeClr val="accent2">
                    <a:lumMod val="50000"/>
                  </a:schemeClr>
                </a:solidFill>
                <a:effectLst>
                  <a:outerShdw blurRad="38100" dist="38100" dir="2700000" algn="tl">
                    <a:srgbClr val="000000">
                      <a:alpha val="43137"/>
                    </a:srgbClr>
                  </a:outerShdw>
                </a:effectLst>
                <a:latin typeface="+mn-lt"/>
              </a:rPr>
              <a:t>“;</a:t>
            </a:r>
            <a:endParaRPr lang="x-none" b="1" i="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b="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Wingdings" pitchFamily="2" charset="2"/>
              <a:buChar char="Ø"/>
              <a:defRPr/>
            </a:pPr>
            <a:r>
              <a:rPr lang="en-US" b="1" dirty="0">
                <a:solidFill>
                  <a:schemeClr val="accent2">
                    <a:lumMod val="50000"/>
                  </a:schemeClr>
                </a:solidFill>
                <a:effectLst>
                  <a:outerShdw blurRad="38100" dist="38100" dir="2700000" algn="tl">
                    <a:srgbClr val="000000">
                      <a:alpha val="43137"/>
                    </a:srgbClr>
                  </a:outerShdw>
                </a:effectLst>
                <a:latin typeface="+mn-lt"/>
              </a:rPr>
              <a:t>Bilateral cooperation with Supreme audit institution from the region</a:t>
            </a:r>
            <a:r>
              <a:rPr lang="x-none" b="1">
                <a:solidFill>
                  <a:schemeClr val="accent2">
                    <a:lumMod val="50000"/>
                  </a:schemeClr>
                </a:solidFill>
                <a:effectLst>
                  <a:outerShdw blurRad="38100" dist="38100" dir="2700000" algn="tl">
                    <a:srgbClr val="000000">
                      <a:alpha val="43137"/>
                    </a:srgbClr>
                  </a:outerShdw>
                </a:effectLst>
                <a:latin typeface="+mn-lt"/>
              </a:rPr>
              <a:t>;</a:t>
            </a:r>
            <a:r>
              <a:rPr lang="x-none" b="1" dirty="0">
                <a:solidFill>
                  <a:schemeClr val="accent2">
                    <a:lumMod val="50000"/>
                  </a:schemeClr>
                </a:solidFill>
                <a:effectLst>
                  <a:outerShdw blurRad="38100" dist="38100" dir="2700000" algn="tl">
                    <a:srgbClr val="000000">
                      <a:alpha val="43137"/>
                    </a:srgbClr>
                  </a:outerShdw>
                </a:effectLst>
                <a:latin typeface="+mn-lt"/>
              </a:rPr>
              <a:t>	</a:t>
            </a: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Tx/>
              <a:buChar char="-"/>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vi-VN"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24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vi-VN"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en-US" dirty="0">
              <a:solidFill>
                <a:schemeClr val="accent2">
                  <a:lumMod val="50000"/>
                </a:schemeClr>
              </a:solidFill>
              <a:effectLst>
                <a:outerShdw blurRad="38100" dist="38100" dir="2700000" algn="tl">
                  <a:srgbClr val="000000">
                    <a:alpha val="43137"/>
                  </a:srgbClr>
                </a:outerShdw>
              </a:effectLst>
              <a:latin typeface="+mn-lt"/>
            </a:endParaRPr>
          </a:p>
        </p:txBody>
      </p:sp>
      <p:pic>
        <p:nvPicPr>
          <p:cNvPr id="29708" name="Picture 18" descr="EU MN logo"/>
          <p:cNvPicPr>
            <a:picLocks noChangeAspect="1" noChangeArrowheads="1"/>
          </p:cNvPicPr>
          <p:nvPr/>
        </p:nvPicPr>
        <p:blipFill>
          <a:blip r:embed="rId4"/>
          <a:srcRect/>
          <a:stretch>
            <a:fillRect/>
          </a:stretch>
        </p:blipFill>
        <p:spPr bwMode="auto">
          <a:xfrm>
            <a:off x="152400" y="609600"/>
            <a:ext cx="533400" cy="300038"/>
          </a:xfrm>
          <a:prstGeom prst="rect">
            <a:avLst/>
          </a:prstGeom>
          <a:noFill/>
          <a:ln w="9525">
            <a:noFill/>
            <a:miter lim="800000"/>
            <a:headEnd/>
            <a:tailEnd/>
          </a:ln>
        </p:spPr>
      </p:pic>
      <p:sp>
        <p:nvSpPr>
          <p:cNvPr id="19" name="Rectangle 18"/>
          <p:cNvSpPr/>
          <p:nvPr/>
        </p:nvSpPr>
        <p:spPr>
          <a:xfrm>
            <a:off x="574675" y="1600200"/>
            <a:ext cx="8188325" cy="830263"/>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b="1" dirty="0" smtClean="0">
              <a:solidFill>
                <a:schemeClr val="accent2">
                  <a:lumMod val="50000"/>
                </a:schemeClr>
              </a:solidFill>
              <a:effectLst>
                <a:outerShdw blurRad="38100" dist="38100" dir="2700000" algn="tl">
                  <a:srgbClr val="000000">
                    <a:alpha val="43137"/>
                  </a:srgbClr>
                </a:outerShdw>
              </a:effectLst>
              <a:latin typeface="+mn-lt"/>
            </a:endParaRPr>
          </a:p>
        </p:txBody>
      </p:sp>
      <p:sp>
        <p:nvSpPr>
          <p:cNvPr id="20" name="Rectangle 19"/>
          <p:cNvSpPr/>
          <p:nvPr/>
        </p:nvSpPr>
        <p:spPr>
          <a:xfrm>
            <a:off x="-525463" y="1681163"/>
            <a:ext cx="8610601" cy="2586037"/>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0724"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26"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27"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a:t>
            </a:r>
            <a:r>
              <a:rPr lang="x-none" b="1" dirty="0">
                <a:solidFill>
                  <a:schemeClr val="accent2">
                    <a:lumMod val="20000"/>
                    <a:lumOff val="80000"/>
                  </a:schemeClr>
                </a:solidFill>
                <a:latin typeface="Cambria" pitchFamily="18" charset="0"/>
              </a:rPr>
              <a:t>2</a:t>
            </a:r>
            <a:r>
              <a:rPr lang="sr-Latn-CS" b="1" dirty="0">
                <a:solidFill>
                  <a:schemeClr val="accent2">
                    <a:lumMod val="20000"/>
                    <a:lumOff val="80000"/>
                  </a:schemeClr>
                </a:solidFill>
                <a:latin typeface="Cambria" pitchFamily="18" charset="0"/>
              </a:rPr>
              <a:t>: Financial Control</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3072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74675" y="762000"/>
            <a:ext cx="8050213" cy="6462713"/>
          </a:xfrm>
          <a:prstGeom prst="rect">
            <a:avLst/>
          </a:prstGeom>
          <a:noFill/>
          <a:ln w="9525">
            <a:noFill/>
            <a:miter lim="800000"/>
            <a:headEnd/>
            <a:tailEnd/>
          </a:ln>
        </p:spPr>
        <p:txBody>
          <a:bodyPr>
            <a:spAutoFit/>
          </a:bodyPr>
          <a:lstStyle/>
          <a:p>
            <a:pPr algn="ctr">
              <a:defRPr/>
            </a:pPr>
            <a:r>
              <a:rPr lang="x-none" sz="2400" b="1" u="sng">
                <a:solidFill>
                  <a:schemeClr val="accent2">
                    <a:lumMod val="50000"/>
                  </a:schemeClr>
                </a:solidFill>
                <a:effectLst>
                  <a:outerShdw blurRad="38100" dist="38100" dir="2700000" algn="tl">
                    <a:srgbClr val="000000">
                      <a:alpha val="43137"/>
                    </a:srgbClr>
                  </a:outerShdw>
                </a:effectLst>
                <a:latin typeface="+mn-lt"/>
              </a:rPr>
              <a:t>5.</a:t>
            </a:r>
            <a:r>
              <a:rPr lang="en-US" sz="2400" b="1" u="sng" dirty="0">
                <a:solidFill>
                  <a:schemeClr val="accent2">
                    <a:lumMod val="50000"/>
                  </a:schemeClr>
                </a:solidFill>
                <a:effectLst>
                  <a:outerShdw blurRad="38100" dist="38100" dir="2700000" algn="tl">
                    <a:srgbClr val="000000">
                      <a:alpha val="43137"/>
                    </a:srgbClr>
                  </a:outerShdw>
                </a:effectLst>
                <a:latin typeface="+mn-lt"/>
              </a:rPr>
              <a:t> International cooperation and trainings</a:t>
            </a:r>
            <a:r>
              <a:rPr lang="x-none" sz="2400" b="1" u="sng">
                <a:solidFill>
                  <a:schemeClr val="accent2">
                    <a:lumMod val="50000"/>
                  </a:schemeClr>
                </a:solidFill>
                <a:effectLst>
                  <a:outerShdw blurRad="38100" dist="38100" dir="2700000" algn="tl">
                    <a:srgbClr val="000000">
                      <a:alpha val="43137"/>
                    </a:srgbClr>
                  </a:outerShdw>
                </a:effectLst>
                <a:latin typeface="+mn-lt"/>
              </a:rPr>
              <a:t> </a:t>
            </a:r>
            <a:endParaRPr lang="x-none" sz="2400" b="1" u="sng" dirty="0">
              <a:solidFill>
                <a:schemeClr val="accent2">
                  <a:lumMod val="50000"/>
                </a:schemeClr>
              </a:solidFill>
              <a:effectLst>
                <a:outerShdw blurRad="38100" dist="38100" dir="2700000" algn="tl">
                  <a:srgbClr val="000000">
                    <a:alpha val="43137"/>
                  </a:srgbClr>
                </a:outerShdw>
              </a:effectLst>
              <a:latin typeface="+mn-lt"/>
            </a:endParaRPr>
          </a:p>
          <a:p>
            <a:pPr algn="ctr">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ctr">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ctr">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Wingdings" pitchFamily="2" charset="2"/>
              <a:buChar char="Ø"/>
              <a:defRPr/>
            </a:pPr>
            <a:r>
              <a:rPr lang="en-US" b="1" dirty="0">
                <a:solidFill>
                  <a:schemeClr val="accent2">
                    <a:lumMod val="50000"/>
                  </a:schemeClr>
                </a:solidFill>
                <a:effectLst>
                  <a:outerShdw blurRad="38100" dist="38100" dir="2700000" algn="tl">
                    <a:srgbClr val="000000">
                      <a:alpha val="43137"/>
                    </a:srgbClr>
                  </a:outerShdw>
                </a:effectLst>
                <a:latin typeface="+mn-lt"/>
              </a:rPr>
              <a:t>Ten-year cooperation with GIZ </a:t>
            </a:r>
            <a:r>
              <a:rPr lang="x-none" b="1">
                <a:solidFill>
                  <a:schemeClr val="accent2">
                    <a:lumMod val="50000"/>
                  </a:schemeClr>
                </a:solidFill>
                <a:effectLst>
                  <a:outerShdw blurRad="38100" dist="38100" dir="2700000" algn="tl">
                    <a:srgbClr val="000000">
                      <a:alpha val="43137"/>
                    </a:srgbClr>
                  </a:outerShdw>
                </a:effectLst>
                <a:latin typeface="+mn-lt"/>
              </a:rPr>
              <a:t>- </a:t>
            </a:r>
            <a:r>
              <a:rPr lang="en-US" b="1" dirty="0">
                <a:solidFill>
                  <a:schemeClr val="accent2">
                    <a:lumMod val="50000"/>
                  </a:schemeClr>
                </a:solidFill>
                <a:effectLst>
                  <a:outerShdw blurRad="38100" dist="38100" dir="2700000" algn="tl">
                    <a:srgbClr val="000000">
                      <a:alpha val="43137"/>
                    </a:srgbClr>
                  </a:outerShdw>
                </a:effectLst>
                <a:latin typeface="+mn-lt"/>
              </a:rPr>
              <a:t>Project</a:t>
            </a:r>
            <a:r>
              <a:rPr lang="x-none" b="1">
                <a:solidFill>
                  <a:schemeClr val="accent2">
                    <a:lumMod val="50000"/>
                  </a:schemeClr>
                </a:solidFill>
                <a:effectLst>
                  <a:outerShdw blurRad="38100" dist="38100" dir="2700000" algn="tl">
                    <a:srgbClr val="000000">
                      <a:alpha val="43137"/>
                    </a:srgbClr>
                  </a:outerShdw>
                </a:effectLst>
                <a:latin typeface="+mn-lt"/>
              </a:rPr>
              <a:t> „</a:t>
            </a:r>
            <a:r>
              <a:rPr lang="en-US" b="1" dirty="0">
                <a:solidFill>
                  <a:schemeClr val="accent2">
                    <a:lumMod val="50000"/>
                  </a:schemeClr>
                </a:solidFill>
                <a:effectLst>
                  <a:outerShdw blurRad="38100" dist="38100" dir="2700000" algn="tl">
                    <a:srgbClr val="000000">
                      <a:alpha val="43137"/>
                    </a:srgbClr>
                  </a:outerShdw>
                </a:effectLst>
                <a:latin typeface="+mn-lt"/>
              </a:rPr>
              <a:t>Creation and Establishment of Supreme audit institution in Montenegro</a:t>
            </a:r>
            <a:r>
              <a:rPr lang="x-none" b="1">
                <a:solidFill>
                  <a:schemeClr val="accent2">
                    <a:lumMod val="50000"/>
                  </a:schemeClr>
                </a:solidFill>
                <a:effectLst>
                  <a:outerShdw blurRad="38100" dist="38100" dir="2700000" algn="tl">
                    <a:srgbClr val="000000">
                      <a:alpha val="43137"/>
                    </a:srgbClr>
                  </a:outerShdw>
                </a:effectLst>
                <a:latin typeface="+mn-lt"/>
              </a:rPr>
              <a:t>“ </a:t>
            </a:r>
            <a:r>
              <a:rPr lang="en-US" b="1" dirty="0">
                <a:solidFill>
                  <a:schemeClr val="accent2">
                    <a:lumMod val="50000"/>
                  </a:schemeClr>
                </a:solidFill>
                <a:effectLst>
                  <a:outerShdw blurRad="38100" dist="38100" dir="2700000" algn="tl">
                    <a:srgbClr val="000000">
                      <a:alpha val="43137"/>
                    </a:srgbClr>
                  </a:outerShdw>
                </a:effectLst>
                <a:latin typeface="+mn-lt"/>
              </a:rPr>
              <a:t>and</a:t>
            </a:r>
            <a:r>
              <a:rPr lang="x-none" b="1">
                <a:solidFill>
                  <a:schemeClr val="accent2">
                    <a:lumMod val="50000"/>
                  </a:schemeClr>
                </a:solidFill>
                <a:effectLst>
                  <a:outerShdw blurRad="38100" dist="38100" dir="2700000" algn="tl">
                    <a:srgbClr val="000000">
                      <a:alpha val="43137"/>
                    </a:srgbClr>
                  </a:outerShdw>
                </a:effectLst>
                <a:latin typeface="+mn-lt"/>
              </a:rPr>
              <a:t> „</a:t>
            </a:r>
            <a:r>
              <a:rPr lang="en-US" b="1" dirty="0">
                <a:solidFill>
                  <a:schemeClr val="accent2">
                    <a:lumMod val="50000"/>
                  </a:schemeClr>
                </a:solidFill>
                <a:effectLst>
                  <a:outerShdw blurRad="38100" dist="38100" dir="2700000" algn="tl">
                    <a:srgbClr val="000000">
                      <a:alpha val="43137"/>
                    </a:srgbClr>
                  </a:outerShdw>
                </a:effectLst>
                <a:latin typeface="+mn-lt"/>
              </a:rPr>
              <a:t>Strengthening of external audit in Montenegro</a:t>
            </a:r>
            <a:r>
              <a:rPr lang="x-none" b="1">
                <a:solidFill>
                  <a:schemeClr val="accent2">
                    <a:lumMod val="50000"/>
                  </a:schemeClr>
                </a:solidFill>
                <a:effectLst>
                  <a:outerShdw blurRad="38100" dist="38100" dir="2700000" algn="tl">
                    <a:srgbClr val="000000">
                      <a:alpha val="43137"/>
                    </a:srgbClr>
                  </a:outerShdw>
                </a:effectLst>
                <a:latin typeface="+mn-lt"/>
              </a:rPr>
              <a:t>“; </a:t>
            </a:r>
            <a:endParaRPr lang="x-none" b="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b="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Wingdings" pitchFamily="2" charset="2"/>
              <a:buChar char="Ø"/>
              <a:defRPr/>
            </a:pPr>
            <a:r>
              <a:rPr lang="en-US" b="1" dirty="0">
                <a:solidFill>
                  <a:schemeClr val="accent2">
                    <a:lumMod val="50000"/>
                  </a:schemeClr>
                </a:solidFill>
                <a:effectLst>
                  <a:outerShdw blurRad="38100" dist="38100" dir="2700000" algn="tl">
                    <a:srgbClr val="000000">
                      <a:alpha val="43137"/>
                    </a:srgbClr>
                  </a:outerShdw>
                </a:effectLst>
                <a:latin typeface="+mn-lt"/>
              </a:rPr>
              <a:t>Institutional cooperation with the National Audit Office of Sweden in area of development performance audit </a:t>
            </a:r>
            <a:r>
              <a:rPr lang="x-none" b="1">
                <a:solidFill>
                  <a:schemeClr val="accent2">
                    <a:lumMod val="50000"/>
                  </a:schemeClr>
                </a:solidFill>
                <a:effectLst>
                  <a:outerShdw blurRad="38100" dist="38100" dir="2700000" algn="tl">
                    <a:srgbClr val="000000">
                      <a:alpha val="43137"/>
                    </a:srgbClr>
                  </a:outerShdw>
                </a:effectLst>
                <a:latin typeface="+mn-lt"/>
              </a:rPr>
              <a:t>– 2012;</a:t>
            </a:r>
            <a:endParaRPr lang="x-none" b="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b="1"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 typeface="Wingdings" pitchFamily="2" charset="2"/>
              <a:buChar char="Ø"/>
              <a:defRPr/>
            </a:pPr>
            <a:r>
              <a:rPr lang="en-US" b="1" dirty="0">
                <a:solidFill>
                  <a:schemeClr val="accent2">
                    <a:lumMod val="50000"/>
                  </a:schemeClr>
                </a:solidFill>
                <a:effectLst>
                  <a:outerShdw blurRad="38100" dist="38100" dir="2700000" algn="tl">
                    <a:srgbClr val="000000">
                      <a:alpha val="43137"/>
                    </a:srgbClr>
                  </a:outerShdw>
                </a:effectLst>
                <a:latin typeface="+mn-lt"/>
              </a:rPr>
              <a:t>With aim to enhance professional skills and knowledge of audit staff, State audit institution conducted trainings internally and with the support of external experts</a:t>
            </a:r>
            <a:r>
              <a:rPr lang="x-none" b="1">
                <a:solidFill>
                  <a:schemeClr val="accent2">
                    <a:lumMod val="50000"/>
                  </a:schemeClr>
                </a:solidFill>
                <a:effectLst>
                  <a:outerShdw blurRad="38100" dist="38100" dir="2700000" algn="tl">
                    <a:srgbClr val="000000">
                      <a:alpha val="43137"/>
                    </a:srgbClr>
                  </a:outerShdw>
                </a:effectLst>
                <a:latin typeface="+mn-lt"/>
              </a:rPr>
              <a:t>;</a:t>
            </a:r>
            <a:endParaRPr lang="x-none" b="1"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marL="285750" indent="-285750" algn="just">
              <a:buFontTx/>
              <a:buChar char="-"/>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vi-VN" sz="16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sz="2400"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x-none"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vi-VN" dirty="0">
              <a:solidFill>
                <a:schemeClr val="accent2">
                  <a:lumMod val="50000"/>
                </a:schemeClr>
              </a:solidFill>
              <a:effectLst>
                <a:outerShdw blurRad="38100" dist="38100" dir="2700000" algn="tl">
                  <a:srgbClr val="000000">
                    <a:alpha val="43137"/>
                  </a:srgbClr>
                </a:outerShdw>
              </a:effectLst>
              <a:latin typeface="+mn-lt"/>
            </a:endParaRPr>
          </a:p>
          <a:p>
            <a:pPr algn="just">
              <a:defRPr/>
            </a:pPr>
            <a:endParaRPr lang="en-US" dirty="0">
              <a:solidFill>
                <a:schemeClr val="accent2">
                  <a:lumMod val="50000"/>
                </a:schemeClr>
              </a:solidFill>
              <a:effectLst>
                <a:outerShdw blurRad="38100" dist="38100" dir="2700000" algn="tl">
                  <a:srgbClr val="000000">
                    <a:alpha val="43137"/>
                  </a:srgbClr>
                </a:outerShdw>
              </a:effectLst>
              <a:latin typeface="+mn-lt"/>
            </a:endParaRPr>
          </a:p>
        </p:txBody>
      </p:sp>
      <p:pic>
        <p:nvPicPr>
          <p:cNvPr id="30732" name="Picture 18" descr="EU MN logo"/>
          <p:cNvPicPr>
            <a:picLocks noChangeAspect="1" noChangeArrowheads="1"/>
          </p:cNvPicPr>
          <p:nvPr/>
        </p:nvPicPr>
        <p:blipFill>
          <a:blip r:embed="rId4"/>
          <a:srcRect/>
          <a:stretch>
            <a:fillRect/>
          </a:stretch>
        </p:blipFill>
        <p:spPr bwMode="auto">
          <a:xfrm>
            <a:off x="152400" y="609600"/>
            <a:ext cx="533400" cy="300038"/>
          </a:xfrm>
          <a:prstGeom prst="rect">
            <a:avLst/>
          </a:prstGeom>
          <a:noFill/>
          <a:ln w="9525">
            <a:noFill/>
            <a:miter lim="800000"/>
            <a:headEnd/>
            <a:tailEnd/>
          </a:ln>
        </p:spPr>
      </p:pic>
      <p:sp>
        <p:nvSpPr>
          <p:cNvPr id="19" name="Rectangle 18"/>
          <p:cNvSpPr/>
          <p:nvPr/>
        </p:nvSpPr>
        <p:spPr>
          <a:xfrm>
            <a:off x="574675" y="1600200"/>
            <a:ext cx="8188325" cy="830263"/>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dirty="0" smtClean="0">
              <a:solidFill>
                <a:schemeClr val="accent2">
                  <a:lumMod val="50000"/>
                </a:schemeClr>
              </a:solidFill>
              <a:effectLst>
                <a:outerShdw blurRad="38100" dist="38100" dir="2700000" algn="tl">
                  <a:srgbClr val="000000">
                    <a:alpha val="43137"/>
                  </a:srgbClr>
                </a:outerShdw>
              </a:effectLst>
              <a:latin typeface="+mn-lt"/>
            </a:endParaRPr>
          </a:p>
          <a:p>
            <a:pPr marL="814388" indent="-450850" algn="just" fontAlgn="auto">
              <a:spcBef>
                <a:spcPts val="0"/>
              </a:spcBef>
              <a:spcAft>
                <a:spcPts val="0"/>
              </a:spcAft>
              <a:defRPr/>
            </a:pPr>
            <a:endParaRPr lang="x-none" sz="1600" b="1" dirty="0" smtClean="0">
              <a:solidFill>
                <a:schemeClr val="accent2">
                  <a:lumMod val="50000"/>
                </a:schemeClr>
              </a:solidFill>
              <a:effectLst>
                <a:outerShdw blurRad="38100" dist="38100" dir="2700000" algn="tl">
                  <a:srgbClr val="000000">
                    <a:alpha val="43137"/>
                  </a:srgbClr>
                </a:outerShdw>
              </a:effectLst>
              <a:latin typeface="+mn-lt"/>
            </a:endParaRPr>
          </a:p>
        </p:txBody>
      </p:sp>
      <p:sp>
        <p:nvSpPr>
          <p:cNvPr id="20" name="Rectangle 19"/>
          <p:cNvSpPr/>
          <p:nvPr/>
        </p:nvSpPr>
        <p:spPr>
          <a:xfrm>
            <a:off x="-525463" y="1681163"/>
            <a:ext cx="8610601" cy="2586037"/>
          </a:xfrm>
          <a:prstGeom prst="rect">
            <a:avLst/>
          </a:prstGeom>
        </p:spPr>
        <p:txBody>
          <a:bodyPr>
            <a:spAutoFit/>
          </a:bodyPr>
          <a:lstStyle/>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1748"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1750"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1751" name="Text Box 121"/>
          <p:cNvSpPr txBox="1">
            <a:spLocks noChangeArrowheads="1"/>
          </p:cNvSpPr>
          <p:nvPr/>
        </p:nvSpPr>
        <p:spPr bwMode="auto">
          <a:xfrm>
            <a:off x="179388" y="2514600"/>
            <a:ext cx="8569325" cy="32004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32</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Financial Control</a:t>
            </a: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3175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32: </a:t>
            </a:r>
          </a:p>
          <a:p>
            <a:pPr algn="ctr">
              <a:defRPr/>
            </a:pPr>
            <a:r>
              <a:rPr lang="en-US" sz="1100" b="1" dirty="0">
                <a:solidFill>
                  <a:schemeClr val="accent2">
                    <a:lumMod val="75000"/>
                  </a:schemeClr>
                </a:solidFill>
                <a:latin typeface="Cambria" pitchFamily="18" charset="0"/>
              </a:rPr>
              <a:t>Financial Control</a:t>
            </a:r>
            <a:endParaRPr lang="sr-Latn-CS" sz="1100" b="1" dirty="0">
              <a:solidFill>
                <a:schemeClr val="accent2">
                  <a:lumMod val="75000"/>
                </a:schemeClr>
              </a:solidFill>
              <a:latin typeface="Cambria" pitchFamily="18" charset="0"/>
            </a:endParaRPr>
          </a:p>
        </p:txBody>
      </p:sp>
      <p:pic>
        <p:nvPicPr>
          <p:cNvPr id="31755"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762000" y="1676400"/>
            <a:ext cx="7767638" cy="708025"/>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ctr" fontAlgn="auto">
              <a:spcBef>
                <a:spcPts val="0"/>
              </a:spcBef>
              <a:spcAft>
                <a:spcPts val="0"/>
              </a:spcAft>
              <a:defRPr/>
            </a:pPr>
            <a:r>
              <a:rPr lang="x-none" sz="2000" b="1" dirty="0" smtClean="0">
                <a:solidFill>
                  <a:schemeClr val="accent2">
                    <a:lumMod val="50000"/>
                  </a:schemeClr>
                </a:solidFill>
                <a:latin typeface="+mn-lt"/>
              </a:rPr>
              <a:t>6. Statistical data</a:t>
            </a:r>
          </a:p>
          <a:p>
            <a:pPr marL="814388" indent="-450850" algn="ctr" fontAlgn="auto">
              <a:spcBef>
                <a:spcPts val="0"/>
              </a:spcBef>
              <a:spcAft>
                <a:spcPts val="0"/>
              </a:spcAft>
              <a:defRPr/>
            </a:pPr>
            <a:endParaRPr lang="x-none" sz="2000" b="1" dirty="0" smtClean="0">
              <a:solidFill>
                <a:schemeClr val="accent2">
                  <a:lumMod val="50000"/>
                </a:schemeClr>
              </a:solidFill>
              <a:latin typeface="+mn-lt"/>
            </a:endParaRPr>
          </a:p>
        </p:txBody>
      </p:sp>
      <p:sp>
        <p:nvSpPr>
          <p:cNvPr id="20" name="Rectangle 19"/>
          <p:cNvSpPr/>
          <p:nvPr/>
        </p:nvSpPr>
        <p:spPr>
          <a:xfrm>
            <a:off x="228600" y="1295400"/>
            <a:ext cx="8682038" cy="2586038"/>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pic>
        <p:nvPicPr>
          <p:cNvPr id="31758" name="Picture 21"/>
          <p:cNvPicPr>
            <a:picLocks noChangeAspect="1" noChangeArrowheads="1"/>
          </p:cNvPicPr>
          <p:nvPr/>
        </p:nvPicPr>
        <p:blipFill>
          <a:blip r:embed="rId5"/>
          <a:srcRect/>
          <a:stretch>
            <a:fillRect/>
          </a:stretch>
        </p:blipFill>
        <p:spPr bwMode="auto">
          <a:xfrm>
            <a:off x="381000" y="2209800"/>
            <a:ext cx="8358188"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2772"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2774"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2775" name="Text Box 121"/>
          <p:cNvSpPr txBox="1">
            <a:spLocks noChangeArrowheads="1"/>
          </p:cNvSpPr>
          <p:nvPr/>
        </p:nvSpPr>
        <p:spPr bwMode="auto">
          <a:xfrm>
            <a:off x="179388" y="2514600"/>
            <a:ext cx="8569325" cy="32004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32</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Financial Control</a:t>
            </a: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3277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32: </a:t>
            </a:r>
          </a:p>
          <a:p>
            <a:pPr algn="ctr">
              <a:defRPr/>
            </a:pPr>
            <a:r>
              <a:rPr lang="en-US" sz="1100" b="1" dirty="0">
                <a:solidFill>
                  <a:schemeClr val="accent2">
                    <a:lumMod val="75000"/>
                  </a:schemeClr>
                </a:solidFill>
                <a:latin typeface="Cambria" pitchFamily="18" charset="0"/>
              </a:rPr>
              <a:t>Financial Control</a:t>
            </a:r>
            <a:endParaRPr lang="sr-Latn-CS" sz="1100" b="1" dirty="0">
              <a:solidFill>
                <a:schemeClr val="accent2">
                  <a:lumMod val="75000"/>
                </a:schemeClr>
              </a:solidFill>
              <a:latin typeface="Cambria" pitchFamily="18" charset="0"/>
            </a:endParaRPr>
          </a:p>
        </p:txBody>
      </p:sp>
      <p:pic>
        <p:nvPicPr>
          <p:cNvPr id="32779"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400050"/>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ctr" fontAlgn="auto">
              <a:spcBef>
                <a:spcPts val="0"/>
              </a:spcBef>
              <a:spcAft>
                <a:spcPts val="0"/>
              </a:spcAft>
              <a:defRPr/>
            </a:pPr>
            <a:r>
              <a:rPr lang="x-none" sz="2000" b="1" dirty="0" smtClean="0">
                <a:solidFill>
                  <a:schemeClr val="accent2">
                    <a:lumMod val="50000"/>
                  </a:schemeClr>
                </a:solidFill>
                <a:latin typeface="+mn-lt"/>
              </a:rPr>
              <a:t>6. Statistical data</a:t>
            </a:r>
          </a:p>
        </p:txBody>
      </p:sp>
      <p:sp>
        <p:nvSpPr>
          <p:cNvPr id="20" name="Rectangle 19"/>
          <p:cNvSpPr/>
          <p:nvPr/>
        </p:nvSpPr>
        <p:spPr>
          <a:xfrm>
            <a:off x="228600" y="1295400"/>
            <a:ext cx="8682038" cy="2586038"/>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pic>
        <p:nvPicPr>
          <p:cNvPr id="32782" name="Picture 21"/>
          <p:cNvPicPr>
            <a:picLocks noChangeAspect="1" noChangeArrowheads="1"/>
          </p:cNvPicPr>
          <p:nvPr/>
        </p:nvPicPr>
        <p:blipFill>
          <a:blip r:embed="rId5"/>
          <a:srcRect/>
          <a:stretch>
            <a:fillRect/>
          </a:stretch>
        </p:blipFill>
        <p:spPr bwMode="auto">
          <a:xfrm>
            <a:off x="381000" y="2514600"/>
            <a:ext cx="8358188" cy="3043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79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379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27" name="Text Box 121"/>
          <p:cNvSpPr txBox="1">
            <a:spLocks noChangeArrowheads="1"/>
          </p:cNvSpPr>
          <p:nvPr/>
        </p:nvSpPr>
        <p:spPr bwMode="auto">
          <a:xfrm>
            <a:off x="-44450" y="1143000"/>
            <a:ext cx="8763000" cy="3343275"/>
          </a:xfrm>
          <a:prstGeom prst="rect">
            <a:avLst/>
          </a:prstGeom>
          <a:noFill/>
          <a:ln>
            <a:noFill/>
          </a:ln>
          <a:extLst/>
        </p:spPr>
        <p:txBody>
          <a:bodyPr/>
          <a:lstStyle>
            <a:lvl1pPr marL="814388" indent="-4508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sz="1400" b="1" dirty="0" smtClean="0">
              <a:solidFill>
                <a:srgbClr val="000099"/>
              </a:solidFill>
              <a:latin typeface="Cambria" pitchFamily="18" charset="0"/>
            </a:endParaRPr>
          </a:p>
          <a:p>
            <a:pPr algn="ctr" eaLnBrk="1" hangingPunct="1">
              <a:spcAft>
                <a:spcPct val="40000"/>
              </a:spcAft>
              <a:buClr>
                <a:srgbClr val="FF0000"/>
              </a:buClr>
              <a:buFont typeface="Wingdings" pitchFamily="2" charset="2"/>
              <a:buNone/>
              <a:defRPr/>
            </a:pPr>
            <a:r>
              <a:rPr lang="x-none" sz="2000" b="1" dirty="0" smtClean="0">
                <a:solidFill>
                  <a:schemeClr val="accent2">
                    <a:lumMod val="50000"/>
                  </a:schemeClr>
                </a:solidFill>
                <a:latin typeface="+mn-lt"/>
              </a:rPr>
              <a:t>6. Statistical data</a:t>
            </a:r>
          </a:p>
          <a:p>
            <a:pPr algn="ctr" eaLnBrk="1" hangingPunct="1">
              <a:spcAft>
                <a:spcPct val="40000"/>
              </a:spcAft>
              <a:buClr>
                <a:srgbClr val="FF0000"/>
              </a:buClr>
              <a:buFont typeface="Wingdings" pitchFamily="2" charset="2"/>
              <a:buNone/>
              <a:defRPr/>
            </a:pPr>
            <a:endParaRPr lang="x-none" sz="2000" b="1" dirty="0" smtClean="0">
              <a:solidFill>
                <a:schemeClr val="accent2">
                  <a:lumMod val="50000"/>
                </a:schemeClr>
              </a:solidFill>
              <a:latin typeface="+mn-lt"/>
            </a:endParaRPr>
          </a:p>
          <a:p>
            <a:pPr algn="ctr" eaLnBrk="1" hangingPunct="1">
              <a:spcAft>
                <a:spcPct val="40000"/>
              </a:spcAft>
              <a:buClr>
                <a:srgbClr val="FF0000"/>
              </a:buClr>
              <a:buFont typeface="Wingdings" pitchFamily="2" charset="2"/>
              <a:buNone/>
              <a:defRPr/>
            </a:pPr>
            <a:endParaRPr lang="x-none" sz="2000" b="1" dirty="0" smtClean="0">
              <a:solidFill>
                <a:schemeClr val="accent2">
                  <a:lumMod val="50000"/>
                </a:schemeClr>
              </a:solidFill>
              <a:latin typeface="+mn-lt"/>
            </a:endParaRPr>
          </a:p>
          <a:p>
            <a:pPr algn="ctr" eaLnBrk="1" hangingPunct="1">
              <a:spcAft>
                <a:spcPct val="40000"/>
              </a:spcAft>
              <a:buClr>
                <a:srgbClr val="FF0000"/>
              </a:buClr>
              <a:buFont typeface="Wingdings" pitchFamily="2" charset="2"/>
              <a:buNone/>
              <a:defRPr/>
            </a:pPr>
            <a:endParaRPr lang="en-US" sz="2000" b="1" dirty="0" smtClean="0">
              <a:latin typeface="+mn-lt"/>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32</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Financial Control</a:t>
            </a: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3380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32: </a:t>
            </a:r>
          </a:p>
          <a:p>
            <a:pPr algn="ctr">
              <a:defRPr/>
            </a:pPr>
            <a:r>
              <a:rPr lang="en-US" sz="1100" b="1" dirty="0">
                <a:solidFill>
                  <a:schemeClr val="accent2">
                    <a:lumMod val="75000"/>
                  </a:schemeClr>
                </a:solidFill>
                <a:latin typeface="Cambria" pitchFamily="18" charset="0"/>
              </a:rPr>
              <a:t>Financial Control</a:t>
            </a:r>
            <a:endParaRPr lang="sr-Latn-CS" sz="1100" b="1" dirty="0">
              <a:solidFill>
                <a:schemeClr val="accent2">
                  <a:lumMod val="75000"/>
                </a:schemeClr>
              </a:solidFill>
              <a:latin typeface="Cambria" pitchFamily="18" charset="0"/>
            </a:endParaRPr>
          </a:p>
        </p:txBody>
      </p:sp>
      <p:pic>
        <p:nvPicPr>
          <p:cNvPr id="33803"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3698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ctr" fontAlgn="auto">
              <a:spcBef>
                <a:spcPts val="0"/>
              </a:spcBef>
              <a:spcAft>
                <a:spcPts val="0"/>
              </a:spcAft>
              <a:defRPr/>
            </a:pPr>
            <a:endParaRPr lang="en-US" b="1" dirty="0" smtClean="0">
              <a:solidFill>
                <a:schemeClr val="accent2">
                  <a:lumMod val="50000"/>
                </a:schemeClr>
              </a:solidFill>
              <a:latin typeface="+mn-lt"/>
            </a:endParaRPr>
          </a:p>
        </p:txBody>
      </p:sp>
      <p:sp>
        <p:nvSpPr>
          <p:cNvPr id="20" name="Rectangle 19"/>
          <p:cNvSpPr/>
          <p:nvPr/>
        </p:nvSpPr>
        <p:spPr>
          <a:xfrm>
            <a:off x="228600" y="1295400"/>
            <a:ext cx="8682038" cy="2586038"/>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pic>
        <p:nvPicPr>
          <p:cNvPr id="33806" name="Picture 3"/>
          <p:cNvPicPr>
            <a:picLocks noChangeAspect="1" noChangeArrowheads="1"/>
          </p:cNvPicPr>
          <p:nvPr/>
        </p:nvPicPr>
        <p:blipFill>
          <a:blip r:embed="rId5"/>
          <a:srcRect/>
          <a:stretch>
            <a:fillRect/>
          </a:stretch>
        </p:blipFill>
        <p:spPr bwMode="auto">
          <a:xfrm>
            <a:off x="1522413" y="2046288"/>
            <a:ext cx="6096000" cy="4060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4820"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482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27" name="Text Box 121"/>
          <p:cNvSpPr txBox="1">
            <a:spLocks noChangeArrowheads="1"/>
          </p:cNvSpPr>
          <p:nvPr/>
        </p:nvSpPr>
        <p:spPr bwMode="auto">
          <a:xfrm>
            <a:off x="66675" y="1143000"/>
            <a:ext cx="8632825" cy="3343275"/>
          </a:xfrm>
          <a:prstGeom prst="rect">
            <a:avLst/>
          </a:prstGeom>
          <a:noFill/>
          <a:ln>
            <a:noFill/>
          </a:ln>
          <a:extLst/>
        </p:spPr>
        <p:txBody>
          <a:bodyPr/>
          <a:lstStyle>
            <a:lvl1pPr marL="814388" indent="-4508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Aft>
                <a:spcPct val="40000"/>
              </a:spcAft>
              <a:buClr>
                <a:srgbClr val="FF0000"/>
              </a:buClr>
              <a:buFont typeface="Wingdings" pitchFamily="2" charset="2"/>
              <a:buNone/>
              <a:defRPr/>
            </a:pPr>
            <a:endParaRPr lang="x-none" sz="2400" b="1" dirty="0" smtClean="0">
              <a:solidFill>
                <a:srgbClr val="000099"/>
              </a:solidFill>
              <a:latin typeface="+mn-lt"/>
            </a:endParaRPr>
          </a:p>
          <a:p>
            <a:pPr algn="ctr" eaLnBrk="1" hangingPunct="1">
              <a:spcAft>
                <a:spcPct val="40000"/>
              </a:spcAft>
              <a:buClr>
                <a:srgbClr val="FF0000"/>
              </a:buClr>
              <a:buFont typeface="Wingdings" pitchFamily="2" charset="2"/>
              <a:buNone/>
              <a:defRPr/>
            </a:pPr>
            <a:r>
              <a:rPr lang="en-US" sz="2400" b="1" dirty="0" smtClean="0">
                <a:solidFill>
                  <a:schemeClr val="accent2">
                    <a:lumMod val="50000"/>
                  </a:schemeClr>
                </a:solidFill>
                <a:latin typeface="+mn-lt"/>
              </a:rPr>
              <a:t>FUTURE STEPS</a:t>
            </a:r>
            <a:r>
              <a:rPr lang="x-none" sz="2400" b="1" smtClean="0">
                <a:solidFill>
                  <a:schemeClr val="accent2">
                    <a:lumMod val="50000"/>
                  </a:schemeClr>
                </a:solidFill>
                <a:latin typeface="+mn-lt"/>
              </a:rPr>
              <a:t>:</a:t>
            </a:r>
            <a:endParaRPr lang="x-none" sz="2400" b="1" dirty="0" smtClean="0">
              <a:solidFill>
                <a:schemeClr val="accent2">
                  <a:lumMod val="50000"/>
                </a:schemeClr>
              </a:solidFill>
              <a:latin typeface="+mn-lt"/>
            </a:endParaRPr>
          </a:p>
          <a:p>
            <a:pPr algn="just" eaLnBrk="1" hangingPunct="1">
              <a:spcAft>
                <a:spcPct val="40000"/>
              </a:spcAft>
              <a:buClr>
                <a:srgbClr val="FF0000"/>
              </a:buClr>
              <a:buFont typeface="Wingdings" pitchFamily="2" charset="2"/>
              <a:buNone/>
              <a:defRPr/>
            </a:pPr>
            <a:endParaRPr lang="x-none" sz="2000" b="1" dirty="0" smtClean="0">
              <a:solidFill>
                <a:schemeClr val="accent2">
                  <a:lumMod val="50000"/>
                </a:schemeClr>
              </a:solidFill>
              <a:latin typeface="+mn-lt"/>
            </a:endParaRPr>
          </a:p>
          <a:p>
            <a:pPr algn="just" eaLnBrk="1" hangingPunct="1">
              <a:spcAft>
                <a:spcPct val="40000"/>
              </a:spcAft>
              <a:buClr>
                <a:srgbClr val="FF0000"/>
              </a:buClr>
              <a:buFont typeface="Wingdings" pitchFamily="2" charset="2"/>
              <a:buNone/>
              <a:defRPr/>
            </a:pPr>
            <a:r>
              <a:rPr lang="x-none" sz="2000" b="1" smtClean="0">
                <a:solidFill>
                  <a:schemeClr val="accent2">
                    <a:lumMod val="50000"/>
                  </a:schemeClr>
                </a:solidFill>
                <a:latin typeface="+mn-lt"/>
              </a:rPr>
              <a:t>	</a:t>
            </a:r>
            <a:r>
              <a:rPr lang="en-US" sz="2000" b="1" dirty="0" smtClean="0">
                <a:solidFill>
                  <a:schemeClr val="accent2">
                    <a:lumMod val="50000"/>
                  </a:schemeClr>
                </a:solidFill>
                <a:latin typeface="+mn-lt"/>
              </a:rPr>
              <a:t>Further development of the SAI will refer to realization of following activities</a:t>
            </a:r>
            <a:r>
              <a:rPr lang="x-none" sz="2000" b="1" smtClean="0">
                <a:solidFill>
                  <a:schemeClr val="accent2">
                    <a:lumMod val="50000"/>
                  </a:schemeClr>
                </a:solidFill>
                <a:latin typeface="+mn-lt"/>
              </a:rPr>
              <a:t>:</a:t>
            </a:r>
            <a:endParaRPr lang="x-none" sz="2000" b="1" dirty="0" smtClean="0">
              <a:solidFill>
                <a:schemeClr val="accent2">
                  <a:lumMod val="50000"/>
                </a:schemeClr>
              </a:solidFill>
              <a:latin typeface="+mn-lt"/>
            </a:endParaRPr>
          </a:p>
          <a:p>
            <a:pPr algn="just" eaLnBrk="1" hangingPunct="1">
              <a:spcAft>
                <a:spcPct val="40000"/>
              </a:spcAft>
              <a:buClr>
                <a:srgbClr val="FF0000"/>
              </a:buClr>
              <a:buFont typeface="Wingdings" pitchFamily="2" charset="2"/>
              <a:buNone/>
              <a:defRPr/>
            </a:pPr>
            <a:r>
              <a:rPr lang="x-none" sz="2000" b="1" dirty="0" smtClean="0">
                <a:solidFill>
                  <a:schemeClr val="accent2">
                    <a:lumMod val="50000"/>
                  </a:schemeClr>
                </a:solidFill>
                <a:latin typeface="+mn-lt"/>
              </a:rPr>
              <a:t>	1</a:t>
            </a:r>
            <a:r>
              <a:rPr lang="x-none" sz="2000" b="1" smtClean="0">
                <a:solidFill>
                  <a:schemeClr val="accent2">
                    <a:lumMod val="50000"/>
                  </a:schemeClr>
                </a:solidFill>
                <a:latin typeface="+mn-lt"/>
              </a:rPr>
              <a:t>. </a:t>
            </a:r>
            <a:r>
              <a:rPr lang="en-US" sz="2000" b="1" dirty="0" smtClean="0">
                <a:solidFill>
                  <a:schemeClr val="accent2">
                    <a:lumMod val="50000"/>
                  </a:schemeClr>
                </a:solidFill>
                <a:latin typeface="+mn-lt"/>
              </a:rPr>
              <a:t>Amendments to legal framework</a:t>
            </a:r>
            <a:r>
              <a:rPr lang="x-none" sz="2000" b="1" smtClean="0">
                <a:solidFill>
                  <a:schemeClr val="accent2">
                    <a:lumMod val="50000"/>
                  </a:schemeClr>
                </a:solidFill>
                <a:latin typeface="+mn-lt"/>
              </a:rPr>
              <a:t>;</a:t>
            </a:r>
            <a:endParaRPr lang="x-none" sz="2000" b="1" dirty="0" smtClean="0">
              <a:solidFill>
                <a:schemeClr val="accent2">
                  <a:lumMod val="50000"/>
                </a:schemeClr>
              </a:solidFill>
              <a:latin typeface="+mn-lt"/>
            </a:endParaRPr>
          </a:p>
          <a:p>
            <a:pPr algn="just" eaLnBrk="1" hangingPunct="1">
              <a:spcAft>
                <a:spcPct val="40000"/>
              </a:spcAft>
              <a:buClr>
                <a:srgbClr val="FF0000"/>
              </a:buClr>
              <a:buFont typeface="Wingdings" pitchFamily="2" charset="2"/>
              <a:buNone/>
              <a:defRPr/>
            </a:pPr>
            <a:r>
              <a:rPr lang="x-none" sz="2000" b="1" dirty="0" smtClean="0">
                <a:solidFill>
                  <a:schemeClr val="accent2">
                    <a:lumMod val="50000"/>
                  </a:schemeClr>
                </a:solidFill>
                <a:latin typeface="+mn-lt"/>
              </a:rPr>
              <a:t>	2</a:t>
            </a:r>
            <a:r>
              <a:rPr lang="x-none" sz="2000" b="1" smtClean="0">
                <a:solidFill>
                  <a:schemeClr val="accent2">
                    <a:lumMod val="50000"/>
                  </a:schemeClr>
                </a:solidFill>
                <a:latin typeface="+mn-lt"/>
              </a:rPr>
              <a:t>. </a:t>
            </a:r>
            <a:r>
              <a:rPr lang="en-US" sz="2000" b="1" dirty="0" smtClean="0">
                <a:solidFill>
                  <a:schemeClr val="accent2">
                    <a:lumMod val="50000"/>
                  </a:schemeClr>
                </a:solidFill>
                <a:latin typeface="+mn-lt"/>
              </a:rPr>
              <a:t>Harmonization of working method with ISSAI auditing standards</a:t>
            </a:r>
            <a:r>
              <a:rPr lang="x-none" sz="2000" b="1" smtClean="0">
                <a:solidFill>
                  <a:schemeClr val="accent2">
                    <a:lumMod val="50000"/>
                  </a:schemeClr>
                </a:solidFill>
                <a:latin typeface="+mn-lt"/>
              </a:rPr>
              <a:t>.  </a:t>
            </a:r>
            <a:endParaRPr lang="x-none" sz="2000" b="1" dirty="0" smtClean="0">
              <a:solidFill>
                <a:schemeClr val="accent2">
                  <a:lumMod val="50000"/>
                </a:schemeClr>
              </a:solidFill>
              <a:latin typeface="+mn-lt"/>
            </a:endParaRPr>
          </a:p>
          <a:p>
            <a:pPr algn="just" eaLnBrk="1" hangingPunct="1">
              <a:spcAft>
                <a:spcPct val="40000"/>
              </a:spcAft>
              <a:buClr>
                <a:srgbClr val="FF0000"/>
              </a:buClr>
              <a:buFont typeface="Wingdings" pitchFamily="2" charset="2"/>
              <a:buNone/>
              <a:defRPr/>
            </a:pPr>
            <a:endParaRPr lang="x-none" b="1" dirty="0" smtClean="0">
              <a:solidFill>
                <a:schemeClr val="accent2">
                  <a:lumMod val="50000"/>
                </a:schemeClr>
              </a:solidFill>
              <a:latin typeface="+mn-lt"/>
            </a:endParaRPr>
          </a:p>
          <a:p>
            <a:pPr algn="ctr" eaLnBrk="1" hangingPunct="1">
              <a:spcAft>
                <a:spcPct val="40000"/>
              </a:spcAft>
              <a:buClr>
                <a:srgbClr val="FF0000"/>
              </a:buClr>
              <a:buFont typeface="Wingdings" pitchFamily="2" charset="2"/>
              <a:buNone/>
              <a:defRPr/>
            </a:pPr>
            <a:endParaRPr lang="x-none" sz="2000" b="1" dirty="0" smtClean="0">
              <a:solidFill>
                <a:schemeClr val="accent2">
                  <a:lumMod val="50000"/>
                </a:schemeClr>
              </a:solidFill>
              <a:latin typeface="+mn-lt"/>
            </a:endParaRPr>
          </a:p>
          <a:p>
            <a:pPr algn="ctr" eaLnBrk="1" hangingPunct="1">
              <a:spcAft>
                <a:spcPct val="40000"/>
              </a:spcAft>
              <a:buClr>
                <a:srgbClr val="FF0000"/>
              </a:buClr>
              <a:buFont typeface="Wingdings" pitchFamily="2" charset="2"/>
              <a:buNone/>
              <a:defRPr/>
            </a:pPr>
            <a:endParaRPr lang="en-US" sz="2000" b="1" dirty="0" smtClean="0">
              <a:latin typeface="+mn-lt"/>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32</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Financial Control</a:t>
            </a: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3482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32: </a:t>
            </a:r>
          </a:p>
          <a:p>
            <a:pPr algn="ctr">
              <a:defRPr/>
            </a:pPr>
            <a:r>
              <a:rPr lang="en-US" sz="1100" b="1" dirty="0">
                <a:solidFill>
                  <a:schemeClr val="accent2">
                    <a:lumMod val="75000"/>
                  </a:schemeClr>
                </a:solidFill>
                <a:latin typeface="Cambria" pitchFamily="18" charset="0"/>
              </a:rPr>
              <a:t>Financial Control</a:t>
            </a:r>
            <a:endParaRPr lang="sr-Latn-CS" sz="1100" b="1" dirty="0">
              <a:solidFill>
                <a:schemeClr val="accent2">
                  <a:lumMod val="75000"/>
                </a:schemeClr>
              </a:solidFill>
              <a:latin typeface="Cambria" pitchFamily="18" charset="0"/>
            </a:endParaRPr>
          </a:p>
        </p:txBody>
      </p:sp>
      <p:pic>
        <p:nvPicPr>
          <p:cNvPr id="34827"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3698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ctr" fontAlgn="auto">
              <a:spcBef>
                <a:spcPts val="0"/>
              </a:spcBef>
              <a:spcAft>
                <a:spcPts val="0"/>
              </a:spcAft>
              <a:defRPr/>
            </a:pPr>
            <a:endParaRPr lang="en-US" b="1" dirty="0" smtClean="0">
              <a:solidFill>
                <a:schemeClr val="accent2">
                  <a:lumMod val="50000"/>
                </a:schemeClr>
              </a:solidFill>
              <a:latin typeface="+mn-lt"/>
            </a:endParaRPr>
          </a:p>
        </p:txBody>
      </p:sp>
      <p:sp>
        <p:nvSpPr>
          <p:cNvPr id="20" name="Rectangle 19"/>
          <p:cNvSpPr/>
          <p:nvPr/>
        </p:nvSpPr>
        <p:spPr>
          <a:xfrm>
            <a:off x="228600" y="1295400"/>
            <a:ext cx="8682038" cy="2586038"/>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5845"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4421</TotalTime>
  <Words>2867</Words>
  <Application>Microsoft Office PowerPoint</Application>
  <PresentationFormat>On-screen Show (4:3)</PresentationFormat>
  <Paragraphs>650</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antonio.krcalovic</cp:lastModifiedBy>
  <cp:revision>519</cp:revision>
  <cp:lastPrinted>2013-06-05T15:08:03Z</cp:lastPrinted>
  <dcterms:created xsi:type="dcterms:W3CDTF">2012-04-18T16:21:57Z</dcterms:created>
  <dcterms:modified xsi:type="dcterms:W3CDTF">2013-06-12T08:29:48Z</dcterms:modified>
</cp:coreProperties>
</file>