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1" r:id="rId2"/>
    <p:sldId id="340" r:id="rId3"/>
    <p:sldId id="350" r:id="rId4"/>
    <p:sldId id="349" r:id="rId5"/>
    <p:sldId id="343" r:id="rId6"/>
    <p:sldId id="351" r:id="rId7"/>
    <p:sldId id="353" r:id="rId8"/>
    <p:sldId id="355" r:id="rId9"/>
    <p:sldId id="391" r:id="rId10"/>
    <p:sldId id="378" r:id="rId11"/>
    <p:sldId id="361" r:id="rId12"/>
    <p:sldId id="384" r:id="rId13"/>
    <p:sldId id="369" r:id="rId14"/>
    <p:sldId id="399" r:id="rId15"/>
    <p:sldId id="401" r:id="rId16"/>
    <p:sldId id="402" r:id="rId17"/>
    <p:sldId id="388" r:id="rId18"/>
    <p:sldId id="393" r:id="rId19"/>
    <p:sldId id="394" r:id="rId20"/>
    <p:sldId id="403" r:id="rId21"/>
    <p:sldId id="366" r:id="rId22"/>
    <p:sldId id="386" r:id="rId23"/>
    <p:sldId id="364" r:id="rId24"/>
    <p:sldId id="363" r:id="rId25"/>
    <p:sldId id="398" r:id="rId26"/>
    <p:sldId id="389" r:id="rId27"/>
    <p:sldId id="390" r:id="rId28"/>
    <p:sldId id="370" r:id="rId29"/>
    <p:sldId id="383" r:id="rId30"/>
    <p:sldId id="395" r:id="rId31"/>
    <p:sldId id="405" r:id="rId32"/>
    <p:sldId id="406" r:id="rId33"/>
    <p:sldId id="396" r:id="rId34"/>
    <p:sldId id="407" r:id="rId35"/>
    <p:sldId id="397" r:id="rId36"/>
    <p:sldId id="408" r:id="rId37"/>
    <p:sldId id="342" r:id="rId3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A1414"/>
    <a:srgbClr val="990000"/>
    <a:srgbClr val="82302E"/>
    <a:srgbClr val="9E1E1E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9" autoAdjust="0"/>
    <p:restoredTop sz="94660" autoAdjust="0"/>
  </p:normalViewPr>
  <p:slideViewPr>
    <p:cSldViewPr>
      <p:cViewPr>
        <p:scale>
          <a:sx n="73" d="100"/>
          <a:sy n="73" d="100"/>
        </p:scale>
        <p:origin x="-1278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FMC training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 1-6/2013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19</c:v>
                </c:pt>
                <c:pt idx="2">
                  <c:v>25</c:v>
                </c:pt>
                <c:pt idx="3">
                  <c:v>8</c:v>
                </c:pt>
              </c:numCache>
            </c:numRef>
          </c:val>
        </c:ser>
        <c:axId val="79009280"/>
        <c:axId val="79010816"/>
      </c:barChart>
      <c:catAx>
        <c:axId val="79009280"/>
        <c:scaling>
          <c:orientation val="minMax"/>
        </c:scaling>
        <c:axPos val="b"/>
        <c:numFmt formatCode="General" sourceLinked="1"/>
        <c:tickLblPos val="nextTo"/>
        <c:crossAx val="79010816"/>
        <c:crosses val="autoZero"/>
        <c:auto val="1"/>
        <c:lblAlgn val="ctr"/>
        <c:lblOffset val="100"/>
      </c:catAx>
      <c:valAx>
        <c:axId val="79010816"/>
        <c:scaling>
          <c:orientation val="minMax"/>
        </c:scaling>
        <c:axPos val="l"/>
        <c:majorGridlines/>
        <c:numFmt formatCode="General" sourceLinked="1"/>
        <c:tickLblPos val="nextTo"/>
        <c:crossAx val="790092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Central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IAU-2010</c:v>
                </c:pt>
                <c:pt idx="1">
                  <c:v>IAU- 2011</c:v>
                </c:pt>
                <c:pt idx="2">
                  <c:v>IAU-2012</c:v>
                </c:pt>
                <c:pt idx="3">
                  <c:v>IAU-2013</c:v>
                </c:pt>
              </c:strCache>
            </c:strRef>
          </c:cat>
          <c:val>
            <c:numRef>
              <c:f>Sheet1!$C$4:$F$4</c:f>
              <c:numCache>
                <c:formatCode>General</c:formatCode>
                <c:ptCount val="4"/>
                <c:pt idx="0">
                  <c:v>15</c:v>
                </c:pt>
                <c:pt idx="1">
                  <c:v>24</c:v>
                </c:pt>
                <c:pt idx="2">
                  <c:v>26</c:v>
                </c:pt>
                <c:pt idx="3">
                  <c:v>26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Local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IAU-2010</c:v>
                </c:pt>
                <c:pt idx="1">
                  <c:v>IAU- 2011</c:v>
                </c:pt>
                <c:pt idx="2">
                  <c:v>IAU-2012</c:v>
                </c:pt>
                <c:pt idx="3">
                  <c:v>IAU-2013</c:v>
                </c:pt>
              </c:strCache>
            </c:strRef>
          </c:cat>
          <c:val>
            <c:numRef>
              <c:f>Sheet1!$C$5:$F$5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Total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IAU-2010</c:v>
                </c:pt>
                <c:pt idx="1">
                  <c:v>IAU- 2011</c:v>
                </c:pt>
                <c:pt idx="2">
                  <c:v>IAU-2012</c:v>
                </c:pt>
                <c:pt idx="3">
                  <c:v>IAU-2013</c:v>
                </c:pt>
              </c:strCache>
            </c:strRef>
          </c:cat>
          <c:val>
            <c:numRef>
              <c:f>Sheet1!$C$6:$F$6</c:f>
              <c:numCache>
                <c:formatCode>General</c:formatCode>
                <c:ptCount val="4"/>
                <c:pt idx="0">
                  <c:v>16</c:v>
                </c:pt>
                <c:pt idx="1">
                  <c:v>27</c:v>
                </c:pt>
                <c:pt idx="2">
                  <c:v>39</c:v>
                </c:pt>
                <c:pt idx="3">
                  <c:v>39</c:v>
                </c:pt>
              </c:numCache>
            </c:numRef>
          </c:val>
        </c:ser>
        <c:axId val="49120000"/>
        <c:axId val="49121536"/>
      </c:barChart>
      <c:catAx>
        <c:axId val="4912000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49121536"/>
        <c:crosses val="autoZero"/>
        <c:auto val="1"/>
        <c:lblAlgn val="ctr"/>
        <c:lblOffset val="100"/>
      </c:catAx>
      <c:valAx>
        <c:axId val="49121536"/>
        <c:scaling>
          <c:orientation val="minMax"/>
        </c:scaling>
        <c:axPos val="l"/>
        <c:majorGridlines/>
        <c:numFmt formatCode="General" sourceLinked="1"/>
        <c:tickLblPos val="nextTo"/>
        <c:crossAx val="49120000"/>
        <c:crosses val="autoZero"/>
        <c:crossBetween val="between"/>
      </c:valAx>
    </c:plotArea>
    <c:legend>
      <c:legendPos val="r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Central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IA-2010</c:v>
                </c:pt>
                <c:pt idx="1">
                  <c:v>IA- 2011</c:v>
                </c:pt>
                <c:pt idx="2">
                  <c:v>IA-2012</c:v>
                </c:pt>
                <c:pt idx="3">
                  <c:v>IA-2013</c:v>
                </c:pt>
              </c:strCache>
            </c:strRef>
          </c:cat>
          <c:val>
            <c:numRef>
              <c:f>Sheet1!$C$4:$F$4</c:f>
              <c:numCache>
                <c:formatCode>General</c:formatCode>
                <c:ptCount val="4"/>
                <c:pt idx="0">
                  <c:v>9</c:v>
                </c:pt>
                <c:pt idx="1">
                  <c:v>27</c:v>
                </c:pt>
                <c:pt idx="2">
                  <c:v>31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Local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IA-2010</c:v>
                </c:pt>
                <c:pt idx="1">
                  <c:v>IA- 2011</c:v>
                </c:pt>
                <c:pt idx="2">
                  <c:v>IA-2012</c:v>
                </c:pt>
                <c:pt idx="3">
                  <c:v>IA-2013</c:v>
                </c:pt>
              </c:strCache>
            </c:strRef>
          </c:cat>
          <c:val>
            <c:numRef>
              <c:f>Sheet1!$C$5:$F$5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16</c:v>
                </c:pt>
                <c:pt idx="3">
                  <c:v>17</c:v>
                </c:pt>
              </c:numCache>
            </c:numRef>
          </c:val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Total </c:v>
                </c:pt>
              </c:strCache>
            </c:strRef>
          </c:tx>
          <c:cat>
            <c:strRef>
              <c:f>Sheet1!$C$3:$F$3</c:f>
              <c:strCache>
                <c:ptCount val="4"/>
                <c:pt idx="0">
                  <c:v>IA-2010</c:v>
                </c:pt>
                <c:pt idx="1">
                  <c:v>IA- 2011</c:v>
                </c:pt>
                <c:pt idx="2">
                  <c:v>IA-2012</c:v>
                </c:pt>
                <c:pt idx="3">
                  <c:v>IA-2013</c:v>
                </c:pt>
              </c:strCache>
            </c:strRef>
          </c:cat>
          <c:val>
            <c:numRef>
              <c:f>Sheet1!$C$6:$F$6</c:f>
              <c:numCache>
                <c:formatCode>General</c:formatCode>
                <c:ptCount val="4"/>
                <c:pt idx="0">
                  <c:v>9</c:v>
                </c:pt>
                <c:pt idx="1">
                  <c:v>31</c:v>
                </c:pt>
                <c:pt idx="2">
                  <c:v>47</c:v>
                </c:pt>
                <c:pt idx="3">
                  <c:v>48</c:v>
                </c:pt>
              </c:numCache>
            </c:numRef>
          </c:val>
        </c:ser>
        <c:axId val="49816320"/>
        <c:axId val="49817856"/>
      </c:barChart>
      <c:catAx>
        <c:axId val="4981632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800"/>
            </a:pPr>
            <a:endParaRPr lang="en-US"/>
          </a:p>
        </c:txPr>
        <c:crossAx val="49817856"/>
        <c:crosses val="autoZero"/>
        <c:auto val="1"/>
        <c:lblAlgn val="ctr"/>
        <c:lblOffset val="100"/>
      </c:catAx>
      <c:valAx>
        <c:axId val="49817856"/>
        <c:scaling>
          <c:orientation val="minMax"/>
        </c:scaling>
        <c:axPos val="l"/>
        <c:majorGridlines/>
        <c:numFmt formatCode="General" sourceLinked="1"/>
        <c:tickLblPos val="nextTo"/>
        <c:crossAx val="4981632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884057-3430-442B-A28C-B2F83E85AC88}" type="doc">
      <dgm:prSet loTypeId="urn:microsoft.com/office/officeart/2005/8/layout/hierarchy1" loCatId="hierarchy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7A4F958-EB0A-4D5E-A847-65DACC22839E}">
      <dgm:prSet phldrT="[Text]" custT="1"/>
      <dgm:spPr/>
      <dgm:t>
        <a:bodyPr/>
        <a:lstStyle/>
        <a:p>
          <a:r>
            <a:rPr lang="sr-Latn-CS" sz="2800" b="1" dirty="0" smtClean="0">
              <a:solidFill>
                <a:srgbClr val="6A1414"/>
              </a:solidFill>
              <a:latin typeface="Cambria" pitchFamily="18" charset="0"/>
            </a:rPr>
            <a:t>CHU</a:t>
          </a:r>
        </a:p>
        <a:p>
          <a:r>
            <a:rPr lang="en-US" sz="2000" b="1" dirty="0" smtClean="0">
              <a:solidFill>
                <a:srgbClr val="6A1414"/>
              </a:solidFill>
              <a:latin typeface="Cambria" pitchFamily="18" charset="0"/>
            </a:rPr>
            <a:t>Assistant</a:t>
          </a:r>
          <a:r>
            <a:rPr lang="sr-Latn-CS" sz="2000" b="1" dirty="0" smtClean="0">
              <a:solidFill>
                <a:srgbClr val="6A1414"/>
              </a:solidFill>
              <a:latin typeface="Cambria" pitchFamily="18" charset="0"/>
            </a:rPr>
            <a:t> </a:t>
          </a:r>
          <a:r>
            <a:rPr lang="en-US" sz="2000" b="1" dirty="0" smtClean="0">
              <a:solidFill>
                <a:srgbClr val="6A1414"/>
              </a:solidFill>
              <a:latin typeface="Cambria" pitchFamily="18" charset="0"/>
            </a:rPr>
            <a:t>M</a:t>
          </a:r>
          <a:r>
            <a:rPr lang="sr-Latn-CS" sz="2000" b="1" dirty="0" smtClean="0">
              <a:solidFill>
                <a:srgbClr val="6A1414"/>
              </a:solidFill>
              <a:latin typeface="Cambria" pitchFamily="18" charset="0"/>
            </a:rPr>
            <a:t>inister</a:t>
          </a:r>
          <a:endParaRPr lang="en-US" sz="2000" b="1" dirty="0">
            <a:solidFill>
              <a:srgbClr val="6A1414"/>
            </a:solidFill>
            <a:latin typeface="Cambria" pitchFamily="18" charset="0"/>
          </a:endParaRPr>
        </a:p>
      </dgm:t>
    </dgm:pt>
    <dgm:pt modelId="{D6A11541-7D07-492A-8D7D-46D029FEA527}" type="parTrans" cxnId="{10EA8BFF-FAF2-4CBF-8EF6-360D81C5DE0D}">
      <dgm:prSet/>
      <dgm:spPr/>
      <dgm:t>
        <a:bodyPr/>
        <a:lstStyle/>
        <a:p>
          <a:endParaRPr lang="en-US"/>
        </a:p>
      </dgm:t>
    </dgm:pt>
    <dgm:pt modelId="{133AC8D3-2227-45B6-BC54-4483CF5BF1B7}" type="sibTrans" cxnId="{10EA8BFF-FAF2-4CBF-8EF6-360D81C5DE0D}">
      <dgm:prSet/>
      <dgm:spPr/>
      <dgm:t>
        <a:bodyPr/>
        <a:lstStyle/>
        <a:p>
          <a:endParaRPr lang="en-US"/>
        </a:p>
      </dgm:t>
    </dgm:pt>
    <dgm:pt modelId="{8AD315E5-0A35-4ED3-ABBB-6EDB88BF3C8C}">
      <dgm:prSet phldrT="[Text]" custT="1"/>
      <dgm:spPr/>
      <dgm:t>
        <a:bodyPr/>
        <a:lstStyle/>
        <a:p>
          <a:r>
            <a:rPr lang="sr-Latn-CS" sz="2800" b="1" dirty="0" smtClean="0">
              <a:solidFill>
                <a:srgbClr val="6A1414"/>
              </a:solidFill>
              <a:latin typeface="Cambria" pitchFamily="18" charset="0"/>
            </a:rPr>
            <a:t>FMC Unit</a:t>
          </a:r>
        </a:p>
        <a:p>
          <a:r>
            <a:rPr lang="en-U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Systematized 3 </a:t>
          </a:r>
          <a:endParaRPr lang="sr-Latn-CS" sz="1800" i="1" dirty="0" smtClean="0">
            <a:solidFill>
              <a:srgbClr val="6A1414"/>
            </a:solidFill>
            <a:latin typeface="Cambria" pitchFamily="18" charset="0"/>
            <a:cs typeface="Arial" pitchFamily="34" charset="0"/>
          </a:endParaRPr>
        </a:p>
        <a:p>
          <a:r>
            <a:rPr lang="x-none" sz="1800" i="1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(2 </a:t>
          </a:r>
          <a:r>
            <a:rPr lang="en-U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filled</a:t>
          </a:r>
          <a:r>
            <a:rPr lang="x-none" sz="1800" i="1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)</a:t>
          </a:r>
          <a:endParaRPr lang="en-US" sz="1800" b="1" i="1" dirty="0">
            <a:solidFill>
              <a:srgbClr val="6A1414"/>
            </a:solidFill>
            <a:latin typeface="Cambria" pitchFamily="18" charset="0"/>
          </a:endParaRPr>
        </a:p>
      </dgm:t>
    </dgm:pt>
    <dgm:pt modelId="{08A509D4-4160-46C8-AB8C-F505E2D250E1}" type="parTrans" cxnId="{A88162AE-8967-405A-B4C8-F28543CDFEC7}">
      <dgm:prSet/>
      <dgm:spPr/>
      <dgm:t>
        <a:bodyPr/>
        <a:lstStyle/>
        <a:p>
          <a:endParaRPr lang="en-US"/>
        </a:p>
      </dgm:t>
    </dgm:pt>
    <dgm:pt modelId="{05B7BF47-6F6F-4E31-97CF-E9D14B1DB58C}" type="sibTrans" cxnId="{A88162AE-8967-405A-B4C8-F28543CDFEC7}">
      <dgm:prSet/>
      <dgm:spPr/>
      <dgm:t>
        <a:bodyPr/>
        <a:lstStyle/>
        <a:p>
          <a:endParaRPr lang="en-US"/>
        </a:p>
      </dgm:t>
    </dgm:pt>
    <dgm:pt modelId="{B4BB7D56-BE7E-45E8-B8D4-707D7F16A258}">
      <dgm:prSet phldrT="[Text]" custT="1"/>
      <dgm:spPr/>
      <dgm:t>
        <a:bodyPr/>
        <a:lstStyle/>
        <a:p>
          <a:r>
            <a:rPr lang="sr-Latn-CS" sz="2800" b="1" dirty="0" smtClean="0">
              <a:solidFill>
                <a:srgbClr val="6A1414"/>
              </a:solidFill>
              <a:latin typeface="Cambria" pitchFamily="18" charset="0"/>
            </a:rPr>
            <a:t>IA Unit</a:t>
          </a:r>
        </a:p>
        <a:p>
          <a:r>
            <a:rPr lang="en-U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Systematized </a:t>
          </a:r>
          <a:r>
            <a:rPr lang="sr-Latn-C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4</a:t>
          </a:r>
          <a:r>
            <a:rPr lang="en-U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 </a:t>
          </a:r>
          <a:endParaRPr lang="sr-Latn-CS" sz="1800" i="1" dirty="0" smtClean="0">
            <a:solidFill>
              <a:srgbClr val="6A1414"/>
            </a:solidFill>
            <a:latin typeface="Cambria" pitchFamily="18" charset="0"/>
            <a:cs typeface="Arial" pitchFamily="34" charset="0"/>
          </a:endParaRPr>
        </a:p>
        <a:p>
          <a:r>
            <a:rPr lang="x-none" sz="1800" i="1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(</a:t>
          </a:r>
          <a:r>
            <a:rPr lang="sr-Latn-C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3</a:t>
          </a:r>
          <a:r>
            <a:rPr lang="x-none" sz="1800" i="1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 </a:t>
          </a:r>
          <a:r>
            <a:rPr lang="en-U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filled</a:t>
          </a:r>
          <a:r>
            <a:rPr lang="x-none" sz="1800" i="1" smtClean="0">
              <a:solidFill>
                <a:srgbClr val="6A1414"/>
              </a:solidFill>
              <a:latin typeface="Cambria" pitchFamily="18" charset="0"/>
              <a:cs typeface="Arial" pitchFamily="34" charset="0"/>
            </a:rPr>
            <a:t>)</a:t>
          </a:r>
          <a:endParaRPr lang="en-US" sz="1800" b="1" i="1" dirty="0">
            <a:solidFill>
              <a:srgbClr val="6A1414"/>
            </a:solidFill>
            <a:latin typeface="Cambria" pitchFamily="18" charset="0"/>
          </a:endParaRPr>
        </a:p>
      </dgm:t>
    </dgm:pt>
    <dgm:pt modelId="{CFDE51C3-9F5B-46E7-B16D-53C5802BA785}" type="parTrans" cxnId="{DD4454ED-6BA0-4888-BADC-A5740E348B2B}">
      <dgm:prSet/>
      <dgm:spPr/>
      <dgm:t>
        <a:bodyPr/>
        <a:lstStyle/>
        <a:p>
          <a:endParaRPr lang="en-US"/>
        </a:p>
      </dgm:t>
    </dgm:pt>
    <dgm:pt modelId="{A164E95C-A0FB-4CBF-A428-5D04EDFC990C}" type="sibTrans" cxnId="{DD4454ED-6BA0-4888-BADC-A5740E348B2B}">
      <dgm:prSet/>
      <dgm:spPr/>
      <dgm:t>
        <a:bodyPr/>
        <a:lstStyle/>
        <a:p>
          <a:endParaRPr lang="en-US"/>
        </a:p>
      </dgm:t>
    </dgm:pt>
    <dgm:pt modelId="{C965149C-4EE7-463B-A5BB-C504DB682182}" type="pres">
      <dgm:prSet presAssocID="{5A884057-3430-442B-A28C-B2F83E85AC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DEBD5FE-0C20-4768-A64E-F0B69D36F58E}" type="pres">
      <dgm:prSet presAssocID="{97A4F958-EB0A-4D5E-A847-65DACC22839E}" presName="hierRoot1" presStyleCnt="0"/>
      <dgm:spPr/>
    </dgm:pt>
    <dgm:pt modelId="{5FC1E6D9-EC16-48D5-8562-44A636A81609}" type="pres">
      <dgm:prSet presAssocID="{97A4F958-EB0A-4D5E-A847-65DACC22839E}" presName="composite" presStyleCnt="0"/>
      <dgm:spPr/>
    </dgm:pt>
    <dgm:pt modelId="{26929D15-CB3D-4BAE-8B3C-F6895C7D750A}" type="pres">
      <dgm:prSet presAssocID="{97A4F958-EB0A-4D5E-A847-65DACC22839E}" presName="background" presStyleLbl="node0" presStyleIdx="0" presStyleCnt="1"/>
      <dgm:spPr/>
    </dgm:pt>
    <dgm:pt modelId="{9570A551-3264-4698-AA68-9D0AFD089EFE}" type="pres">
      <dgm:prSet presAssocID="{97A4F958-EB0A-4D5E-A847-65DACC22839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AB4EEC-FB6A-4725-A1FE-7FE2917EAAD0}" type="pres">
      <dgm:prSet presAssocID="{97A4F958-EB0A-4D5E-A847-65DACC22839E}" presName="hierChild2" presStyleCnt="0"/>
      <dgm:spPr/>
    </dgm:pt>
    <dgm:pt modelId="{B91D632F-C33F-4C1F-ABD8-A3ED9FBBB6AD}" type="pres">
      <dgm:prSet presAssocID="{08A509D4-4160-46C8-AB8C-F505E2D250E1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558730D-2498-414B-BCBE-65EF6C5895C5}" type="pres">
      <dgm:prSet presAssocID="{8AD315E5-0A35-4ED3-ABBB-6EDB88BF3C8C}" presName="hierRoot2" presStyleCnt="0"/>
      <dgm:spPr/>
    </dgm:pt>
    <dgm:pt modelId="{B25423BC-B5E2-4706-9813-A47779DB7473}" type="pres">
      <dgm:prSet presAssocID="{8AD315E5-0A35-4ED3-ABBB-6EDB88BF3C8C}" presName="composite2" presStyleCnt="0"/>
      <dgm:spPr/>
    </dgm:pt>
    <dgm:pt modelId="{04F8B880-4750-44F0-A353-B01398DA560F}" type="pres">
      <dgm:prSet presAssocID="{8AD315E5-0A35-4ED3-ABBB-6EDB88BF3C8C}" presName="background2" presStyleLbl="node2" presStyleIdx="0" presStyleCnt="2"/>
      <dgm:spPr/>
    </dgm:pt>
    <dgm:pt modelId="{D7955B99-4244-4755-9FB6-1253BDF93C31}" type="pres">
      <dgm:prSet presAssocID="{8AD315E5-0A35-4ED3-ABBB-6EDB88BF3C8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C701CA-2605-4D4E-A741-E40BA2CB369D}" type="pres">
      <dgm:prSet presAssocID="{8AD315E5-0A35-4ED3-ABBB-6EDB88BF3C8C}" presName="hierChild3" presStyleCnt="0"/>
      <dgm:spPr/>
    </dgm:pt>
    <dgm:pt modelId="{1D28C855-0EF6-4215-B27A-7CF0E2F84420}" type="pres">
      <dgm:prSet presAssocID="{CFDE51C3-9F5B-46E7-B16D-53C5802BA78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6883CE8B-5A7C-4F9E-9E3B-8A5BCE173C0F}" type="pres">
      <dgm:prSet presAssocID="{B4BB7D56-BE7E-45E8-B8D4-707D7F16A258}" presName="hierRoot2" presStyleCnt="0"/>
      <dgm:spPr/>
    </dgm:pt>
    <dgm:pt modelId="{A52AA908-ADE6-41A9-B107-3ABD5E37F9F5}" type="pres">
      <dgm:prSet presAssocID="{B4BB7D56-BE7E-45E8-B8D4-707D7F16A258}" presName="composite2" presStyleCnt="0"/>
      <dgm:spPr/>
    </dgm:pt>
    <dgm:pt modelId="{B47F91C1-C326-492C-BDAA-429E6127FDBA}" type="pres">
      <dgm:prSet presAssocID="{B4BB7D56-BE7E-45E8-B8D4-707D7F16A258}" presName="background2" presStyleLbl="node2" presStyleIdx="1" presStyleCnt="2"/>
      <dgm:spPr/>
    </dgm:pt>
    <dgm:pt modelId="{EA5DAAEE-3F37-4F1C-9481-3127DB0BA261}" type="pres">
      <dgm:prSet presAssocID="{B4BB7D56-BE7E-45E8-B8D4-707D7F16A25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133EBA-B720-47CA-AB0D-81920E9D6660}" type="pres">
      <dgm:prSet presAssocID="{B4BB7D56-BE7E-45E8-B8D4-707D7F16A258}" presName="hierChild3" presStyleCnt="0"/>
      <dgm:spPr/>
    </dgm:pt>
  </dgm:ptLst>
  <dgm:cxnLst>
    <dgm:cxn modelId="{79FA5E82-D5BB-4D82-8031-31979AE43705}" type="presOf" srcId="{08A509D4-4160-46C8-AB8C-F505E2D250E1}" destId="{B91D632F-C33F-4C1F-ABD8-A3ED9FBBB6AD}" srcOrd="0" destOrd="0" presId="urn:microsoft.com/office/officeart/2005/8/layout/hierarchy1"/>
    <dgm:cxn modelId="{10EA8BFF-FAF2-4CBF-8EF6-360D81C5DE0D}" srcId="{5A884057-3430-442B-A28C-B2F83E85AC88}" destId="{97A4F958-EB0A-4D5E-A847-65DACC22839E}" srcOrd="0" destOrd="0" parTransId="{D6A11541-7D07-492A-8D7D-46D029FEA527}" sibTransId="{133AC8D3-2227-45B6-BC54-4483CF5BF1B7}"/>
    <dgm:cxn modelId="{EDE47F1B-376D-462A-A4DB-5606573104FF}" type="presOf" srcId="{B4BB7D56-BE7E-45E8-B8D4-707D7F16A258}" destId="{EA5DAAEE-3F37-4F1C-9481-3127DB0BA261}" srcOrd="0" destOrd="0" presId="urn:microsoft.com/office/officeart/2005/8/layout/hierarchy1"/>
    <dgm:cxn modelId="{66618A32-528E-4DBB-9DC2-95C42BE3CC98}" type="presOf" srcId="{5A884057-3430-442B-A28C-B2F83E85AC88}" destId="{C965149C-4EE7-463B-A5BB-C504DB682182}" srcOrd="0" destOrd="0" presId="urn:microsoft.com/office/officeart/2005/8/layout/hierarchy1"/>
    <dgm:cxn modelId="{A88162AE-8967-405A-B4C8-F28543CDFEC7}" srcId="{97A4F958-EB0A-4D5E-A847-65DACC22839E}" destId="{8AD315E5-0A35-4ED3-ABBB-6EDB88BF3C8C}" srcOrd="0" destOrd="0" parTransId="{08A509D4-4160-46C8-AB8C-F505E2D250E1}" sibTransId="{05B7BF47-6F6F-4E31-97CF-E9D14B1DB58C}"/>
    <dgm:cxn modelId="{EA5ABE30-2078-4DF3-BADC-A078215E3170}" type="presOf" srcId="{97A4F958-EB0A-4D5E-A847-65DACC22839E}" destId="{9570A551-3264-4698-AA68-9D0AFD089EFE}" srcOrd="0" destOrd="0" presId="urn:microsoft.com/office/officeart/2005/8/layout/hierarchy1"/>
    <dgm:cxn modelId="{DD4454ED-6BA0-4888-BADC-A5740E348B2B}" srcId="{97A4F958-EB0A-4D5E-A847-65DACC22839E}" destId="{B4BB7D56-BE7E-45E8-B8D4-707D7F16A258}" srcOrd="1" destOrd="0" parTransId="{CFDE51C3-9F5B-46E7-B16D-53C5802BA785}" sibTransId="{A164E95C-A0FB-4CBF-A428-5D04EDFC990C}"/>
    <dgm:cxn modelId="{E0D4245A-97BE-44D8-80F3-67CA088E363C}" type="presOf" srcId="{8AD315E5-0A35-4ED3-ABBB-6EDB88BF3C8C}" destId="{D7955B99-4244-4755-9FB6-1253BDF93C31}" srcOrd="0" destOrd="0" presId="urn:microsoft.com/office/officeart/2005/8/layout/hierarchy1"/>
    <dgm:cxn modelId="{96BA8552-C23A-459E-BE88-9EFB952FBC2E}" type="presOf" srcId="{CFDE51C3-9F5B-46E7-B16D-53C5802BA785}" destId="{1D28C855-0EF6-4215-B27A-7CF0E2F84420}" srcOrd="0" destOrd="0" presId="urn:microsoft.com/office/officeart/2005/8/layout/hierarchy1"/>
    <dgm:cxn modelId="{6F6E6981-941E-4E9E-A0DC-8052D8EF1F03}" type="presParOf" srcId="{C965149C-4EE7-463B-A5BB-C504DB682182}" destId="{DDEBD5FE-0C20-4768-A64E-F0B69D36F58E}" srcOrd="0" destOrd="0" presId="urn:microsoft.com/office/officeart/2005/8/layout/hierarchy1"/>
    <dgm:cxn modelId="{CFA46FDB-F37D-4DFB-B1D6-D81B9E8830B4}" type="presParOf" srcId="{DDEBD5FE-0C20-4768-A64E-F0B69D36F58E}" destId="{5FC1E6D9-EC16-48D5-8562-44A636A81609}" srcOrd="0" destOrd="0" presId="urn:microsoft.com/office/officeart/2005/8/layout/hierarchy1"/>
    <dgm:cxn modelId="{261F424D-5211-4A6C-9C1A-620D9E5FBA40}" type="presParOf" srcId="{5FC1E6D9-EC16-48D5-8562-44A636A81609}" destId="{26929D15-CB3D-4BAE-8B3C-F6895C7D750A}" srcOrd="0" destOrd="0" presId="urn:microsoft.com/office/officeart/2005/8/layout/hierarchy1"/>
    <dgm:cxn modelId="{BD437691-1B47-449B-9A5B-0FDA5780F8F3}" type="presParOf" srcId="{5FC1E6D9-EC16-48D5-8562-44A636A81609}" destId="{9570A551-3264-4698-AA68-9D0AFD089EFE}" srcOrd="1" destOrd="0" presId="urn:microsoft.com/office/officeart/2005/8/layout/hierarchy1"/>
    <dgm:cxn modelId="{3CBE003C-27EF-448E-BE8C-FD04B4ABB69D}" type="presParOf" srcId="{DDEBD5FE-0C20-4768-A64E-F0B69D36F58E}" destId="{9EAB4EEC-FB6A-4725-A1FE-7FE2917EAAD0}" srcOrd="1" destOrd="0" presId="urn:microsoft.com/office/officeart/2005/8/layout/hierarchy1"/>
    <dgm:cxn modelId="{48D7BC3A-7E82-4A68-AF71-8201FC2E678D}" type="presParOf" srcId="{9EAB4EEC-FB6A-4725-A1FE-7FE2917EAAD0}" destId="{B91D632F-C33F-4C1F-ABD8-A3ED9FBBB6AD}" srcOrd="0" destOrd="0" presId="urn:microsoft.com/office/officeart/2005/8/layout/hierarchy1"/>
    <dgm:cxn modelId="{F90444BC-C186-4EA5-BCCD-B0954241DF45}" type="presParOf" srcId="{9EAB4EEC-FB6A-4725-A1FE-7FE2917EAAD0}" destId="{E558730D-2498-414B-BCBE-65EF6C5895C5}" srcOrd="1" destOrd="0" presId="urn:microsoft.com/office/officeart/2005/8/layout/hierarchy1"/>
    <dgm:cxn modelId="{1C4E86C1-5C93-4D63-8459-B4D1EF1930D0}" type="presParOf" srcId="{E558730D-2498-414B-BCBE-65EF6C5895C5}" destId="{B25423BC-B5E2-4706-9813-A47779DB7473}" srcOrd="0" destOrd="0" presId="urn:microsoft.com/office/officeart/2005/8/layout/hierarchy1"/>
    <dgm:cxn modelId="{E119CF5F-4C3D-4CED-82A1-93FF8A4D82F9}" type="presParOf" srcId="{B25423BC-B5E2-4706-9813-A47779DB7473}" destId="{04F8B880-4750-44F0-A353-B01398DA560F}" srcOrd="0" destOrd="0" presId="urn:microsoft.com/office/officeart/2005/8/layout/hierarchy1"/>
    <dgm:cxn modelId="{91131CA4-AF86-46D2-86A3-F8230BD19EC9}" type="presParOf" srcId="{B25423BC-B5E2-4706-9813-A47779DB7473}" destId="{D7955B99-4244-4755-9FB6-1253BDF93C31}" srcOrd="1" destOrd="0" presId="urn:microsoft.com/office/officeart/2005/8/layout/hierarchy1"/>
    <dgm:cxn modelId="{CEDF8112-A659-445F-BE5D-0091E8F3EBC6}" type="presParOf" srcId="{E558730D-2498-414B-BCBE-65EF6C5895C5}" destId="{56C701CA-2605-4D4E-A741-E40BA2CB369D}" srcOrd="1" destOrd="0" presId="urn:microsoft.com/office/officeart/2005/8/layout/hierarchy1"/>
    <dgm:cxn modelId="{14A1B052-7B13-4399-AF52-9DCC81BEEBEE}" type="presParOf" srcId="{9EAB4EEC-FB6A-4725-A1FE-7FE2917EAAD0}" destId="{1D28C855-0EF6-4215-B27A-7CF0E2F84420}" srcOrd="2" destOrd="0" presId="urn:microsoft.com/office/officeart/2005/8/layout/hierarchy1"/>
    <dgm:cxn modelId="{A62CFE1C-96F1-4637-91C6-9320FE2559A3}" type="presParOf" srcId="{9EAB4EEC-FB6A-4725-A1FE-7FE2917EAAD0}" destId="{6883CE8B-5A7C-4F9E-9E3B-8A5BCE173C0F}" srcOrd="3" destOrd="0" presId="urn:microsoft.com/office/officeart/2005/8/layout/hierarchy1"/>
    <dgm:cxn modelId="{71924952-62BF-4D7A-8CA6-1DEBC6BFBB33}" type="presParOf" srcId="{6883CE8B-5A7C-4F9E-9E3B-8A5BCE173C0F}" destId="{A52AA908-ADE6-41A9-B107-3ABD5E37F9F5}" srcOrd="0" destOrd="0" presId="urn:microsoft.com/office/officeart/2005/8/layout/hierarchy1"/>
    <dgm:cxn modelId="{AD37E893-F08F-45FC-8D27-6BFA330F5267}" type="presParOf" srcId="{A52AA908-ADE6-41A9-B107-3ABD5E37F9F5}" destId="{B47F91C1-C326-492C-BDAA-429E6127FDBA}" srcOrd="0" destOrd="0" presId="urn:microsoft.com/office/officeart/2005/8/layout/hierarchy1"/>
    <dgm:cxn modelId="{1D389607-2717-4814-A587-735D5353237F}" type="presParOf" srcId="{A52AA908-ADE6-41A9-B107-3ABD5E37F9F5}" destId="{EA5DAAEE-3F37-4F1C-9481-3127DB0BA261}" srcOrd="1" destOrd="0" presId="urn:microsoft.com/office/officeart/2005/8/layout/hierarchy1"/>
    <dgm:cxn modelId="{0D72B12C-4BA0-4BD0-96E6-B3928F33CEF2}" type="presParOf" srcId="{6883CE8B-5A7C-4F9E-9E3B-8A5BCE173C0F}" destId="{7E133EBA-B720-47CA-AB0D-81920E9D6660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7462-11EF-46F9-AF70-EAF383924F77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D1F95-9924-4CBE-80F8-19A9A1431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2FB39-1C27-4D43-885F-D6F02D5F0750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378F7-4807-405B-82FE-6BC91E799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59AD6-A83B-45B9-94EF-E5B623BF7B3C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654EB-FBCA-4787-A927-AD89D760B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0A65-955F-4043-BA22-13A7C0E46F1A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95759-EC6A-4664-8653-9D6823DB6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EF9A1-A306-4D80-920D-A7AAC1B7854D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D0B30-E79B-4081-AEA1-AEB3F9D2F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CC326-FFB8-4381-96FE-FB5225B07A78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4D8DC-0FCF-4013-8222-1576196E3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BB896-4749-496E-A710-5A765617903E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BBE7E-D7A6-4E17-B538-EE8BA551E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D1E19-37F2-4107-9E11-DB633FA5D8B9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77F48-183E-4D97-AB9D-0887DA4EE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B6345-33FC-4051-8A2C-551138DC4DB6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879CC-6384-4A6C-B38A-6A233DEDA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610C-2638-48BF-B1BA-D3598279AB9B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04EBF-99E2-4918-BFDB-7E07DAD90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1FE4-A3EC-481C-B44B-921698C9A44C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CC741-6493-4D99-9084-F77063057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1CF65F-1903-40EB-AC3B-3B9107E9C5A5}" type="datetimeFigureOut">
              <a:rPr lang="en-US"/>
              <a:pPr>
                <a:defRPr/>
              </a:pPr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49C4B7-59B7-45E4-A792-1F3C9DB59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w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6096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Negotiating Team for the Accession of Montenegro to the European Union</a:t>
            </a:r>
            <a:b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Working Group for Chapter 32 – Financial control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32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MONTENEGRO</a:t>
            </a:r>
            <a:endParaRPr lang="en-US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00400" y="6248400"/>
            <a:ext cx="2590800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Brussels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,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19 June 2013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 dirty="0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50101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32: </a:t>
            </a:r>
            <a:r>
              <a:rPr lang="sr-Latn-CS" b="1" i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Financial control</a:t>
            </a:r>
            <a:endParaRPr lang="en-US" b="1" i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08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04800" y="1676400"/>
            <a:ext cx="8839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 algn="ctr">
              <a:lnSpc>
                <a:spcPct val="150000"/>
              </a:lnSpc>
              <a:defRPr/>
            </a:pPr>
            <a:endParaRPr lang="en-US" sz="32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14350" indent="-514350" algn="ctr">
              <a:lnSpc>
                <a:spcPct val="150000"/>
              </a:lnSpc>
              <a:defRPr/>
            </a:pPr>
            <a:r>
              <a:rPr lang="en-US" sz="32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</a:t>
            </a:r>
            <a:r>
              <a:rPr lang="sr-Latn-CS" sz="32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UBLIC INTERNAL </a:t>
            </a:r>
            <a:r>
              <a:rPr lang="sr-Latn-CS" sz="32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</a:t>
            </a:r>
            <a:r>
              <a:rPr lang="en-US" sz="32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32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CONTROL </a:t>
            </a:r>
            <a:endParaRPr lang="en-US" sz="32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14350" indent="-514350" algn="ctr">
              <a:lnSpc>
                <a:spcPct val="150000"/>
              </a:lnSpc>
              <a:defRPr/>
            </a:pPr>
            <a:r>
              <a:rPr lang="sr-Latn-CS" sz="32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- </a:t>
            </a:r>
            <a:r>
              <a:rPr lang="sr-Latn-CS" sz="32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PIFC</a:t>
            </a:r>
            <a:endParaRPr lang="x-none" sz="3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08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1524000" y="3810000"/>
            <a:ext cx="6400800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x-none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Ana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Krsmanovi</a:t>
            </a:r>
            <a:r>
              <a:rPr lang="x-none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ć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Assistant Minister</a:t>
            </a:r>
            <a:r>
              <a:rPr lang="x-none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</a:t>
            </a:r>
            <a:r>
              <a:rPr lang="x-none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Finance</a:t>
            </a: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ana.krsmanovic@mif.gov.me </a:t>
            </a:r>
            <a:endParaRPr lang="sr-Latn-CS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sr-Latn-C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6009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</a:t>
            </a:r>
            <a:r>
              <a:rPr lang="en-US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410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8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762000" y="1295400"/>
            <a:ext cx="7391400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3" indent="-228600">
              <a:lnSpc>
                <a:spcPct val="140000"/>
              </a:lnSpc>
              <a:defRPr/>
            </a:pPr>
            <a:endParaRPr lang="sr-Latn-CS" sz="1200" b="1" dirty="0">
              <a:solidFill>
                <a:srgbClr val="6A1414"/>
              </a:solidFill>
              <a:latin typeface="Cambria" pitchFamily="18" charset="0"/>
            </a:endParaRPr>
          </a:p>
          <a:p>
            <a:pPr marL="509588" lvl="3" indent="-336550" algn="ctr">
              <a:lnSpc>
                <a:spcPct val="140000"/>
              </a:lnSpc>
              <a:defRPr/>
            </a:pPr>
            <a:r>
              <a:rPr lang="en-GB" sz="2400" b="1" dirty="0" smtClean="0">
                <a:solidFill>
                  <a:srgbClr val="6A1414"/>
                </a:solidFill>
                <a:latin typeface="Cambria" pitchFamily="18" charset="0"/>
              </a:rPr>
              <a:t>CONTENT OF THE PRESENTATION </a:t>
            </a:r>
          </a:p>
          <a:p>
            <a:pPr marL="509588" lvl="3" indent="-336550" algn="ctr">
              <a:lnSpc>
                <a:spcPct val="140000"/>
              </a:lnSpc>
              <a:defRPr/>
            </a:pPr>
            <a:endParaRPr lang="is-IS" sz="2400" b="1" dirty="0" smtClean="0">
              <a:solidFill>
                <a:srgbClr val="6A14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09588" lvl="3" indent="-336550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Strategic documents and legislative framework </a:t>
            </a:r>
            <a:endParaRPr lang="tr-TR" sz="24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09588" lvl="3" indent="-336550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Overview of the current</a:t>
            </a:r>
            <a:r>
              <a:rPr lang="x-none" sz="2400" b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2400" b="1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state</a:t>
            </a:r>
            <a:endParaRPr lang="en-US" sz="24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966788" lvl="4" indent="-336550">
              <a:lnSpc>
                <a:spcPct val="140000"/>
              </a:lnSpc>
              <a:buFont typeface="Courier New" pitchFamily="49" charset="0"/>
              <a:buChar char="o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management and control</a:t>
            </a:r>
          </a:p>
          <a:p>
            <a:pPr marL="966788" lvl="4" indent="-336550">
              <a:lnSpc>
                <a:spcPct val="140000"/>
              </a:lnSpc>
              <a:buFont typeface="Courier New" pitchFamily="49" charset="0"/>
              <a:buChar char="o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</a:t>
            </a:r>
          </a:p>
          <a:p>
            <a:pPr marL="966788" lvl="4" indent="-336550">
              <a:lnSpc>
                <a:spcPct val="140000"/>
              </a:lnSpc>
              <a:buFont typeface="Courier New" pitchFamily="49" charset="0"/>
              <a:buChar char="o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Central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Harmonization </a:t>
            </a: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</a:t>
            </a:r>
            <a:endParaRPr lang="en-US" sz="24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09588" lvl="3" indent="-336550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Plans for further development</a:t>
            </a:r>
            <a:endParaRPr lang="en-US" sz="2400" b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2199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 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512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295400"/>
            <a:ext cx="8382000" cy="60016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514350" indent="-514350" algn="ctr">
              <a:tabLst>
                <a:tab pos="274638" algn="l"/>
                <a:tab pos="1436688" algn="l"/>
              </a:tabLst>
              <a:defRPr/>
            </a:pPr>
            <a:r>
              <a:rPr lang="sr-Latn-C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STRATEGIC DOCUMENTS</a:t>
            </a:r>
            <a:endParaRPr lang="x-none" sz="28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514350" indent="-514350">
              <a:tabLst>
                <a:tab pos="274638" algn="l"/>
                <a:tab pos="1436688" algn="l"/>
              </a:tabLst>
              <a:defRPr/>
            </a:pPr>
            <a:endParaRPr lang="x-none" sz="2000" b="1" i="1" smtClean="0">
              <a:latin typeface="Cambria" pitchFamily="18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Strategy for the Development of </a:t>
            </a:r>
            <a:r>
              <a:rPr lang="x-none" sz="20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public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financial control in Montenegro</a:t>
            </a:r>
            <a:r>
              <a:rPr lang="x-none" sz="20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(December 2007) </a:t>
            </a: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endParaRPr lang="sr-Latn-CS" sz="20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Strategy </a:t>
            </a:r>
            <a:r>
              <a:rPr lang="x-none" sz="20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further development of </a:t>
            </a:r>
            <a:r>
              <a:rPr lang="x-none" sz="20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public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financial control </a:t>
            </a:r>
            <a:r>
              <a:rPr lang="sl-SI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(PIFC) in Montenegro for the period 2013-2017 (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June 2012)</a:t>
            </a:r>
            <a:endParaRPr lang="en-US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endParaRPr lang="en-US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Strategy for Public Administration Reform in Montenegro </a:t>
            </a:r>
            <a:r>
              <a:rPr lang="sl-SI" sz="2000" dirty="0" smtClean="0">
                <a:solidFill>
                  <a:srgbClr val="6A1414"/>
                </a:solidFill>
                <a:latin typeface="Cambria" pitchFamily="18" charset="0"/>
              </a:rPr>
              <a:t>2011-2016</a:t>
            </a:r>
          </a:p>
          <a:p>
            <a:pPr marL="514350" indent="-514350">
              <a:tabLst>
                <a:tab pos="274638" algn="l"/>
                <a:tab pos="1436688" algn="l"/>
              </a:tabLst>
              <a:defRPr/>
            </a:pPr>
            <a:endParaRPr lang="sl-SI" sz="20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Strategy for Fight Against Corruption and Organized Crime </a:t>
            </a:r>
            <a:r>
              <a:rPr lang="sl-SI" sz="2000" dirty="0" smtClean="0">
                <a:solidFill>
                  <a:srgbClr val="6A1414"/>
                </a:solidFill>
                <a:latin typeface="Cambria" pitchFamily="18" charset="0"/>
              </a:rPr>
              <a:t>2010-2014</a:t>
            </a: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endParaRPr lang="sl-SI" sz="20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Draft Plan on Reorganization of Public Sector – to be adopted in June 2013</a:t>
            </a:r>
          </a:p>
          <a:p>
            <a:pPr marL="514350" indent="-5143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endParaRPr lang="tr-TR" sz="2000" b="1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820738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5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121"/>
          <p:cNvSpPr txBox="1">
            <a:spLocks noChangeArrowheads="1"/>
          </p:cNvSpPr>
          <p:nvPr/>
        </p:nvSpPr>
        <p:spPr bwMode="auto">
          <a:xfrm>
            <a:off x="179388" y="1752600"/>
            <a:ext cx="8569325" cy="426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615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533400"/>
            <a:ext cx="8534400" cy="145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14350" indent="-514350" algn="ctr">
              <a:lnSpc>
                <a:spcPct val="200000"/>
              </a:lnSpc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LEGISLATIVE FRAMEWORK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x-none" sz="24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615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06680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t">
              <a:defRPr/>
            </a:pPr>
            <a:r>
              <a:rPr lang="en-US" sz="2000" smtClean="0"/>
              <a:t/>
            </a:r>
            <a:br>
              <a:rPr lang="en-US" sz="2000" smtClean="0"/>
            </a:br>
            <a:endParaRPr lang="en-US" sz="2000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58" name="Rectangle 19"/>
          <p:cNvSpPr>
            <a:spLocks noChangeArrowheads="1"/>
          </p:cNvSpPr>
          <p:nvPr/>
        </p:nvSpPr>
        <p:spPr bwMode="auto">
          <a:xfrm>
            <a:off x="609600" y="1752600"/>
            <a:ext cx="77724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274638" algn="l"/>
                <a:tab pos="1436688" algn="l"/>
              </a:tabLst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tabLst>
                <a:tab pos="274638" algn="l"/>
                <a:tab pos="1436688" algn="l"/>
              </a:tabLst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>CORE LEGISLATION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tabLst>
                <a:tab pos="274638" algn="l"/>
                <a:tab pos="1436688" algn="l"/>
              </a:tabLst>
              <a:defRPr/>
            </a:pPr>
            <a:endParaRPr lang="tr-TR" i="1" dirty="0">
              <a:solidFill>
                <a:srgbClr val="6A1414"/>
              </a:solidFill>
              <a:latin typeface="Cambria" pitchFamily="18" charset="0"/>
            </a:endParaRPr>
          </a:p>
          <a:p>
            <a:pPr marL="287338" indent="-169863" algn="just">
              <a:buFont typeface="Arial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sr-Latn-CS" b="1" i="1" dirty="0">
                <a:solidFill>
                  <a:srgbClr val="6A1414"/>
                </a:solidFill>
                <a:latin typeface="Cambria" pitchFamily="18" charset="0"/>
              </a:rPr>
              <a:t>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Law on Public Internal Financial Control System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 73/08,20/11 and 30/12)</a:t>
            </a:r>
          </a:p>
          <a:p>
            <a:pPr marL="287338" indent="-169863" algn="just">
              <a:tabLst>
                <a:tab pos="274638" algn="l"/>
                <a:tab pos="1436688" algn="l"/>
              </a:tabLst>
              <a:defRPr/>
            </a:pPr>
            <a:endParaRPr lang="sr-Latn-C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169863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Budget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aw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 40/1,...30/12)</a:t>
            </a:r>
            <a:endParaRPr lang="en-U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tabLst>
                <a:tab pos="274638" algn="l"/>
                <a:tab pos="1436688" algn="l"/>
              </a:tabLst>
              <a:defRPr/>
            </a:pPr>
            <a:endParaRPr lang="sr-Latn-CS" i="1" dirty="0">
              <a:solidFill>
                <a:srgbClr val="6A1414"/>
              </a:solidFill>
              <a:latin typeface="Cambria" pitchFamily="18" charset="0"/>
            </a:endParaRPr>
          </a:p>
          <a:p>
            <a:pPr algn="just">
              <a:tabLst>
                <a:tab pos="274638" algn="l"/>
                <a:tab pos="1436688" algn="l"/>
              </a:tabLst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RELEVANT LEGISLATION </a:t>
            </a:r>
            <a:endParaRPr lang="sr-Latn-CS" sz="2000" b="1" dirty="0">
              <a:solidFill>
                <a:srgbClr val="6A1414"/>
              </a:solidFill>
              <a:latin typeface="Cambria" pitchFamily="18" charset="0"/>
            </a:endParaRPr>
          </a:p>
          <a:p>
            <a:pPr algn="just">
              <a:tabLst>
                <a:tab pos="274638" algn="l"/>
                <a:tab pos="1436688" algn="l"/>
              </a:tabLst>
              <a:defRPr/>
            </a:pPr>
            <a:endParaRPr lang="sr-Latn-CS" sz="2000" b="1" i="1" dirty="0">
              <a:solidFill>
                <a:srgbClr val="6A1414"/>
              </a:solidFill>
              <a:latin typeface="Cambria" pitchFamily="18" charset="0"/>
            </a:endParaRPr>
          </a:p>
          <a:p>
            <a:pPr marL="287338" indent="-169863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sr-Latn-CS" i="1" dirty="0">
                <a:solidFill>
                  <a:srgbClr val="6A1414"/>
                </a:solidFill>
                <a:latin typeface="Cambria" pitchFamily="18" charset="0"/>
              </a:rPr>
              <a:t>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Law on Public Administration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No.38/03,22/08 and 42/11)</a:t>
            </a:r>
          </a:p>
          <a:p>
            <a:pPr marL="287338" indent="-169863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Law on Civil Servants and State Employees</a:t>
            </a:r>
            <a:r>
              <a:rPr lang="pl-PL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(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</a:t>
            </a:r>
            <a:r>
              <a:rPr lang="pl-PL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pl-PL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 39/11, 50/11 and 66/12)</a:t>
            </a:r>
            <a:endParaRPr lang="sr-Latn-C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169863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Public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</a:t>
            </a:r>
            <a:r>
              <a:rPr lang="x-none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rocurement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</a:t>
            </a:r>
            <a:r>
              <a:rPr lang="x-none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aw 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</a:t>
            </a: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</a:t>
            </a:r>
            <a:r>
              <a:rPr lang="x-none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42/11)</a:t>
            </a:r>
          </a:p>
          <a:p>
            <a:pPr algn="just">
              <a:buFont typeface="Arial" charset="0"/>
              <a:buChar char="•"/>
              <a:tabLst>
                <a:tab pos="274638" algn="l"/>
                <a:tab pos="1436688" algn="l"/>
              </a:tabLst>
              <a:defRPr/>
            </a:pPr>
            <a:endParaRPr lang="sr-Latn-CS" i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717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533400"/>
            <a:ext cx="8534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LEGISLATIVE FRAMEWORK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x-none" sz="2400" b="1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14350" indent="-514350" algn="ctr">
              <a:lnSpc>
                <a:spcPct val="200000"/>
              </a:lnSpc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x-none" sz="2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514350" indent="-514350" algn="ctr">
              <a:lnSpc>
                <a:spcPct val="200000"/>
              </a:lnSpc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x-none" sz="2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718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2954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/>
          </a:p>
          <a:p>
            <a:pPr algn="just"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7183" name="Rectangle 20"/>
          <p:cNvSpPr>
            <a:spLocks noChangeArrowheads="1"/>
          </p:cNvSpPr>
          <p:nvPr/>
        </p:nvSpPr>
        <p:spPr bwMode="auto">
          <a:xfrm>
            <a:off x="762000" y="1676400"/>
            <a:ext cx="76962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274320" anchor="ctr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SECONDARY LEGISLATION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FOR FMC (PIFC LAW)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sr-Latn-CS" sz="8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</a:rPr>
              <a:t>Rulebook on the manner and procedure for establishment and implementation of public financial management and control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</a:rPr>
              <a:t>(Official Gazette,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</a:rPr>
              <a:t>No. 37/10)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</a:rPr>
              <a:t>;</a:t>
            </a:r>
          </a:p>
          <a:p>
            <a:pPr marL="234950" indent="-182563" algn="just">
              <a:defRPr/>
            </a:pPr>
            <a:endParaRPr lang="sr-Latn-CS" sz="8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Rulebook on the methodology 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for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review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ing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quality of financial management and control in the public sector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;</a:t>
            </a: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Instructions on the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content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 the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report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and the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reporting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method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 the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management and control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system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No. 55/12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);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Manual for Financial Management and Control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(Ju</a:t>
            </a:r>
            <a:r>
              <a:rPr lang="en-US" sz="1600" dirty="0" err="1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y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2011)</a:t>
            </a: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Guidelines for the development of internal rules and procedures for FMC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Guidelines for the development of internal policies and procedures for establishing, implementing and developing the financial management and control, the Action Plan for the implementation of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activities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J</a:t>
            </a:r>
            <a:r>
              <a:rPr lang="en-US" sz="1600" dirty="0" err="1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ul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y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2011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</a:p>
          <a:p>
            <a:pPr>
              <a:defRPr/>
            </a:pPr>
            <a:endParaRPr lang="sr-Latn-CS" b="1" i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32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sr-Latn-CS" b="1" i="1" dirty="0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820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2514600" y="762000"/>
            <a:ext cx="6400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LEGISLATIVE FRAMEWORK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x-none" sz="2400" b="1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820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8207" name="Rectangle 20"/>
          <p:cNvSpPr>
            <a:spLocks noChangeArrowheads="1"/>
          </p:cNvSpPr>
          <p:nvPr/>
        </p:nvSpPr>
        <p:spPr bwMode="auto">
          <a:xfrm>
            <a:off x="685800" y="1828800"/>
            <a:ext cx="77724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SECONDARY LEGISLATION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RELEVANT FOR 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FMC</a:t>
            </a:r>
          </a:p>
          <a:p>
            <a:pPr algn="just">
              <a:defRPr/>
            </a:pP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Secondary legislation </a:t>
            </a:r>
            <a:r>
              <a:rPr lang="sr-Latn-C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for </a:t>
            </a:r>
            <a:r>
              <a:rPr lang="sr-Latn-CS" sz="16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State Treasury and Budget  </a:t>
            </a:r>
          </a:p>
          <a:p>
            <a:pPr>
              <a:defRPr/>
            </a:pPr>
            <a:endParaRPr lang="sr-Latn-CS" sz="16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234950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Directions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on State Treasury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perations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pl-PL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 80/08 and 16/13)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234950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Rulebook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on the manner of preparation and presentation of financial statements of the budget, state funds and local governments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br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32/10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and 16/13)</a:t>
            </a:r>
          </a:p>
          <a:p>
            <a:pPr marL="287338" indent="-234950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Decisions about the design and content of the program budget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(Official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No. 32/10 and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16/13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173038">
              <a:buFont typeface="Arial" charset="0"/>
              <a:buChar char="•"/>
              <a:defRPr/>
            </a:pPr>
            <a:endParaRPr lang="sr-Latn-CS" sz="1600" b="1" i="1" dirty="0">
              <a:solidFill>
                <a:srgbClr val="6A1414"/>
              </a:solidFill>
              <a:latin typeface="Cambria" pitchFamily="18" charset="0"/>
            </a:endParaRPr>
          </a:p>
          <a:p>
            <a:pPr marL="287338" indent="-234950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Secondary legislation in the area of  the organization of public administration</a:t>
            </a:r>
          </a:p>
          <a:p>
            <a:pPr marL="287338" indent="-234950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Decree on Criteria for Internal Organization and Systematization of Tasks in State Administration  (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No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</a:t>
            </a:r>
            <a:r>
              <a:rPr lang="pl-PL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0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7</a:t>
            </a:r>
            <a:r>
              <a:rPr lang="pl-PL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/1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3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234950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Decree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on Organization and Manner of Work of State Administration (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No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</a:t>
            </a:r>
            <a:r>
              <a:rPr lang="pl-PL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05/12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pl-PL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25/12 , 61/12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and</a:t>
            </a:r>
            <a:r>
              <a:rPr lang="pl-PL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20/13)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234950" algn="just">
              <a:buFont typeface="Arial" pitchFamily="34" charset="0"/>
              <a:buChar char="•"/>
              <a:tabLst>
                <a:tab pos="274638" algn="l"/>
                <a:tab pos="1436688" algn="l"/>
              </a:tabLst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Rules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 Procedure of the Government of Montenegro (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 No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03/2012)</a:t>
            </a:r>
          </a:p>
          <a:p>
            <a:pPr marL="287338" indent="-234950">
              <a:buFont typeface="Arial" pitchFamily="34" charset="0"/>
              <a:buChar char="•"/>
              <a:defRPr/>
            </a:pPr>
            <a:endParaRPr lang="sr-Latn-CS" sz="1600" i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922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2514600" y="762000"/>
            <a:ext cx="6400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LEGISLATIVE FRAMEWORK  </a:t>
            </a:r>
          </a:p>
          <a:p>
            <a:pP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9231" name="Rectangle 20"/>
          <p:cNvSpPr>
            <a:spLocks noChangeArrowheads="1"/>
          </p:cNvSpPr>
          <p:nvPr/>
        </p:nvSpPr>
        <p:spPr bwMode="auto">
          <a:xfrm>
            <a:off x="533400" y="17526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9232" name="Rectangle 29"/>
          <p:cNvSpPr>
            <a:spLocks noChangeArrowheads="1"/>
          </p:cNvSpPr>
          <p:nvPr/>
        </p:nvSpPr>
        <p:spPr bwMode="auto">
          <a:xfrm>
            <a:off x="685800" y="1600200"/>
            <a:ext cx="79248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SECONDARY LEGISLATION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FOR IA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sr-Latn-CS" sz="800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Decree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on the Establishment of internal audit in the public sector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50/12)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x-none" sz="8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Decree on titles of internal auditors - March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2009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No.23/09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en-U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sl-SI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Rulebook on the internal method and procedure - May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2009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. 32/09)</a:t>
            </a:r>
            <a:endParaRPr lang="x-none" sz="16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x-none" sz="8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Rulebook on the curriculum and manner of conducting the examination for authorized internal auditors in the public sector –December 2011 (Official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No.63/11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manual (third edition)</a:t>
            </a:r>
            <a:endParaRPr lang="en-U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Rulebook on the methodology for reviewing the quality of internal auditors in the public sector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(Official Gazette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No.11/13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en-U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defRPr/>
            </a:pPr>
            <a:endParaRPr lang="sr-Latn-CS" sz="8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4950" indent="-182563" algn="just">
              <a:buFont typeface="Arial" pitchFamily="34" charset="0"/>
              <a:buChar char="•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Instructions on the content of the report and reporting method for the internal audit work (Official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G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azette,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No.55/12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)</a:t>
            </a:r>
            <a:endParaRPr lang="en-U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sr-Latn-CS" b="1" i="1" dirty="0">
              <a:solidFill>
                <a:srgbClr val="6A1414"/>
              </a:solidFill>
              <a:latin typeface="Cambria" pitchFamily="18" charset="0"/>
            </a:endParaRPr>
          </a:p>
          <a:p>
            <a:pPr>
              <a:defRPr/>
            </a:pPr>
            <a:endParaRPr lang="sr-Latn-CS" b="1" i="1" dirty="0">
              <a:solidFill>
                <a:srgbClr val="6A1414"/>
              </a:solidFill>
              <a:latin typeface="Cambria" pitchFamily="18" charset="0"/>
            </a:endParaRPr>
          </a:p>
          <a:p>
            <a:pPr>
              <a:defRPr/>
            </a:pPr>
            <a:endParaRPr lang="sr-Latn-CS" b="1" i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4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4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024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1295400" y="1066800"/>
            <a:ext cx="7543800" cy="166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09588" lvl="3" indent="-336550" algn="ctr">
              <a:lnSpc>
                <a:spcPct val="140000"/>
              </a:lnSpc>
              <a:defRPr/>
            </a:pP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OVERVIEW OF THE CURRENT</a:t>
            </a:r>
            <a:r>
              <a:rPr lang="x-none" sz="2800" b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STATE</a:t>
            </a: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PLAY</a:t>
            </a:r>
          </a:p>
          <a:p>
            <a:pP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5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0255" name="Rectangle 20"/>
          <p:cNvSpPr>
            <a:spLocks noChangeArrowheads="1"/>
          </p:cNvSpPr>
          <p:nvPr/>
        </p:nvSpPr>
        <p:spPr bwMode="auto">
          <a:xfrm>
            <a:off x="533400" y="17526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10256" name="Rectangle 29"/>
          <p:cNvSpPr>
            <a:spLocks noChangeArrowheads="1"/>
          </p:cNvSpPr>
          <p:nvPr/>
        </p:nvSpPr>
        <p:spPr bwMode="auto">
          <a:xfrm>
            <a:off x="381000" y="1600200"/>
            <a:ext cx="822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10257" name="Rectangle 28"/>
          <p:cNvSpPr>
            <a:spLocks noChangeArrowheads="1"/>
          </p:cNvSpPr>
          <p:nvPr/>
        </p:nvSpPr>
        <p:spPr bwMode="auto">
          <a:xfrm>
            <a:off x="990600" y="1905000"/>
            <a:ext cx="685800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1475" indent="-371475">
              <a:defRPr/>
            </a:pPr>
            <a:endParaRPr lang="sr-Latn-CS" sz="2400" b="1" i="1" dirty="0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>
              <a:defRPr/>
            </a:pPr>
            <a:r>
              <a:rPr lang="sr-Latn-C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endParaRPr lang="sr-Latn-CS" sz="1400" b="1" i="1" dirty="0">
              <a:solidFill>
                <a:srgbClr val="6A1414"/>
              </a:solidFill>
              <a:latin typeface="Cambria" pitchFamily="18" charset="0"/>
            </a:endParaRPr>
          </a:p>
          <a:p>
            <a:pPr marL="169863" lvl="3" indent="3175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management and control</a:t>
            </a:r>
          </a:p>
          <a:p>
            <a:pPr marL="169863" lvl="3" indent="3175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</a:t>
            </a:r>
          </a:p>
          <a:p>
            <a:pPr marL="169863" lvl="3" indent="3175">
              <a:lnSpc>
                <a:spcPct val="140000"/>
              </a:lnSpc>
              <a:buFont typeface="Arial" pitchFamily="34" charset="0"/>
              <a:buChar char="•"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Central </a:t>
            </a:r>
            <a:r>
              <a:rPr lang="sr-Latn-CS" sz="24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Harmonization Unit</a:t>
            </a:r>
          </a:p>
          <a:p>
            <a:pPr marL="371475" indent="-371475">
              <a:defRPr/>
            </a:pPr>
            <a:endParaRPr lang="en-US" sz="2400" b="1" i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31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331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332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332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Rectangle 18"/>
          <p:cNvSpPr>
            <a:spLocks noChangeArrowheads="1"/>
          </p:cNvSpPr>
          <p:nvPr/>
        </p:nvSpPr>
        <p:spPr bwMode="auto">
          <a:xfrm>
            <a:off x="381000" y="1676400"/>
            <a:ext cx="838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pPr algn="just"/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295400"/>
            <a:ext cx="8610600" cy="2832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/>
              <a:t> </a:t>
            </a: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</a:t>
            </a:r>
            <a:b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en-US" sz="2400" dirty="0">
              <a:latin typeface="Cambria" pitchFamily="18" charset="0"/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838200" y="2057400"/>
            <a:ext cx="7848600" cy="42211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IMPLEMENTATION OF FMC</a:t>
            </a:r>
          </a:p>
          <a:p>
            <a:pPr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169863" algn="just"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Appointment of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person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responsible for the establishment of FMC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each institution</a:t>
            </a:r>
          </a:p>
          <a:p>
            <a:pPr marL="287338" indent="-169863" algn="just"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Action plans</a:t>
            </a:r>
          </a:p>
          <a:p>
            <a:pPr marL="287338" indent="-169863" algn="just"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Internal procedures</a:t>
            </a:r>
          </a:p>
          <a:p>
            <a:pPr marL="287338" indent="-169863" algn="just"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</a:t>
            </a:r>
            <a:r>
              <a:rPr lang="hr-HR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Analysis of the financial management and control in the public sector in Montenegro</a:t>
            </a:r>
            <a:endParaRPr lang="hr-HR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7338" indent="-169863" algn="just">
              <a:defRPr/>
            </a:pPr>
            <a:r>
              <a:rPr lang="hr-HR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Initial activities in risk management</a:t>
            </a:r>
            <a:endParaRPr lang="hr-HR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34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32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sr-Latn-CS" b="1" i="1" dirty="0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434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34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GB" sz="14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62000" y="2133600"/>
          <a:ext cx="7162800" cy="2819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87600"/>
                <a:gridCol w="2387600"/>
                <a:gridCol w="2387600"/>
              </a:tblGrid>
              <a:tr h="7048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2008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2013</a:t>
                      </a:r>
                      <a:endParaRPr lang="en-US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smtClean="0"/>
                        <a:t>FMC </a:t>
                      </a:r>
                      <a:r>
                        <a:rPr lang="sr-Latn-CS" smtClean="0"/>
                        <a:t>managers</a:t>
                      </a:r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</a:t>
                      </a:r>
                      <a:r>
                        <a:rPr lang="x-none" smtClean="0"/>
                        <a:t> (68+14)</a:t>
                      </a:r>
                      <a:endParaRPr lang="en-US" dirty="0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r>
                        <a:rPr lang="x-none" smtClean="0"/>
                        <a:t>ction</a:t>
                      </a:r>
                      <a:r>
                        <a:rPr lang="x-none" baseline="0" smtClean="0"/>
                        <a:t> plan</a:t>
                      </a:r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mtClean="0"/>
                        <a:t>29 (27+2)</a:t>
                      </a:r>
                      <a:endParaRPr lang="en-US" dirty="0"/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x-none" smtClean="0"/>
                        <a:t>Book of procedures</a:t>
                      </a:r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mtClean="0"/>
                        <a:t>42 (37+5)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endParaRPr lang="en-US" sz="2400" dirty="0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639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6395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224088"/>
            <a:ext cx="80772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/>
          </a:p>
          <a:p>
            <a:pPr>
              <a:defRPr/>
            </a:pPr>
            <a:endParaRPr lang="sr-Latn-C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r>
              <a:rPr lang="en-US" sz="1400"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  <a:p>
            <a:pPr>
              <a:defRPr/>
            </a:pPr>
            <a:endParaRPr lang="en-US" sz="1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 b="1">
              <a:latin typeface="Cambria" pitchFamily="18" charset="0"/>
            </a:endParaRPr>
          </a:p>
          <a:p>
            <a:pPr>
              <a:defRPr/>
            </a:pPr>
            <a:endParaRPr lang="en-US" sz="1000" b="1"/>
          </a:p>
          <a:p>
            <a:pPr>
              <a:defRPr/>
            </a:pPr>
            <a:endParaRPr lang="en-US" sz="1000" b="1"/>
          </a:p>
          <a:p>
            <a:pPr>
              <a:defRPr/>
            </a:pPr>
            <a:endParaRPr lang="en-US" sz="1000" b="1"/>
          </a:p>
          <a:p>
            <a:pPr>
              <a:defRPr/>
            </a:pPr>
            <a:endParaRPr lang="en-US" sz="1000" b="1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533400" y="762000"/>
            <a:ext cx="80772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71475" indent="-371475" algn="ctr"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ctr"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endParaRPr lang="en-US" sz="24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ctr">
              <a:defRPr/>
            </a:pPr>
            <a:endParaRPr lang="en-US" sz="24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FMC AND BUDGET CYCLE</a:t>
            </a:r>
          </a:p>
          <a:p>
            <a:pPr marL="371475" indent="-371475" algn="just">
              <a:defRPr/>
            </a:pPr>
            <a:endParaRPr lang="sr-Latn-CS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r>
              <a:rPr lang="sr-Latn-C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BUDGET PLANNING</a:t>
            </a:r>
          </a:p>
          <a:p>
            <a:pPr marL="371475" indent="-371475" algn="just">
              <a:defRPr/>
            </a:pPr>
            <a:endParaRPr lang="sr-Latn-CS" sz="8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Carried out in line with macroeconomic and fiscal policies and decisions on the design and content of the program budget</a:t>
            </a:r>
            <a:endParaRPr lang="x-none" sz="16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Emphasis on controls 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with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established limits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Program planning, but without established limits</a:t>
            </a: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Minister responsible for legality of spending, Budget Law does not emphasize  responsibility for economic, efficient and effective management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 err="1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PIFC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law requires a wider responsibility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buFontTx/>
              <a:buChar char="-"/>
              <a:defRPr/>
            </a:pPr>
            <a:endParaRPr lang="sr-Latn-CS" sz="1600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BUDGET EXECUTION</a:t>
            </a:r>
            <a:endParaRPr lang="sr-Latn-CS" sz="16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endParaRPr lang="sr-Latn-CS" sz="8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Single treasury system at the central level</a:t>
            </a:r>
            <a:endParaRPr lang="x-none" sz="16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Single treasury system at the </a:t>
            </a:r>
            <a:r>
              <a:rPr lang="x-none" sz="16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local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level</a:t>
            </a:r>
            <a:endParaRPr lang="x-none" sz="16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Commitments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it is necessary to strengthen the analytical record of outstanding </a:t>
            </a:r>
            <a:r>
              <a:rPr lang="sr-Latn-C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obligations</a:t>
            </a:r>
            <a:endParaRPr lang="x-none" sz="160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Tx/>
              <a:buChar char="-"/>
              <a:defRPr/>
            </a:pP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Own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revenues -part </a:t>
            </a:r>
            <a:r>
              <a:rPr lang="en-US" sz="16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the Treasury system, and some of its own funds</a:t>
            </a:r>
            <a:endParaRPr lang="sr-Latn-CS" sz="16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endParaRPr lang="sr-Latn-CS" b="1" dirty="0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 algn="just">
              <a:defRPr/>
            </a:pPr>
            <a:endParaRPr lang="sr-Latn-CS" b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41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741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741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741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7423" name="Rectangle 20"/>
          <p:cNvSpPr>
            <a:spLocks noChangeArrowheads="1"/>
          </p:cNvSpPr>
          <p:nvPr/>
        </p:nvSpPr>
        <p:spPr bwMode="auto">
          <a:xfrm rot="10800000" flipV="1">
            <a:off x="457200" y="582154"/>
            <a:ext cx="8229600" cy="474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71475" indent="-371475" algn="ctr">
              <a:defRPr/>
            </a:pPr>
            <a:endParaRPr lang="sr-Latn-CS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ctr"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ctr"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 </a:t>
            </a:r>
            <a:endParaRPr lang="en-US" sz="24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ctr"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FMC AND BUDGET CYCLE</a:t>
            </a:r>
          </a:p>
          <a:p>
            <a:pPr marL="371475" indent="-371475" algn="ctr">
              <a:defRPr/>
            </a:pPr>
            <a:endParaRPr lang="sr-Latn-CS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ACCOUNTING AND REPORTING</a:t>
            </a:r>
            <a:endParaRPr lang="sr-Latn-CS" sz="16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defRPr/>
            </a:pPr>
            <a:endParaRPr lang="x-none" b="1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Unique accounts classification</a:t>
            </a:r>
            <a:endParaRPr lang="x-none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Prescribed financial reporting</a:t>
            </a:r>
            <a:endParaRPr lang="x-none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Reporting of arrears quarterly</a:t>
            </a:r>
            <a:endParaRPr lang="x-none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Reporting on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own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income on a monthly basis</a:t>
            </a:r>
            <a:endParaRPr lang="x-none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Annual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work reports 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-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without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connection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with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budge</a:t>
            </a:r>
            <a:r>
              <a:rPr lang="x-none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 funds</a:t>
            </a:r>
            <a:endParaRPr lang="sr-Latn-C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254000" algn="just">
              <a:buFont typeface="Arial" pitchFamily="34" charset="0"/>
              <a:buChar char="•"/>
              <a:defRPr/>
            </a:pPr>
            <a:r>
              <a:rPr lang="sr-Latn-C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reports – if needed within spending units </a:t>
            </a:r>
          </a:p>
          <a:p>
            <a:pPr marL="371475" indent="-371475" algn="just">
              <a:buFont typeface="Arial" pitchFamily="34" charset="0"/>
              <a:buChar char="•"/>
              <a:defRPr/>
            </a:pPr>
            <a:endParaRPr lang="sr-Latn-C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en-US" sz="105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229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533400" y="9906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</a:t>
            </a:r>
          </a:p>
          <a:p>
            <a:pP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230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2303" name="Rectangle 20"/>
          <p:cNvSpPr>
            <a:spLocks noChangeArrowheads="1"/>
          </p:cNvSpPr>
          <p:nvPr/>
        </p:nvSpPr>
        <p:spPr bwMode="auto">
          <a:xfrm>
            <a:off x="533400" y="17526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12304" name="Rectangle 29"/>
          <p:cNvSpPr>
            <a:spLocks noChangeArrowheads="1"/>
          </p:cNvSpPr>
          <p:nvPr/>
        </p:nvSpPr>
        <p:spPr bwMode="auto">
          <a:xfrm>
            <a:off x="381000" y="1600200"/>
            <a:ext cx="822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00" y="1905000"/>
            <a:ext cx="73914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x-none" sz="2000" b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MANAGERIAL ACCOUNTABILITY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defRPr/>
            </a:pPr>
            <a:endParaRPr lang="en-GB" sz="20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27063" indent="-222250">
              <a:buFont typeface="Arial" pitchFamily="34" charset="0"/>
              <a:buChar char="•"/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Law on PIFC, </a:t>
            </a:r>
            <a:endParaRPr lang="sr-Latn-CS" sz="20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27063" indent="-222250">
              <a:buFont typeface="Arial" pitchFamily="34" charset="0"/>
              <a:buChar char="•"/>
              <a:defRPr/>
            </a:pPr>
            <a:r>
              <a:rPr lang="sr-Latn-C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Law on Budget</a:t>
            </a:r>
          </a:p>
          <a:p>
            <a:pPr marL="627063" indent="-222250">
              <a:buFont typeface="Arial" pitchFamily="34" charset="0"/>
              <a:buChar char="•"/>
              <a:defRPr/>
            </a:pPr>
            <a:r>
              <a:rPr lang="sr-Latn-C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Law on State Administration</a:t>
            </a:r>
          </a:p>
          <a:p>
            <a:pPr marL="371475" indent="-371475">
              <a:defRPr/>
            </a:pPr>
            <a:endParaRPr lang="en-GB" sz="20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DELEGATION OF AUTHORITY AND SEGREGATION OF DUTIES</a:t>
            </a:r>
          </a:p>
          <a:p>
            <a:pPr marL="371475" indent="-371475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THE CASE OF FINANCIAL CONTROLS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: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sr-Latn-C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-  </a:t>
            </a: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Approving</a:t>
            </a:r>
            <a:r>
              <a:rPr lang="x-none" sz="20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officer</a:t>
            </a: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x-none" sz="20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-</a:t>
            </a:r>
            <a:r>
              <a:rPr lang="sr-Latn-C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</a:t>
            </a:r>
            <a:r>
              <a:rPr lang="x-none" sz="20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Validation</a:t>
            </a: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officer</a:t>
            </a:r>
            <a:b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x-none" sz="200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-</a:t>
            </a:r>
            <a:r>
              <a:rPr lang="sr-Latn-C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</a:t>
            </a: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Authorizing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officer (Assistant</a:t>
            </a:r>
            <a:r>
              <a:rPr lang="x-none" sz="20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Minister for State Treasury)</a:t>
            </a:r>
            <a:endParaRPr lang="sr-Latn-CS" sz="2000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457200">
              <a:defRPr/>
            </a:pPr>
            <a:endParaRPr lang="sr-Latn-CS" sz="20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533400" y="9906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</a:t>
            </a:r>
          </a:p>
          <a:p>
            <a:pP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230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2303" name="Rectangle 20"/>
          <p:cNvSpPr>
            <a:spLocks noChangeArrowheads="1"/>
          </p:cNvSpPr>
          <p:nvPr/>
        </p:nvSpPr>
        <p:spPr bwMode="auto">
          <a:xfrm>
            <a:off x="533400" y="17526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12304" name="Rectangle 29"/>
          <p:cNvSpPr>
            <a:spLocks noChangeArrowheads="1"/>
          </p:cNvSpPr>
          <p:nvPr/>
        </p:nvSpPr>
        <p:spPr bwMode="auto">
          <a:xfrm>
            <a:off x="381000" y="1600200"/>
            <a:ext cx="822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00" y="1905000"/>
            <a:ext cx="73914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71475" indent="-371475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DRAFT LAW ON BUDGET AND FISCAL RESPONSIBILITY</a:t>
            </a:r>
            <a:endParaRPr lang="x-none" sz="2000" b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defRPr/>
            </a:pPr>
            <a:endParaRPr lang="en-US" sz="20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Key changes:</a:t>
            </a:r>
          </a:p>
          <a:p>
            <a:pPr marL="404813" algn="just">
              <a:defRPr/>
            </a:pPr>
            <a:endParaRPr lang="sr-Latn-CS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buFontTx/>
              <a:buChar char="-"/>
              <a:defRPr/>
            </a:pP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Medium-term planning</a:t>
            </a:r>
          </a:p>
          <a:p>
            <a:pPr marL="404813" algn="just">
              <a:buFontTx/>
              <a:buChar char="-"/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Emphasis on the managerial 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accountability</a:t>
            </a:r>
          </a:p>
          <a:p>
            <a:pPr marL="404813" algn="just">
              <a:buFontTx/>
              <a:buChar char="-"/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In</a:t>
            </a:r>
            <a:r>
              <a:rPr lang="en-US" sz="2000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troduction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budget inspection</a:t>
            </a:r>
          </a:p>
          <a:p>
            <a:pPr marL="404813" algn="just">
              <a:buFontTx/>
              <a:buChar char="-"/>
              <a:defRPr/>
            </a:pP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</a:t>
            </a:r>
            <a:r>
              <a:rPr lang="en-US" sz="2000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troduction</a:t>
            </a:r>
            <a:r>
              <a:rPr lang="sr-Latn-CS" sz="20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fiscal rules</a:t>
            </a:r>
            <a:endParaRPr lang="en-US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defRPr/>
            </a:pPr>
            <a:endParaRPr lang="sr-Latn-CS" sz="20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533400" y="9144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</a:t>
            </a:r>
          </a:p>
          <a:p>
            <a:pPr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230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2303" name="Rectangle 20"/>
          <p:cNvSpPr>
            <a:spLocks noChangeArrowheads="1"/>
          </p:cNvSpPr>
          <p:nvPr/>
        </p:nvSpPr>
        <p:spPr bwMode="auto">
          <a:xfrm>
            <a:off x="533400" y="1752600"/>
            <a:ext cx="815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12304" name="Rectangle 29"/>
          <p:cNvSpPr>
            <a:spLocks noChangeArrowheads="1"/>
          </p:cNvSpPr>
          <p:nvPr/>
        </p:nvSpPr>
        <p:spPr bwMode="auto">
          <a:xfrm>
            <a:off x="381000" y="1600200"/>
            <a:ext cx="822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00" y="1905001"/>
            <a:ext cx="7391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1475" indent="-371475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DRAFT LAW ON BUDGET AND FISCAL RESPONSIBILITY </a:t>
            </a:r>
          </a:p>
          <a:p>
            <a:pPr marL="371475" indent="-371475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INSPECTION</a:t>
            </a:r>
          </a:p>
          <a:p>
            <a:pPr marL="371475" indent="-371475" algn="ctr"/>
            <a:endParaRPr lang="sr-Latn-CS" sz="24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 algn="just">
              <a:buFont typeface="Arial" charset="0"/>
              <a:buChar char="•"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>Objective </a:t>
            </a:r>
            <a:r>
              <a:rPr lang="sl-SI" sz="2000" dirty="0" smtClean="0">
                <a:solidFill>
                  <a:srgbClr val="6A1414"/>
                </a:solidFill>
                <a:latin typeface="Cambria" pitchFamily="18" charset="0"/>
              </a:rPr>
              <a:t>–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Control of lawfulness of budget spending as well as control whether spending is in accordance to the annual Budget Law</a:t>
            </a:r>
          </a:p>
          <a:p>
            <a:pPr marL="371475" indent="-371475" algn="just">
              <a:buFont typeface="Arial" charset="0"/>
              <a:buChar char="•"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>Inspection findings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sent to the Minister of Finance, head of authority and SAI </a:t>
            </a:r>
          </a:p>
          <a:p>
            <a:pPr marL="371475" indent="-371475" algn="just">
              <a:buFont typeface="Arial" charset="0"/>
              <a:buChar char="•"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>Control process and procedure </a:t>
            </a:r>
            <a:r>
              <a:rPr lang="en-US" sz="2000" dirty="0" smtClean="0">
                <a:solidFill>
                  <a:srgbClr val="6A1414"/>
                </a:solidFill>
                <a:latin typeface="Cambria" pitchFamily="18" charset="0"/>
              </a:rPr>
              <a:t>for conducting control will be regulated by the Governmental decree</a:t>
            </a:r>
          </a:p>
          <a:p>
            <a:pPr marL="371475" indent="-371475" algn="just">
              <a:buFont typeface="Arial" charset="0"/>
              <a:buChar char="•"/>
            </a:pPr>
            <a:endParaRPr lang="sr-Latn-CS" sz="20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algn="just"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algn="just">
              <a:defRPr/>
            </a:pPr>
            <a:endParaRPr lang="sr-Latn-CS" sz="20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  <a:p>
            <a:pPr marL="371475" indent="-371475">
              <a:defRPr/>
            </a:pPr>
            <a:endParaRPr lang="x-none" sz="2000" b="1" i="1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946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946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 Box 121"/>
          <p:cNvSpPr txBox="1">
            <a:spLocks noChangeArrowheads="1"/>
          </p:cNvSpPr>
          <p:nvPr/>
        </p:nvSpPr>
        <p:spPr bwMode="auto">
          <a:xfrm>
            <a:off x="179388" y="1447800"/>
            <a:ext cx="8569325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946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946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18447" name="Rectangle 20"/>
          <p:cNvSpPr>
            <a:spLocks noChangeArrowheads="1"/>
          </p:cNvSpPr>
          <p:nvPr/>
        </p:nvSpPr>
        <p:spPr bwMode="auto">
          <a:xfrm rot="10800000" flipV="1">
            <a:off x="457200" y="2753628"/>
            <a:ext cx="8077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t">
              <a:defRPr/>
            </a:pPr>
            <a:endParaRPr lang="sr-Latn-C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endParaRPr lang="en-US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sr-Latn-CS" sz="1400" b="1" dirty="0">
              <a:solidFill>
                <a:srgbClr val="6A1414"/>
              </a:solidFill>
              <a:latin typeface="Cambria" pitchFamily="18" charset="0"/>
            </a:endParaRPr>
          </a:p>
          <a:p>
            <a:pPr>
              <a:defRPr/>
            </a:pPr>
            <a:endParaRPr lang="sr-Latn-CS" sz="1200" b="1" i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rgbClr val="6A1414"/>
              </a:solidFill>
              <a:latin typeface="Cambria" pitchFamily="18" charset="0"/>
            </a:endParaRPr>
          </a:p>
          <a:p>
            <a:pPr fontAlgn="t">
              <a:defRPr/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fontAlgn="t">
              <a:defRPr/>
            </a:pPr>
            <a:endParaRPr lang="en-US" sz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000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b"/>
          <a:lstStyle/>
          <a:p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</a:b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</a:t>
            </a:r>
            <a:br>
              <a:rPr lang="sr-Latn-C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en-US" sz="2400" dirty="0"/>
          </a:p>
        </p:txBody>
      </p:sp>
      <p:graphicFrame>
        <p:nvGraphicFramePr>
          <p:cNvPr id="31" name="Content Placeholder 30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48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6009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</a:t>
            </a:r>
            <a:r>
              <a:rPr lang="en-US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048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5334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  <a:t>INTERNAL AUDIT</a:t>
            </a:r>
            <a:endParaRPr lang="x-none" sz="2400" b="1">
              <a:solidFill>
                <a:srgbClr val="6A14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49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3" name="Rectangle 19"/>
          <p:cNvSpPr>
            <a:spLocks noChangeArrowheads="1"/>
          </p:cNvSpPr>
          <p:nvPr/>
        </p:nvSpPr>
        <p:spPr bwMode="auto">
          <a:xfrm>
            <a:off x="685800" y="1831975"/>
            <a:ext cx="74676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Establishment - PIFC </a:t>
            </a:r>
            <a:r>
              <a:rPr lang="en-US" sz="20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Law</a:t>
            </a:r>
            <a:r>
              <a:rPr lang="sl-SI" sz="2000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:</a:t>
            </a:r>
          </a:p>
          <a:p>
            <a:pPr>
              <a:defRPr/>
            </a:pPr>
            <a:endParaRPr lang="sl-SI" sz="2000" b="1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25425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Organizing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 separate organizational internal audit unit, within the entity which is directly responsible to the head of the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entity;</a:t>
            </a:r>
            <a:endParaRPr lang="en-U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25425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Performing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the internal audit by the internal audit unit of another entity, based on agreement, with the prior approval of the Ministry of Finance.</a:t>
            </a:r>
            <a:endParaRPr lang="sr-Latn-CS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1775">
              <a:defRPr/>
            </a:pPr>
            <a:endParaRPr lang="sl-SI" dirty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31775" indent="-231775">
              <a:defRPr/>
            </a:pPr>
            <a:r>
              <a:rPr lang="en-US" b="1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Decree on establishment of internal audit in the public </a:t>
            </a:r>
            <a:r>
              <a:rPr lang="en-US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sector</a:t>
            </a:r>
          </a:p>
          <a:p>
            <a:pPr marL="231775" indent="-231775">
              <a:defRPr/>
            </a:pPr>
            <a:endParaRPr lang="en-US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88975" lvl="1" indent="-231775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15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at central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level- 12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ministries and 3 funds and </a:t>
            </a:r>
            <a:endParaRPr lang="en-US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88975" lvl="1" indent="-231775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15 </a:t>
            </a:r>
            <a:r>
              <a:rPr lang="en-US" dirty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at local </a:t>
            </a:r>
            <a:r>
              <a:rPr lang="en-US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level</a:t>
            </a:r>
            <a:endParaRPr lang="x-none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288925" indent="-288925">
              <a:buFont typeface="Wingdings" pitchFamily="2" charset="2"/>
              <a:buChar char="§"/>
              <a:defRPr/>
            </a:pPr>
            <a:endParaRPr lang="sl-SI" i="1" dirty="0">
              <a:solidFill>
                <a:srgbClr val="6A1414"/>
              </a:solidFill>
            </a:endParaRPr>
          </a:p>
          <a:p>
            <a:pPr>
              <a:defRPr/>
            </a:pPr>
            <a:endParaRPr lang="sl-SI" i="1" dirty="0">
              <a:solidFill>
                <a:srgbClr val="6A1414"/>
              </a:solidFill>
            </a:endParaRPr>
          </a:p>
          <a:p>
            <a:pPr marL="509588" indent="-277813">
              <a:defRPr/>
            </a:pPr>
            <a:endParaRPr lang="en-US" b="1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50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151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6009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</a:t>
            </a:r>
            <a:r>
              <a:rPr lang="en-US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151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151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Rectangle 19"/>
          <p:cNvSpPr>
            <a:spLocks noChangeArrowheads="1"/>
          </p:cNvSpPr>
          <p:nvPr/>
        </p:nvSpPr>
        <p:spPr bwMode="auto">
          <a:xfrm>
            <a:off x="685800" y="1831975"/>
            <a:ext cx="7467600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endParaRPr lang="en-US" b="1">
              <a:solidFill>
                <a:srgbClr val="6A1414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§"/>
            </a:pPr>
            <a:endParaRPr lang="sl-SI" i="1">
              <a:solidFill>
                <a:srgbClr val="6A1414"/>
              </a:solidFill>
            </a:endParaRPr>
          </a:p>
          <a:p>
            <a:endParaRPr lang="sl-SI" i="1">
              <a:solidFill>
                <a:srgbClr val="6A1414"/>
              </a:solidFill>
            </a:endParaRPr>
          </a:p>
          <a:p>
            <a:pPr marL="1028700" lvl="3" indent="-457200">
              <a:lnSpc>
                <a:spcPct val="140000"/>
              </a:lnSpc>
            </a:pPr>
            <a:endParaRPr lang="en-US" sz="2400" b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  <a:t>INTERNAL AUDIT</a:t>
            </a: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</a:rPr>
              <a:t>Establishment of IA units</a:t>
            </a:r>
            <a:r>
              <a:rPr lang="x-none" sz="2400" b="1" smtClean="0">
                <a:solidFill>
                  <a:srgbClr val="6A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x-none" sz="2400" b="1" smtClean="0">
                <a:solidFill>
                  <a:srgbClr val="6A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en-US" sz="2800" dirty="0"/>
          </a:p>
        </p:txBody>
      </p:sp>
      <p:graphicFrame>
        <p:nvGraphicFramePr>
          <p:cNvPr id="31" name="Content Placeholder 30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534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50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151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6009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Chapter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</a:t>
            </a:r>
            <a:r>
              <a:rPr lang="en-US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151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Rectangle 19"/>
          <p:cNvSpPr>
            <a:spLocks noChangeArrowheads="1"/>
          </p:cNvSpPr>
          <p:nvPr/>
        </p:nvSpPr>
        <p:spPr bwMode="auto">
          <a:xfrm>
            <a:off x="685800" y="1831975"/>
            <a:ext cx="7467600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pPr algn="ctr"/>
            <a:endParaRPr lang="sr-Latn-CS" b="1" i="1">
              <a:solidFill>
                <a:srgbClr val="6A1414"/>
              </a:solidFill>
              <a:latin typeface="Cambria" pitchFamily="18" charset="0"/>
            </a:endParaRPr>
          </a:p>
          <a:p>
            <a:endParaRPr lang="en-US" b="1">
              <a:solidFill>
                <a:srgbClr val="6A1414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§"/>
            </a:pPr>
            <a:endParaRPr lang="sl-SI" i="1">
              <a:solidFill>
                <a:srgbClr val="6A1414"/>
              </a:solidFill>
            </a:endParaRPr>
          </a:p>
          <a:p>
            <a:endParaRPr lang="sl-SI" i="1">
              <a:solidFill>
                <a:srgbClr val="6A1414"/>
              </a:solidFill>
            </a:endParaRPr>
          </a:p>
          <a:p>
            <a:pPr marL="1028700" lvl="3" indent="-457200">
              <a:lnSpc>
                <a:spcPct val="140000"/>
              </a:lnSpc>
            </a:pPr>
            <a:endParaRPr lang="en-US" sz="2400" b="1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  <a:t>INTERNAL AUDIT</a:t>
            </a: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</a:rPr>
              <a:t>Number of internal auditors</a:t>
            </a:r>
            <a:r>
              <a:rPr lang="x-none" sz="2000" b="1" smtClean="0">
                <a:solidFill>
                  <a:srgbClr val="6A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x-none" sz="2000" b="1" smtClean="0">
                <a:solidFill>
                  <a:srgbClr val="6A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en-US" sz="2800" dirty="0"/>
          </a:p>
        </p:txBody>
      </p:sp>
      <p:graphicFrame>
        <p:nvGraphicFramePr>
          <p:cNvPr id="29" name="Content Placeholder 2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253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253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253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253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0495" name="Rectangle 20"/>
          <p:cNvSpPr>
            <a:spLocks noChangeArrowheads="1"/>
          </p:cNvSpPr>
          <p:nvPr/>
        </p:nvSpPr>
        <p:spPr bwMode="auto">
          <a:xfrm rot="10800000" flipV="1">
            <a:off x="457200" y="2217738"/>
            <a:ext cx="80772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000" b="1"/>
          </a:p>
          <a:p>
            <a:pPr>
              <a:defRPr/>
            </a:pPr>
            <a:endParaRPr lang="en-US" sz="1000" b="1"/>
          </a:p>
          <a:p>
            <a:pPr>
              <a:defRPr/>
            </a:pPr>
            <a:endParaRPr lang="en-US" sz="1000"/>
          </a:p>
        </p:txBody>
      </p:sp>
      <p:sp>
        <p:nvSpPr>
          <p:cNvPr id="22543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INTERNAL AUDIT</a:t>
            </a:r>
            <a:r>
              <a:rPr lang="en-US" sz="2400" b="1" dirty="0" smtClean="0">
                <a:latin typeface="Arial" charset="0"/>
                <a:cs typeface="Arial" charset="0"/>
              </a:rPr>
              <a:t/>
            </a:r>
            <a:br>
              <a:rPr lang="en-US" sz="2400" b="1" dirty="0" smtClean="0">
                <a:latin typeface="Arial" charset="0"/>
                <a:cs typeface="Arial" charset="0"/>
              </a:rPr>
            </a:br>
            <a:endParaRPr lang="en-US" sz="24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62400"/>
          </a:xfrm>
          <a:ln>
            <a:solidFill>
              <a:srgbClr val="6A1414"/>
            </a:solidFill>
          </a:ln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en-US" sz="18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CENTRAL LEVEL</a:t>
            </a:r>
          </a:p>
          <a:p>
            <a:pPr>
              <a:buFont typeface="Arial" charset="0"/>
              <a:buNone/>
              <a:defRPr/>
            </a:pPr>
            <a:r>
              <a:rPr lang="sr-Latn-CS" sz="1600" b="1" dirty="0" smtClean="0">
                <a:solidFill>
                  <a:srgbClr val="6A1414"/>
                </a:solidFill>
                <a:latin typeface="Cambria" pitchFamily="18" charset="0"/>
              </a:rPr>
              <a:t> </a:t>
            </a:r>
          </a:p>
          <a:p>
            <a:pPr indent="-228600"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26 internal audit unit established by Rulebook (including 15 obliged by Law)</a:t>
            </a:r>
          </a:p>
          <a:p>
            <a:pPr indent="-228600"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30 entities Internal audit shall be performed by internal audit of another entity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31 auditors allocated in 23 internal audit units, as follows: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3937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-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17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 with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3937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-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4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with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2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auditors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3937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- </a:t>
            </a:r>
            <a:r>
              <a:rPr lang="sr-Latn-C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2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 with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3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auditors</a:t>
            </a:r>
            <a:endParaRPr lang="sr-Latn-C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Coverage: 95% of the central budget</a:t>
            </a:r>
          </a:p>
          <a:p>
            <a:pPr>
              <a:defRPr/>
            </a:pPr>
            <a:endParaRPr lang="en-US" sz="1600" dirty="0"/>
          </a:p>
        </p:txBody>
      </p:sp>
      <p:sp>
        <p:nvSpPr>
          <p:cNvPr id="29" name="Content Placeholder 2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62400"/>
          </a:xfrm>
          <a:ln>
            <a:solidFill>
              <a:srgbClr val="6A1414"/>
            </a:solidFill>
          </a:ln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sr-Latn-CS" sz="1800" b="1" dirty="0" smtClean="0">
                <a:solidFill>
                  <a:srgbClr val="6A1414"/>
                </a:solidFill>
                <a:latin typeface="Cambria" pitchFamily="18" charset="0"/>
              </a:rPr>
              <a:t>LO</a:t>
            </a:r>
            <a:r>
              <a:rPr lang="en-US" sz="1800" b="1" dirty="0" smtClean="0">
                <a:solidFill>
                  <a:srgbClr val="6A1414"/>
                </a:solidFill>
                <a:latin typeface="Cambria" pitchFamily="18" charset="0"/>
              </a:rPr>
              <a:t>C</a:t>
            </a:r>
            <a:r>
              <a:rPr lang="sr-Latn-CS" sz="1800" b="1" dirty="0" smtClean="0">
                <a:solidFill>
                  <a:srgbClr val="6A1414"/>
                </a:solidFill>
                <a:latin typeface="Cambria" pitchFamily="18" charset="0"/>
              </a:rPr>
              <a:t>AL LEVEL</a:t>
            </a:r>
          </a:p>
          <a:p>
            <a:pPr>
              <a:buFont typeface="Arial" charset="0"/>
              <a:buNone/>
              <a:defRPr/>
            </a:pPr>
            <a:endParaRPr lang="sr-Latn-CS" sz="16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228600"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13 internal audit units established by decision on organization of local self -government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defRPr/>
            </a:pP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17 auditors allocated in 8 internal audit units, as follows: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 -3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 with 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1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 -2 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 with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2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auditors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 -2 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 with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3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auditors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8600">
              <a:buFont typeface="Arial" charset="0"/>
              <a:buNone/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      -1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 with</a:t>
            </a: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4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auditors</a:t>
            </a:r>
            <a:endParaRPr lang="en-US" sz="1600" dirty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355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355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356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0495" name="Rectangle 20"/>
          <p:cNvSpPr>
            <a:spLocks noChangeArrowheads="1"/>
          </p:cNvSpPr>
          <p:nvPr/>
        </p:nvSpPr>
        <p:spPr bwMode="auto">
          <a:xfrm rot="10800000" flipV="1">
            <a:off x="457200" y="2786063"/>
            <a:ext cx="80772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200" b="1" i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 b="1" i="1"/>
          </a:p>
          <a:p>
            <a:pPr>
              <a:defRPr/>
            </a:pPr>
            <a:endParaRPr lang="en-US" sz="1000"/>
          </a:p>
        </p:txBody>
      </p:sp>
      <p:sp>
        <p:nvSpPr>
          <p:cNvPr id="23567" name="Title 20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sz="2400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2400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</a:b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INTERNAL AUDIT</a:t>
            </a:r>
            <a:r>
              <a:rPr lang="en-US" sz="2400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2400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</a:br>
            <a:endParaRPr lang="en-US" sz="2400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3568" name="Content Placeholder 21"/>
          <p:cNvSpPr>
            <a:spLocks noGrp="1"/>
          </p:cNvSpPr>
          <p:nvPr>
            <p:ph idx="1"/>
          </p:nvPr>
        </p:nvSpPr>
        <p:spPr>
          <a:xfrm>
            <a:off x="533400" y="1600200"/>
            <a:ext cx="8001000" cy="4419600"/>
          </a:xfrm>
        </p:spPr>
        <p:txBody>
          <a:bodyPr/>
          <a:lstStyle/>
          <a:p>
            <a:pPr algn="just"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INDEPENDENCE OF INTERNAL AUDIT</a:t>
            </a:r>
            <a:endParaRPr lang="sr-Latn-CS" sz="20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charset="0"/>
              <a:buNone/>
              <a:defRPr/>
            </a:pPr>
            <a:endParaRPr lang="sr-Latn-CS" sz="1800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2388" indent="-52388"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PIFC Law, Article 20, prescribes that internal audit unit shall be organizationally and functionally separated of other organizational units of the entity 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charset="0"/>
              <a:buNone/>
              <a:defRPr/>
            </a:pP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74675" indent="-287338" algn="just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Units established at the highest organizational level, directly responsible to the head of the entity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74675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Charters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74675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Independent planning and performing of audit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574675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Reporting directly to the head of the entity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charset="0"/>
              <a:buNone/>
              <a:defRPr/>
            </a:pPr>
            <a:endParaRPr lang="sr-Latn-CS" sz="1800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560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560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560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561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543" name="Rectangle 20"/>
          <p:cNvSpPr>
            <a:spLocks noChangeArrowheads="1"/>
          </p:cNvSpPr>
          <p:nvPr/>
        </p:nvSpPr>
        <p:spPr bwMode="auto">
          <a:xfrm rot="10800000" flipV="1">
            <a:off x="2667000" y="1939925"/>
            <a:ext cx="30480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en-US" sz="1400" b="1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r>
              <a:rPr lang="en-US" sz="1000"/>
              <a:t>	</a:t>
            </a:r>
          </a:p>
        </p:txBody>
      </p:sp>
      <p:sp>
        <p:nvSpPr>
          <p:cNvPr id="25614" name="Title 2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r>
              <a:rPr lang="sr-Latn-CS" sz="20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0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>INTERNAL AUDIT</a:t>
            </a:r>
            <a:r>
              <a:rPr lang="sr-Latn-CS" sz="20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000" b="1" i="1" dirty="0" smtClean="0">
                <a:solidFill>
                  <a:srgbClr val="6A1414"/>
                </a:solidFill>
                <a:latin typeface="Cambria" pitchFamily="18" charset="0"/>
              </a:rPr>
            </a:br>
            <a:endParaRPr lang="en-US" sz="2400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sr-Latn-CS" sz="18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COOPERATION WITH THE STATE AUDIT INSTITUTION (SAI)</a:t>
            </a:r>
            <a:r>
              <a:rPr lang="en-US" sz="1800" b="1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1800" b="1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</a:br>
            <a:endParaRPr lang="sr-Latn-CS" sz="18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692150" indent="-352425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Prescribed by Internal Audit Manual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>
              <a:buFont typeface="Arial" charset="0"/>
              <a:buNone/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Closely defined by Internal Audit Charter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>
              <a:buFont typeface="Arial" charset="0"/>
              <a:buNone/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reports are being submitted to SAI, during performing of external audit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>
              <a:buFont typeface="Arial" charset="0"/>
              <a:buNone/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 algn="just">
              <a:spcBef>
                <a:spcPts val="0"/>
              </a:spcBef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Findings and recommendations of SAI are being taken into consideration in process of strategic and annual planning in performing of individual audits</a:t>
            </a:r>
          </a:p>
          <a:p>
            <a:pPr>
              <a:defRPr/>
            </a:pPr>
            <a:endParaRPr lang="en-US" sz="18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662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663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663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6635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6638" name="Title 2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6A1414"/>
                </a:solidFill>
                <a:latin typeface="Cambria" pitchFamily="18" charset="0"/>
              </a:rPr>
              <a:t> INTERNAL AUDIT </a:t>
            </a: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</a:br>
            <a:endParaRPr lang="en-US" sz="2400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None/>
              <a:defRPr/>
            </a:pPr>
            <a:endParaRPr lang="sr-Latn-CS" sz="18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algn="just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TRAINING 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Font typeface="Arial" charset="0"/>
              <a:buNone/>
              <a:defRPr/>
            </a:pPr>
            <a:endParaRPr lang="sr-Latn-CS" sz="800" b="1" i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18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CHU with IPA 2009 Project assistance </a:t>
            </a: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“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the management and control systems for EU financial assistance “</a:t>
            </a: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organized following trainings: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 algn="just"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Basic training for internal audit</a:t>
            </a:r>
            <a:endParaRPr lang="sl-SI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 algn="just"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Practical training  for performing individual audit in 5 pilot - institutions 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 algn="just"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Basic training for preparation of strategic and annual plan of internal audit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692150" indent="-352425" algn="just"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Practical training for preparation and development strategic and annual draft plan in 5 pilot- institutions </a:t>
            </a: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 </a:t>
            </a:r>
          </a:p>
          <a:p>
            <a:pPr marL="692150" indent="-352425" algn="just">
              <a:buFont typeface="Arial" charset="0"/>
              <a:buNone/>
              <a:defRPr/>
            </a:pPr>
            <a:endParaRPr lang="en-US" sz="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CHU in cooperation with HRMA organized and delivered series of one day trainings to newly appointed internal auditors at central and local level about role and importance of internal audit 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en-US" sz="18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765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765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765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765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7662" name="Title 20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</a:rPr>
              <a:t>INTERNAL AUDIT</a:t>
            </a:r>
            <a:endParaRPr lang="en-US" sz="2400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27663" name="Content Placeholder 2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pPr algn="just">
              <a:buFont typeface="Arial" charset="0"/>
              <a:buNone/>
            </a:pPr>
            <a:endParaRPr lang="sr-Latn-CS" sz="14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algn="just">
              <a:buFont typeface="Arial" charset="0"/>
              <a:buNone/>
            </a:pPr>
            <a:endParaRPr lang="sr-Latn-CS" sz="800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CERTIFICATION 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sr-Latn-CS" sz="1800" b="1" i="1" dirty="0" smtClean="0">
              <a:solidFill>
                <a:srgbClr val="6A1414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800" b="1" u="sng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National certification -</a:t>
            </a:r>
            <a:r>
              <a:rPr lang="en-US" sz="18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  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7 auditors have been awarded with the Certificate of Chartered Internal Auditor in Public  Sector (next  exams - July 2013)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800" b="1" u="sng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International Certification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by CIPFA </a:t>
            </a:r>
            <a:r>
              <a:rPr lang="en-US" sz="1800" dirty="0" err="1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Programme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 for 40 internal auditors in public sector (</a:t>
            </a:r>
            <a:r>
              <a:rPr lang="en-US" sz="1800" dirty="0" err="1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programme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 started in October 2012.) – Training and exams (4 modules) conducted.</a:t>
            </a:r>
          </a:p>
          <a:p>
            <a:pPr>
              <a:buFont typeface="Arial" charset="0"/>
              <a:buNone/>
            </a:pPr>
            <a:endParaRPr lang="en-US" sz="18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86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86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868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868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8686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/>
          <a:lstStyle/>
          <a:p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CENTRAL HARMONIZATION UNIT</a:t>
            </a:r>
            <a:r>
              <a:rPr lang="en-US" sz="28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/>
            </a:r>
            <a:br>
              <a:rPr lang="en-US" sz="28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</a:br>
            <a:r>
              <a:rPr lang="sr-Latn-CS" sz="1800" b="1" i="1" dirty="0" smtClean="0">
                <a:solidFill>
                  <a:srgbClr val="6A1414"/>
                </a:solidFill>
                <a:latin typeface="Cambria" pitchFamily="18" charset="0"/>
              </a:rPr>
              <a:t>Organizational  scheme</a:t>
            </a:r>
            <a:br>
              <a:rPr lang="sr-Latn-CS" sz="1800" b="1" i="1" dirty="0" smtClean="0">
                <a:solidFill>
                  <a:srgbClr val="6A1414"/>
                </a:solidFill>
                <a:latin typeface="Cambria" pitchFamily="18" charset="0"/>
              </a:rPr>
            </a:br>
            <a:endParaRPr lang="en-US" sz="24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1"/>
          </p:nvPr>
        </p:nvGraphicFramePr>
        <p:xfrm>
          <a:off x="762000" y="1828800"/>
          <a:ext cx="7696200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97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970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970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9710" name="Title 2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sr-Latn-CS" sz="28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CENTRAL HARMONIZATION UNIT</a:t>
            </a:r>
            <a:endParaRPr lang="en-US" sz="2800" dirty="0" smtClean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sr-Latn-CS" sz="1800" b="1" i="1" dirty="0" smtClean="0">
                <a:solidFill>
                  <a:srgbClr val="6A1414"/>
                </a:solidFill>
                <a:latin typeface="Cambria" pitchFamily="18" charset="0"/>
              </a:rPr>
              <a:t>  </a:t>
            </a: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COMPETENCES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x-none" sz="800" b="1" i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Preparation of laws and sub-laws regulation, methodology and work standard in the area of financial management and controls and internal audit</a:t>
            </a: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Training program performing  for certification of internal auditors</a:t>
            </a:r>
            <a:endParaRPr lang="vi-VN" sz="1800" dirty="0" smtClean="0">
              <a:solidFill>
                <a:srgbClr val="6A1414"/>
              </a:solidFill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Training Program</a:t>
            </a: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 performing for FMC and Internal Audit</a:t>
            </a:r>
            <a:endParaRPr lang="vi-VN" sz="1800" dirty="0" smtClean="0">
              <a:solidFill>
                <a:srgbClr val="6A1414"/>
              </a:solidFill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Coordination of establishment and development of FMC and internal audit;</a:t>
            </a: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Keeping registers</a:t>
            </a:r>
            <a:r>
              <a:rPr lang="vi-VN" sz="1800" dirty="0" smtClean="0">
                <a:solidFill>
                  <a:srgbClr val="6A1414"/>
                </a:solidFill>
                <a:cs typeface="Arial" pitchFamily="34" charset="0"/>
              </a:rPr>
              <a:t>: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units</a:t>
            </a:r>
            <a:r>
              <a:rPr lang="vi-VN" sz="1800" dirty="0" smtClean="0">
                <a:solidFill>
                  <a:srgbClr val="6A1414"/>
                </a:solidFill>
                <a:cs typeface="Arial" pitchFamily="34" charset="0"/>
              </a:rPr>
              <a:t>,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 Charters</a:t>
            </a:r>
            <a:r>
              <a:rPr lang="vi-VN" sz="1800" dirty="0" smtClean="0">
                <a:solidFill>
                  <a:srgbClr val="6A1414"/>
                </a:solidFill>
                <a:cs typeface="Arial" pitchFamily="34" charset="0"/>
              </a:rPr>
              <a:t>,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authorized internal auditors and FMC managers</a:t>
            </a:r>
            <a:r>
              <a:rPr lang="vi-VN" sz="1800" dirty="0" smtClean="0">
                <a:solidFill>
                  <a:srgbClr val="6A1414"/>
                </a:solidFill>
                <a:cs typeface="Arial" pitchFamily="34" charset="0"/>
              </a:rPr>
              <a:t>;</a:t>
            </a: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Review on quality of FMC and internal audit in entities;</a:t>
            </a: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Cooperation with professional bodies and institutions in the area of FMC and internal audit.</a:t>
            </a:r>
            <a:endParaRPr lang="vi-VN" sz="1800" dirty="0" smtClean="0">
              <a:solidFill>
                <a:srgbClr val="6A1414"/>
              </a:solidFill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Preparation of annual consolidated report on internal financial controls system</a:t>
            </a:r>
            <a:endParaRPr lang="en-US" sz="18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x-none" sz="1800" b="1" i="1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0729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31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buFontTx/>
              <a:buAutoNum type="arabicPeriod"/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0735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CENTRAL HARMONIZATION UNIT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n-US" sz="18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18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COOPERATION </a:t>
            </a: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DG Budget </a:t>
            </a: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IA</a:t>
            </a:r>
            <a:r>
              <a:rPr lang="sr-Latn-C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units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x-none" sz="1600" b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FMC  </a:t>
            </a: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managers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x-none" sz="16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Stat Audit Institution </a:t>
            </a:r>
            <a:r>
              <a:rPr lang="en-US" sz="16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</a:t>
            </a:r>
            <a:endParaRPr lang="en-US" sz="16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Treasury Sector and Sector for Budget 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Union of Municipalities</a:t>
            </a: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IPA Bodies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Human Resources Management Authority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Municipalities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Ministry of Interior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Institute of Internal Auditors of Montenegro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NGO Sector – Institute </a:t>
            </a:r>
            <a:r>
              <a:rPr lang="en-US" sz="1600" b="1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Alternativa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CHU of Slovenia  and CHU Croatia </a:t>
            </a:r>
          </a:p>
          <a:p>
            <a:pPr indent="-225425">
              <a:defRPr/>
            </a:pPr>
            <a:r>
              <a:rPr lang="en-US" sz="16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Ministry of Finance of the Netherlands </a:t>
            </a: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x-none" sz="1800" b="1" i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x-none" sz="2000" smtClean="0">
              <a:latin typeface="Arial" pitchFamily="34" charset="0"/>
              <a:cs typeface="Arial" pitchFamily="34" charset="0"/>
            </a:endParaRPr>
          </a:p>
          <a:p>
            <a:pPr marL="231775" indent="-174625">
              <a:buFont typeface="Arial" charset="0"/>
              <a:buNone/>
              <a:defRPr/>
            </a:pPr>
            <a:endParaRPr lang="x-none" sz="1400" i="1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Arial" charset="0"/>
              <a:buNone/>
              <a:defRPr/>
            </a:pP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174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175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1753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1755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1758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CENTRAL HARMONIZATION UNIT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MONITORING AND REPORTING 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x-none" sz="1800" b="1" i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Pursuant to the Article 38 of the PIFC Law it is prescribed that the CHU performs review of quality on FMC and IA in Public Sector entities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Methodology for the review of  the quality of FMC and IA is prescribed by the </a:t>
            </a:r>
            <a:r>
              <a:rPr lang="en-US" sz="1800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MoF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Rulebooks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Reviewing of  the quality of FMC and IA is based on submitted quarterly and annual reports of public sector entities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Preparation and submitting of annual consolidated report on FMC to the Government of Montenegro with the proposal of conclusions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Follow up of the implementation of conclusions</a:t>
            </a:r>
          </a:p>
          <a:p>
            <a:pPr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Monitoring of Action Plan (2013-2014) for the implementation of Strategy for further development of internal financial control system in public sector of Montenegro </a:t>
            </a:r>
          </a:p>
          <a:p>
            <a:pPr indent="-169863">
              <a:buFont typeface="Arial" charset="0"/>
              <a:buNone/>
              <a:defRPr/>
            </a:pPr>
            <a:endParaRPr lang="x-none" sz="1800" i="1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27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27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277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277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782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marL="342900" indent="-342900"/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endParaRPr lang="en-US" sz="2400" i="1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</a:rPr>
              <a:t> </a:t>
            </a: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Short to medium term plans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800" b="1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Further development of  the framework for FMC within bilateral cooperation with the </a:t>
            </a:r>
            <a:r>
              <a:rPr lang="en-US" sz="1800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MoF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Croatia</a:t>
            </a:r>
          </a:p>
          <a:p>
            <a:pPr marL="404813" indent="-234950">
              <a:buNone/>
              <a:defRPr/>
            </a:pPr>
            <a:endParaRPr lang="x-none" sz="9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371475" indent="-371475" algn="just"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Analysis of the accounting system in the public sector</a:t>
            </a: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accounting capabilities </a:t>
            </a: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institutions</a:t>
            </a: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,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as well as proposals for the improvement of accounting and capacity building in this area.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endParaRPr lang="x-none" sz="10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Connecting FMC/PIFC  and budget system more closely (Budget and Fiscal Responsibility Law in the procedure)</a:t>
            </a:r>
          </a:p>
          <a:p>
            <a:pPr marL="404813" indent="-234950">
              <a:buNone/>
              <a:defRPr/>
            </a:pPr>
            <a:endParaRPr lang="en-US" sz="11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Review of FMC quality by CHU in selected pilot institutions</a:t>
            </a:r>
          </a:p>
          <a:p>
            <a:pPr marL="404813" indent="-234950">
              <a:defRPr/>
            </a:pP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 of the cooperation with the stakeholders </a:t>
            </a:r>
            <a:endParaRPr lang="x-none" sz="180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defRPr/>
            </a:pPr>
            <a:endParaRPr lang="x-none" sz="1400" i="1" smtClean="0">
              <a:solidFill>
                <a:srgbClr val="FF0000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1400" i="1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27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27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277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782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marL="342900" indent="-342900"/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endParaRPr lang="en-US" sz="2400" i="1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</a:rPr>
              <a:t> 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Short to medium term plans</a:t>
            </a:r>
            <a:endParaRPr lang="sr-Latn-C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800" b="1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indent="-234950" algn="just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Improving mechanisms of managerial accountability and clearer </a:t>
            </a:r>
            <a:r>
              <a:rPr lang="x-none" sz="180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delegation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responsibility and authority</a:t>
            </a:r>
          </a:p>
          <a:p>
            <a:pPr marL="404813" indent="-234950" algn="just">
              <a:defRPr/>
            </a:pPr>
            <a:endParaRPr lang="sr-Latn-CS" sz="105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Improving financial reporting</a:t>
            </a: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endParaRPr lang="sr-Latn-CS" sz="12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</a:rPr>
              <a:t>Workshops at the local level in order to raise awareness about the importance of  the PIFC </a:t>
            </a:r>
          </a:p>
          <a:p>
            <a:pPr marL="404813" indent="-234950">
              <a:defRPr/>
            </a:pPr>
            <a:endParaRPr lang="en-US" sz="7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</a:rPr>
              <a:t>Strengthening capacities of the Parliament Committee for Economy, Finance and Budget  </a:t>
            </a:r>
          </a:p>
          <a:p>
            <a:pPr marL="404813" indent="-234950">
              <a:buNone/>
              <a:defRPr/>
            </a:pPr>
            <a:endParaRPr lang="en-US" sz="9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</a:rPr>
              <a:t>Update of the Action plan for PIFC Strategy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</a:endParaRPr>
          </a:p>
          <a:p>
            <a:pPr>
              <a:defRPr/>
            </a:pPr>
            <a:endParaRPr lang="en-US" sz="1400" i="1" dirty="0" smtClean="0">
              <a:solidFill>
                <a:srgbClr val="FF0000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x-none" sz="1400" smtClean="0">
              <a:solidFill>
                <a:srgbClr val="FF0000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1400" i="1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27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27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277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782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marL="342900" indent="-342900"/>
            <a: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sr-Latn-C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  <a:t/>
            </a:r>
            <a:br>
              <a:rPr lang="en-US" sz="2400" b="1" i="1" dirty="0" smtClean="0">
                <a:solidFill>
                  <a:srgbClr val="6A1414"/>
                </a:solidFill>
                <a:latin typeface="Cambria" pitchFamily="18" charset="0"/>
              </a:rPr>
            </a:br>
            <a:endParaRPr lang="en-US" sz="2400" i="1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</a:rPr>
              <a:t> 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sr-Latn-C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FINANCIAL MANAGEMENT AND CONTROL</a:t>
            </a: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en-US" sz="20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Long- term plans</a:t>
            </a:r>
          </a:p>
          <a:p>
            <a:pPr indent="-169863">
              <a:buFont typeface="Arial" charset="0"/>
              <a:buNone/>
              <a:defRPr/>
            </a:pPr>
            <a:endParaRPr lang="sr-Latn-CS" sz="800" b="1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marL="404813" indent="-234950" algn="just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 of the managerial accountability</a:t>
            </a:r>
          </a:p>
          <a:p>
            <a:pPr marL="404813" indent="-234950" algn="just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 algn="just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Introduction of  the strategic planning</a:t>
            </a:r>
          </a:p>
          <a:p>
            <a:pPr marL="404813" indent="-234950" algn="just">
              <a:defRPr/>
            </a:pP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Development of Key Performance Indicators</a:t>
            </a:r>
          </a:p>
          <a:p>
            <a:pPr marL="404813" indent="-234950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04813" indent="-234950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Establishment of continuous FMC training programs in cooperation with the Human Resource Management Authority </a:t>
            </a:r>
          </a:p>
          <a:p>
            <a:pPr marL="404813" indent="-234950">
              <a:defRPr/>
            </a:pPr>
            <a:endParaRPr lang="sr-Latn-C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en-US" sz="1400" i="1" dirty="0" smtClean="0">
              <a:solidFill>
                <a:srgbClr val="FF0000"/>
              </a:solidFill>
              <a:latin typeface="Cambria" pitchFamily="18" charset="0"/>
              <a:cs typeface="Arial" pitchFamily="34" charset="0"/>
            </a:endParaRPr>
          </a:p>
          <a:p>
            <a:pPr>
              <a:defRPr/>
            </a:pPr>
            <a:endParaRPr lang="x-none" sz="1400" smtClean="0">
              <a:solidFill>
                <a:srgbClr val="FF0000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1400" i="1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37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37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380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380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3806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</a:t>
            </a:r>
          </a:p>
          <a:p>
            <a:pPr indent="-169863">
              <a:buFont typeface="Arial" charset="0"/>
              <a:buNone/>
              <a:defRPr/>
            </a:pPr>
            <a:endParaRPr lang="sr-Latn-CS" sz="14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x-none" sz="800" b="1" i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Recruitment of internal auditors in I</a:t>
            </a: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A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Units at central and local level </a:t>
            </a:r>
          </a:p>
          <a:p>
            <a:pPr marL="457200" indent="-287338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Coordination of further establishment of internal audit in public sector entities at central and local level</a:t>
            </a:r>
          </a:p>
          <a:p>
            <a:pPr marL="457200" indent="-287338">
              <a:defRPr/>
            </a:pPr>
            <a:endParaRPr lang="x-none" sz="14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 of the competences of internal auditors for performing more complex audits</a:t>
            </a:r>
          </a:p>
          <a:p>
            <a:pPr marL="457200" indent="-287338">
              <a:defRPr/>
            </a:pPr>
            <a:endParaRPr lang="x-none" sz="14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Training of auditors for performing audits of EU funds - </a:t>
            </a:r>
            <a:r>
              <a:rPr lang="en-US" sz="1800" dirty="0" err="1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MoF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 of Netherlands 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37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37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380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3806" name="Title 2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INTERNAL AUDIT</a:t>
            </a:r>
          </a:p>
          <a:p>
            <a:pPr indent="-169863">
              <a:buFont typeface="Arial" charset="0"/>
              <a:buNone/>
              <a:defRPr/>
            </a:pPr>
            <a:endParaRPr lang="sr-Latn-CS" sz="1100" b="1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x-none" sz="800" b="1" i="1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lvl="1" indent="-287338"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Establishment of  the sustainable system for the training and certification of internal auditors</a:t>
            </a:r>
          </a:p>
          <a:p>
            <a:pPr marL="457200" lvl="1" indent="-287338">
              <a:buFont typeface="Arial" pitchFamily="34" charset="0"/>
              <a:buChar char="•"/>
              <a:defRPr/>
            </a:pPr>
            <a:endParaRPr lang="en-US" sz="105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lvl="1" indent="-287338"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Organization of workshops with the aim of presenting the Methodology for quality review of internal audit</a:t>
            </a:r>
          </a:p>
          <a:p>
            <a:pPr marL="457200" lvl="1" indent="-287338">
              <a:buFont typeface="Arial" pitchFamily="34" charset="0"/>
              <a:buChar char="•"/>
              <a:defRPr/>
            </a:pPr>
            <a:endParaRPr lang="x-none" sz="105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Reviewing </a:t>
            </a:r>
            <a:r>
              <a:rPr lang="sr-Latn-C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quality of internal audit work </a:t>
            </a: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from CHU in selected pilot institutions</a:t>
            </a:r>
          </a:p>
          <a:p>
            <a:pPr marL="457200" indent="-287338">
              <a:defRPr/>
            </a:pPr>
            <a:endParaRPr lang="x-none" sz="105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Updating Internal Audit Manual in the area of EU funds</a:t>
            </a:r>
          </a:p>
          <a:p>
            <a:pPr marL="457200" indent="-287338">
              <a:defRPr/>
            </a:pPr>
            <a:endParaRPr lang="en-US" sz="11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Organization of regular meetings with internal auditors</a:t>
            </a:r>
          </a:p>
          <a:p>
            <a:pPr marL="457200" indent="-287338">
              <a:defRPr/>
            </a:pPr>
            <a:endParaRPr lang="en-US" sz="16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Networking of internal auditors </a:t>
            </a:r>
            <a:endParaRPr lang="sr-Latn-CS" sz="1800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48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48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482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482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4830" name="Title 28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</a:rPr>
              <a:t>CHU</a:t>
            </a:r>
            <a:endParaRPr lang="en-US" sz="24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800" b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endParaRPr lang="x-none" sz="800" i="1" smtClean="0">
              <a:solidFill>
                <a:srgbClr val="FF0000"/>
              </a:solidFill>
              <a:latin typeface="Cambria" pitchFamily="18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capacities of the CHU employees </a:t>
            </a: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Updating the Action Plan for  implementation of Strategy for further development of the internal financial control in public sector for period 2013-2017 (Deadline: IV quarter 2013)</a:t>
            </a:r>
          </a:p>
          <a:p>
            <a:pPr marL="457200" indent="-287338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cooperation with the Sector for Budget and Treasury Sector in the implementation of PIFC in the core processes</a:t>
            </a:r>
          </a:p>
          <a:p>
            <a:pPr marL="457200" indent="-287338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cooperation with the SAI through regular meetings and mutual trainings</a:t>
            </a:r>
          </a:p>
          <a:p>
            <a:pPr marL="457200" indent="-287338"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1800" b="1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48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48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</a:t>
            </a:r>
            <a:r>
              <a:rPr lang="sr-Latn-CS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2: </a:t>
            </a:r>
            <a:r>
              <a:rPr lang="sr-Latn-CS" b="1" i="1">
                <a:solidFill>
                  <a:schemeClr val="bg1"/>
                </a:solidFill>
                <a:latin typeface="Cambria" pitchFamily="18" charset="0"/>
              </a:rPr>
              <a:t>Financial control</a:t>
            </a: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</a:t>
            </a:r>
            <a:r>
              <a:rPr lang="sr-Latn-C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</a:t>
            </a:r>
            <a:r>
              <a:rPr lang="en-US" sz="1100" b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endParaRPr lang="sr-Latn-C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GB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</a:t>
            </a:r>
            <a:r>
              <a:rPr lang="sr-Latn-CS" sz="1100" b="1" i="1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inancial control</a:t>
            </a:r>
            <a:endParaRPr lang="en-US" sz="1100" b="1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4827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4800" y="1676400"/>
            <a:ext cx="8458200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  <a:endParaRPr lang="en-US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lvl="1" indent="-228600" algn="just">
              <a:defRPr/>
            </a:pPr>
            <a:endParaRPr lang="en-US" sz="1600"/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28600" indent="-228600" algn="just">
              <a:defRPr/>
            </a:pPr>
            <a:endParaRPr lang="en-US" b="1" u="sng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4830" name="Title 28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  <a:cs typeface="Arial" charset="0"/>
              </a:rPr>
              <a:t>PLANS FOR FURTHER DEVELOPMENT</a:t>
            </a:r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indent="-169863">
              <a:buFont typeface="Arial" charset="0"/>
              <a:buNone/>
              <a:defRPr/>
            </a:pPr>
            <a:r>
              <a:rPr lang="sr-Latn-CS" sz="2400" b="1" dirty="0" smtClean="0">
                <a:solidFill>
                  <a:srgbClr val="6A1414"/>
                </a:solidFill>
                <a:latin typeface="Cambria" pitchFamily="18" charset="0"/>
              </a:rPr>
              <a:t>CHU</a:t>
            </a:r>
          </a:p>
          <a:p>
            <a:pPr indent="-169863">
              <a:buFont typeface="Arial" charset="0"/>
              <a:buNone/>
              <a:defRPr/>
            </a:pPr>
            <a:endParaRPr lang="x-none" sz="800" i="1" smtClean="0">
              <a:solidFill>
                <a:srgbClr val="FF0000"/>
              </a:solidFill>
              <a:latin typeface="Cambria" pitchFamily="18" charset="0"/>
            </a:endParaRPr>
          </a:p>
          <a:p>
            <a:pPr marL="457200" indent="-287338"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Cooperation with the Ministry of Interior in the area of State Administration Reform with aim to maintain and further develop established structure for PIFC implementation </a:t>
            </a:r>
          </a:p>
          <a:p>
            <a:pPr marL="457200" indent="-287338"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 of the cooperation with the IPA bodies</a:t>
            </a:r>
          </a:p>
          <a:p>
            <a:pPr marL="457200" indent="-287338">
              <a:defRPr/>
            </a:pPr>
            <a:endParaRPr lang="x-none" sz="18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Cooperation with the Institute of Internal Auditors of Montenegro</a:t>
            </a:r>
          </a:p>
          <a:p>
            <a:pPr marL="457200" indent="-287338">
              <a:defRPr/>
            </a:pPr>
            <a:endParaRPr lang="en-US" sz="1800" dirty="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marL="457200" indent="-287338">
              <a:defRPr/>
            </a:pPr>
            <a:r>
              <a:rPr lang="en-US" sz="1800" dirty="0" smtClean="0">
                <a:solidFill>
                  <a:srgbClr val="6A1414"/>
                </a:solidFill>
                <a:latin typeface="Cambria" pitchFamily="18" charset="0"/>
                <a:cs typeface="Arial" pitchFamily="34" charset="0"/>
              </a:rPr>
              <a:t>Strengthening of the regional cooperation</a:t>
            </a:r>
            <a:endParaRPr lang="x-none" sz="1600" smtClean="0">
              <a:solidFill>
                <a:srgbClr val="6A1414"/>
              </a:solidFill>
              <a:latin typeface="Cambria" pitchFamily="18" charset="0"/>
              <a:cs typeface="Arial" pitchFamily="34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1800" b="1" i="1" dirty="0" smtClean="0">
              <a:solidFill>
                <a:srgbClr val="6A1414"/>
              </a:solidFill>
              <a:latin typeface="Cambria" pitchFamily="18" charset="0"/>
            </a:endParaRPr>
          </a:p>
          <a:p>
            <a:pPr indent="-169863">
              <a:buFont typeface="Arial" charset="0"/>
              <a:buNone/>
              <a:defRPr/>
            </a:pPr>
            <a:endParaRPr lang="sr-Latn-CS" sz="2000" b="1" i="1" dirty="0" smtClean="0">
              <a:solidFill>
                <a:srgbClr val="6A1414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5845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3968</TotalTime>
  <Words>3433</Words>
  <Application>Microsoft Office PowerPoint</Application>
  <PresentationFormat>On-screen Show (4:3)</PresentationFormat>
  <Paragraphs>766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FINANCIAL MANAGEMENT AND CONTROL    </vt:lpstr>
      <vt:lpstr>FINANCIAL MANAGEMENT AND CONTROL</vt:lpstr>
      <vt:lpstr>Slide 12</vt:lpstr>
      <vt:lpstr>Slide 13</vt:lpstr>
      <vt:lpstr>Slide 14</vt:lpstr>
      <vt:lpstr>Slide 15</vt:lpstr>
      <vt:lpstr>Slide 16</vt:lpstr>
      <vt:lpstr>  FINANCIAL MANAGEMENT AND CONTROL    </vt:lpstr>
      <vt:lpstr>Slide 18</vt:lpstr>
      <vt:lpstr>  INTERNAL AUDIT  Establishment of IA units </vt:lpstr>
      <vt:lpstr> INTERNAL AUDIT Number of internal auditors </vt:lpstr>
      <vt:lpstr> INTERNAL AUDIT </vt:lpstr>
      <vt:lpstr> INTERNAL AUDIT </vt:lpstr>
      <vt:lpstr> INTERNAL AUDIT </vt:lpstr>
      <vt:lpstr>    INTERNAL AUDIT   </vt:lpstr>
      <vt:lpstr>  INTERNAL AUDIT</vt:lpstr>
      <vt:lpstr>   CENTRAL HARMONIZATION UNIT Organizational  scheme </vt:lpstr>
      <vt:lpstr>CENTRAL HARMONIZATION UNIT</vt:lpstr>
      <vt:lpstr>CENTRAL HARMONIZATION UNIT</vt:lpstr>
      <vt:lpstr>CENTRAL HARMONIZATION UNIT</vt:lpstr>
      <vt:lpstr> PLANS FOR FURTHER DEVELOPMENT </vt:lpstr>
      <vt:lpstr> PLANS FOR FURTHER DEVELOPMENT </vt:lpstr>
      <vt:lpstr> PLANS FOR FURTHER DEVELOPMENT </vt:lpstr>
      <vt:lpstr>PLANS FOR FURTHER DEVELOPMENT</vt:lpstr>
      <vt:lpstr>PLANS FOR FURTHER DEVELOPMENT</vt:lpstr>
      <vt:lpstr>PLANS FOR FURTHER DEVELOPMENT</vt:lpstr>
      <vt:lpstr>PLANS FOR FURTHER DEVELOPMENT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antonio.krcalovic</cp:lastModifiedBy>
  <cp:revision>638</cp:revision>
  <dcterms:created xsi:type="dcterms:W3CDTF">2012-04-18T16:21:57Z</dcterms:created>
  <dcterms:modified xsi:type="dcterms:W3CDTF">2013-06-12T09:34:16Z</dcterms:modified>
</cp:coreProperties>
</file>