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pptx" ContentType="application/vnd.openxmlformats-officedocument.presentationml.presentation"/>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41" r:id="rId2"/>
    <p:sldId id="340" r:id="rId3"/>
    <p:sldId id="388" r:id="rId4"/>
    <p:sldId id="362" r:id="rId5"/>
    <p:sldId id="383" r:id="rId6"/>
    <p:sldId id="386" r:id="rId7"/>
    <p:sldId id="389" r:id="rId8"/>
    <p:sldId id="390" r:id="rId9"/>
    <p:sldId id="391" r:id="rId10"/>
    <p:sldId id="392" r:id="rId11"/>
    <p:sldId id="393" r:id="rId12"/>
    <p:sldId id="394" r:id="rId13"/>
    <p:sldId id="395" r:id="rId14"/>
    <p:sldId id="397" r:id="rId15"/>
    <p:sldId id="396" r:id="rId16"/>
    <p:sldId id="399" r:id="rId17"/>
    <p:sldId id="400" r:id="rId18"/>
    <p:sldId id="401" r:id="rId19"/>
    <p:sldId id="405" r:id="rId20"/>
    <p:sldId id="403" r:id="rId21"/>
    <p:sldId id="408" r:id="rId22"/>
    <p:sldId id="410" r:id="rId23"/>
    <p:sldId id="409" r:id="rId24"/>
    <p:sldId id="411" r:id="rId25"/>
    <p:sldId id="412" r:id="rId26"/>
    <p:sldId id="414" r:id="rId27"/>
    <p:sldId id="415" r:id="rId28"/>
    <p:sldId id="342" r:id="rId29"/>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82302E"/>
    <a:srgbClr val="6A1414"/>
    <a:srgbClr val="990000"/>
    <a:srgbClr val="9E1E1E"/>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9" autoAdjust="0"/>
    <p:restoredTop sz="94660" autoAdjust="0"/>
  </p:normalViewPr>
  <p:slideViewPr>
    <p:cSldViewPr>
      <p:cViewPr>
        <p:scale>
          <a:sx n="77" d="100"/>
          <a:sy n="77" d="100"/>
        </p:scale>
        <p:origin x="-1362" y="-408"/>
      </p:cViewPr>
      <p:guideLst>
        <p:guide orient="horz" pos="2160"/>
        <p:guide pos="2880"/>
      </p:guideLst>
    </p:cSldViewPr>
  </p:slideViewPr>
  <p:outlineViewPr>
    <p:cViewPr>
      <p:scale>
        <a:sx n="33" d="100"/>
        <a:sy n="33" d="100"/>
      </p:scale>
      <p:origin x="0" y="186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 Id="rId5" Type="http://schemas.openxmlformats.org/officeDocument/2006/relationships/image" Target="../media/image9.wmf"/><Relationship Id="rId4"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93D8150E-C5DF-4DA2-9392-4AF39A19807F}" type="datetimeFigureOut">
              <a:rPr lang="en-US" smtClean="0"/>
              <a:pPr/>
              <a:t>6/6/2013</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8313A459-CB7B-41AD-BA4F-A90C7DAEE4E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noChangeArrowheads="1"/>
          </p:cNvSpPr>
          <p:nvPr/>
        </p:nvSpPr>
        <p:spPr bwMode="auto">
          <a:xfrm>
            <a:off x="3850443" y="9428583"/>
            <a:ext cx="2945659" cy="496332"/>
          </a:xfrm>
          <a:prstGeom prst="rect">
            <a:avLst/>
          </a:prstGeom>
          <a:noFill/>
          <a:ln w="9525">
            <a:noFill/>
            <a:miter lim="800000"/>
            <a:headEnd/>
            <a:tailEnd/>
          </a:ln>
        </p:spPr>
        <p:txBody>
          <a:bodyPr anchor="b"/>
          <a:lstStyle/>
          <a:p>
            <a:pPr algn="r"/>
            <a:fld id="{2CD4DD3B-623B-4493-BFE2-832D779FFB3E}" type="slidenum">
              <a:rPr lang="pt-PT" sz="1200"/>
              <a:pPr algn="r"/>
              <a:t>19</a:t>
            </a:fld>
            <a:endParaRPr lang="pt-PT" sz="1200"/>
          </a:p>
        </p:txBody>
      </p:sp>
      <p:sp>
        <p:nvSpPr>
          <p:cNvPr id="20483" name="Rectangle 2"/>
          <p:cNvSpPr>
            <a:spLocks noGrp="1" noRot="1" noChangeAspect="1" noChangeArrowheads="1" noTextEdit="1"/>
          </p:cNvSpPr>
          <p:nvPr>
            <p:ph type="sldImg"/>
          </p:nvPr>
        </p:nvSpPr>
        <p:spPr bwMode="auto">
          <a:xfrm>
            <a:off x="919163" y="744538"/>
            <a:ext cx="4960937" cy="3722687"/>
          </a:xfrm>
          <a:noFill/>
          <a:ln>
            <a:solidFill>
              <a:srgbClr val="000000"/>
            </a:solidFill>
            <a:miter lim="800000"/>
            <a:headEnd/>
            <a:tailEnd/>
          </a:ln>
        </p:spPr>
      </p:sp>
      <p:sp>
        <p:nvSpPr>
          <p:cNvPr id="20484" name="Rectangle 3"/>
          <p:cNvSpPr>
            <a:spLocks noGrp="1" noChangeArrowheads="1"/>
          </p:cNvSpPr>
          <p:nvPr>
            <p:ph type="body" idx="1"/>
          </p:nvPr>
        </p:nvSpPr>
        <p:spPr bwMode="auto">
          <a:xfrm>
            <a:off x="679768" y="4713431"/>
            <a:ext cx="5438140" cy="5213208"/>
          </a:xfrm>
          <a:noFill/>
        </p:spPr>
        <p:txBody>
          <a:bodyPr wrap="square" numCol="1" anchor="t" anchorCtr="0" compatLnSpc="1">
            <a:prstTxWarp prst="textNoShape">
              <a:avLst/>
            </a:prstTxWarp>
          </a:bodyPr>
          <a:lstStyle/>
          <a:p>
            <a:pPr eaLnBrk="1" hangingPunct="1">
              <a:lnSpc>
                <a:spcPct val="80000"/>
              </a:lnSpc>
            </a:pPr>
            <a:r>
              <a:rPr lang="pt-PT" sz="1000" smtClean="0">
                <a:latin typeface="Arial" pitchFamily="34" charset="0"/>
              </a:rPr>
              <a:t>In this slide we can see the framework that is the basis for out national export control legislation</a:t>
            </a:r>
            <a:endParaRPr lang="en-US" sz="1000" smtClean="0">
              <a:latin typeface="Arial" pitchFamily="34" charset="0"/>
            </a:endParaRPr>
          </a:p>
          <a:p>
            <a:pPr eaLnBrk="1" hangingPunct="1">
              <a:lnSpc>
                <a:spcPct val="80000"/>
              </a:lnSpc>
            </a:pPr>
            <a:endParaRPr lang="en-US" sz="1000" smtClean="0">
              <a:latin typeface="Arial" pitchFamily="34" charset="0"/>
            </a:endParaRPr>
          </a:p>
          <a:p>
            <a:pPr eaLnBrk="1" hangingPunct="1">
              <a:lnSpc>
                <a:spcPct val="80000"/>
              </a:lnSpc>
            </a:pPr>
            <a:r>
              <a:rPr lang="en-US" sz="1000" smtClean="0">
                <a:latin typeface="Arial" pitchFamily="34" charset="0"/>
              </a:rPr>
              <a:t>As you can see the major reference is the Common Position 944 . As you know the Common Position 944 replaced the EU Code of Conduct adopted in 1998.</a:t>
            </a:r>
          </a:p>
          <a:p>
            <a:pPr eaLnBrk="1" hangingPunct="1">
              <a:lnSpc>
                <a:spcPct val="80000"/>
              </a:lnSpc>
            </a:pPr>
            <a:endParaRPr lang="en-US" sz="1000" smtClean="0">
              <a:latin typeface="Arial" pitchFamily="34" charset="0"/>
            </a:endParaRPr>
          </a:p>
          <a:p>
            <a:pPr eaLnBrk="1" hangingPunct="1">
              <a:lnSpc>
                <a:spcPct val="80000"/>
              </a:lnSpc>
            </a:pPr>
            <a:r>
              <a:rPr lang="en-US" sz="1000" smtClean="0">
                <a:latin typeface="Arial" pitchFamily="34" charset="0"/>
              </a:rPr>
              <a:t>In alignment with the Common Position is the Common Military List adopted in June 2000. An of course I would also like to emphasize, under the framework, the Common Position 468 on the Control of Arms Brokering. </a:t>
            </a:r>
          </a:p>
          <a:p>
            <a:pPr eaLnBrk="1" hangingPunct="1">
              <a:lnSpc>
                <a:spcPct val="80000"/>
              </a:lnSpc>
            </a:pPr>
            <a:endParaRPr lang="en-US" sz="1000" smtClean="0">
              <a:latin typeface="Arial" pitchFamily="34" charset="0"/>
            </a:endParaRPr>
          </a:p>
          <a:p>
            <a:pPr eaLnBrk="1" hangingPunct="1">
              <a:lnSpc>
                <a:spcPct val="80000"/>
              </a:lnSpc>
            </a:pPr>
            <a:r>
              <a:rPr lang="en-US" sz="1000" smtClean="0">
                <a:latin typeface="Arial" pitchFamily="34" charset="0"/>
              </a:rPr>
              <a:t>As you can see on the left side of the slide, many other instruments are followed and integrated into our national system specially when it comes to best parctices. However, under the scope of this seminar I will keep my focus on how the EU Common Positions and the Common Military List.</a:t>
            </a:r>
          </a:p>
          <a:p>
            <a:pPr eaLnBrk="1" hangingPunct="1">
              <a:lnSpc>
                <a:spcPct val="80000"/>
              </a:lnSpc>
            </a:pPr>
            <a:endParaRPr lang="en-US" sz="1000" smtClean="0">
              <a:latin typeface="Arial" pitchFamily="34" charset="0"/>
            </a:endParaRPr>
          </a:p>
          <a:p>
            <a:pPr eaLnBrk="1" hangingPunct="1">
              <a:lnSpc>
                <a:spcPct val="80000"/>
              </a:lnSpc>
            </a:pPr>
            <a:r>
              <a:rPr lang="en-US" sz="1000" smtClean="0">
                <a:latin typeface="Arial" pitchFamily="34" charset="0"/>
              </a:rPr>
              <a:t>In general, we can say that the Common Position 944 not only replaces the EU Code of Conduct but also updates it and because it is legally binding we can say that it strengthens the EU export control policy.</a:t>
            </a:r>
          </a:p>
          <a:p>
            <a:pPr eaLnBrk="1" hangingPunct="1">
              <a:lnSpc>
                <a:spcPct val="80000"/>
              </a:lnSpc>
            </a:pPr>
            <a:endParaRPr lang="en-US" sz="1000" smtClean="0">
              <a:latin typeface="Arial" pitchFamily="34" charset="0"/>
            </a:endParaRPr>
          </a:p>
          <a:p>
            <a:pPr eaLnBrk="1" hangingPunct="1">
              <a:lnSpc>
                <a:spcPct val="80000"/>
              </a:lnSpc>
            </a:pPr>
            <a:endParaRPr lang="en-US" sz="1000" smtClean="0">
              <a:latin typeface="Arial" pitchFamily="34" charset="0"/>
            </a:endParaRPr>
          </a:p>
          <a:p>
            <a:pPr eaLnBrk="1" hangingPunct="1">
              <a:lnSpc>
                <a:spcPct val="80000"/>
              </a:lnSpc>
            </a:pPr>
            <a:endParaRPr lang="en-US" sz="1000" smtClean="0">
              <a:latin typeface="Arial" pitchFamily="34" charset="0"/>
            </a:endParaRPr>
          </a:p>
          <a:p>
            <a:pPr eaLnBrk="1" hangingPunct="1">
              <a:lnSpc>
                <a:spcPct val="80000"/>
              </a:lnSpc>
            </a:pPr>
            <a:r>
              <a:rPr lang="en-US" sz="1000" smtClean="0">
                <a:latin typeface="Arial" pitchFamily="34" charset="0"/>
              </a:rPr>
              <a:t>  </a:t>
            </a:r>
          </a:p>
          <a:p>
            <a:pPr eaLnBrk="1" hangingPunct="1">
              <a:lnSpc>
                <a:spcPct val="80000"/>
              </a:lnSpc>
            </a:pPr>
            <a:endParaRPr lang="en-US" sz="1000" smtClean="0">
              <a:latin typeface="Arial" pitchFamily="34" charset="0"/>
            </a:endParaRPr>
          </a:p>
          <a:p>
            <a:pPr eaLnBrk="1" hangingPunct="1">
              <a:lnSpc>
                <a:spcPct val="80000"/>
              </a:lnSpc>
            </a:pPr>
            <a:endParaRPr lang="en-US" sz="1000"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noChangeArrowheads="1"/>
          </p:cNvSpPr>
          <p:nvPr/>
        </p:nvSpPr>
        <p:spPr bwMode="auto">
          <a:xfrm>
            <a:off x="3850443" y="9428583"/>
            <a:ext cx="2945659" cy="496332"/>
          </a:xfrm>
          <a:prstGeom prst="rect">
            <a:avLst/>
          </a:prstGeom>
          <a:noFill/>
          <a:ln w="9525">
            <a:noFill/>
            <a:miter lim="800000"/>
            <a:headEnd/>
            <a:tailEnd/>
          </a:ln>
        </p:spPr>
        <p:txBody>
          <a:bodyPr anchor="b"/>
          <a:lstStyle/>
          <a:p>
            <a:pPr algn="r"/>
            <a:fld id="{2CD4DD3B-623B-4493-BFE2-832D779FFB3E}" type="slidenum">
              <a:rPr lang="pt-PT" sz="1200"/>
              <a:pPr algn="r"/>
              <a:t>26</a:t>
            </a:fld>
            <a:endParaRPr lang="pt-PT" sz="1200"/>
          </a:p>
        </p:txBody>
      </p:sp>
      <p:sp>
        <p:nvSpPr>
          <p:cNvPr id="20483" name="Rectangle 2"/>
          <p:cNvSpPr>
            <a:spLocks noGrp="1" noRot="1" noChangeAspect="1" noChangeArrowheads="1" noTextEdit="1"/>
          </p:cNvSpPr>
          <p:nvPr>
            <p:ph type="sldImg"/>
          </p:nvPr>
        </p:nvSpPr>
        <p:spPr bwMode="auto">
          <a:xfrm>
            <a:off x="919163" y="744538"/>
            <a:ext cx="4960937" cy="3722687"/>
          </a:xfrm>
          <a:noFill/>
          <a:ln>
            <a:solidFill>
              <a:srgbClr val="000000"/>
            </a:solidFill>
            <a:miter lim="800000"/>
            <a:headEnd/>
            <a:tailEnd/>
          </a:ln>
        </p:spPr>
      </p:sp>
      <p:sp>
        <p:nvSpPr>
          <p:cNvPr id="20484" name="Rectangle 3"/>
          <p:cNvSpPr>
            <a:spLocks noGrp="1" noChangeArrowheads="1"/>
          </p:cNvSpPr>
          <p:nvPr>
            <p:ph type="body" idx="1"/>
          </p:nvPr>
        </p:nvSpPr>
        <p:spPr bwMode="auto">
          <a:xfrm>
            <a:off x="679768" y="4713431"/>
            <a:ext cx="5438140" cy="5213208"/>
          </a:xfrm>
          <a:noFill/>
        </p:spPr>
        <p:txBody>
          <a:bodyPr wrap="square" numCol="1" anchor="t" anchorCtr="0" compatLnSpc="1">
            <a:prstTxWarp prst="textNoShape">
              <a:avLst/>
            </a:prstTxWarp>
          </a:bodyPr>
          <a:lstStyle/>
          <a:p>
            <a:pPr eaLnBrk="1" hangingPunct="1">
              <a:lnSpc>
                <a:spcPct val="80000"/>
              </a:lnSpc>
            </a:pPr>
            <a:r>
              <a:rPr lang="pt-PT" sz="1000" smtClean="0">
                <a:latin typeface="Arial" pitchFamily="34" charset="0"/>
              </a:rPr>
              <a:t>In this slide we can see the framework that is the basis for out national export control legislation</a:t>
            </a:r>
            <a:endParaRPr lang="en-US" sz="1000" smtClean="0">
              <a:latin typeface="Arial" pitchFamily="34" charset="0"/>
            </a:endParaRPr>
          </a:p>
          <a:p>
            <a:pPr eaLnBrk="1" hangingPunct="1">
              <a:lnSpc>
                <a:spcPct val="80000"/>
              </a:lnSpc>
            </a:pPr>
            <a:endParaRPr lang="en-US" sz="1000" smtClean="0">
              <a:latin typeface="Arial" pitchFamily="34" charset="0"/>
            </a:endParaRPr>
          </a:p>
          <a:p>
            <a:pPr eaLnBrk="1" hangingPunct="1">
              <a:lnSpc>
                <a:spcPct val="80000"/>
              </a:lnSpc>
            </a:pPr>
            <a:r>
              <a:rPr lang="en-US" sz="1000" smtClean="0">
                <a:latin typeface="Arial" pitchFamily="34" charset="0"/>
              </a:rPr>
              <a:t>As you can see the major reference is the Common Position 944 . As you know the Common Position 944 replaced the EU Code of Conduct adopted in 1998.</a:t>
            </a:r>
          </a:p>
          <a:p>
            <a:pPr eaLnBrk="1" hangingPunct="1">
              <a:lnSpc>
                <a:spcPct val="80000"/>
              </a:lnSpc>
            </a:pPr>
            <a:endParaRPr lang="en-US" sz="1000" smtClean="0">
              <a:latin typeface="Arial" pitchFamily="34" charset="0"/>
            </a:endParaRPr>
          </a:p>
          <a:p>
            <a:pPr eaLnBrk="1" hangingPunct="1">
              <a:lnSpc>
                <a:spcPct val="80000"/>
              </a:lnSpc>
            </a:pPr>
            <a:r>
              <a:rPr lang="en-US" sz="1000" smtClean="0">
                <a:latin typeface="Arial" pitchFamily="34" charset="0"/>
              </a:rPr>
              <a:t>In alignment with the Common Position is the Common Military List adopted in June 2000. An of course I would also like to emphasize, under the framework, the Common Position 468 on the Control of Arms Brokering. </a:t>
            </a:r>
          </a:p>
          <a:p>
            <a:pPr eaLnBrk="1" hangingPunct="1">
              <a:lnSpc>
                <a:spcPct val="80000"/>
              </a:lnSpc>
            </a:pPr>
            <a:endParaRPr lang="en-US" sz="1000" smtClean="0">
              <a:latin typeface="Arial" pitchFamily="34" charset="0"/>
            </a:endParaRPr>
          </a:p>
          <a:p>
            <a:pPr eaLnBrk="1" hangingPunct="1">
              <a:lnSpc>
                <a:spcPct val="80000"/>
              </a:lnSpc>
            </a:pPr>
            <a:r>
              <a:rPr lang="en-US" sz="1000" smtClean="0">
                <a:latin typeface="Arial" pitchFamily="34" charset="0"/>
              </a:rPr>
              <a:t>As you can see on the left side of the slide, many other instruments are followed and integrated into our national system specially when it comes to best parctices. However, under the scope of this seminar I will keep my focus on how the EU Common Positions and the Common Military List.</a:t>
            </a:r>
          </a:p>
          <a:p>
            <a:pPr eaLnBrk="1" hangingPunct="1">
              <a:lnSpc>
                <a:spcPct val="80000"/>
              </a:lnSpc>
            </a:pPr>
            <a:endParaRPr lang="en-US" sz="1000" smtClean="0">
              <a:latin typeface="Arial" pitchFamily="34" charset="0"/>
            </a:endParaRPr>
          </a:p>
          <a:p>
            <a:pPr eaLnBrk="1" hangingPunct="1">
              <a:lnSpc>
                <a:spcPct val="80000"/>
              </a:lnSpc>
            </a:pPr>
            <a:r>
              <a:rPr lang="en-US" sz="1000" smtClean="0">
                <a:latin typeface="Arial" pitchFamily="34" charset="0"/>
              </a:rPr>
              <a:t>In general, we can say that the Common Position 944 not only replaces the EU Code of Conduct but also updates it and because it is legally binding we can say that it strengthens the EU export control policy.</a:t>
            </a:r>
          </a:p>
          <a:p>
            <a:pPr eaLnBrk="1" hangingPunct="1">
              <a:lnSpc>
                <a:spcPct val="80000"/>
              </a:lnSpc>
            </a:pPr>
            <a:endParaRPr lang="en-US" sz="1000" smtClean="0">
              <a:latin typeface="Arial" pitchFamily="34" charset="0"/>
            </a:endParaRPr>
          </a:p>
          <a:p>
            <a:pPr eaLnBrk="1" hangingPunct="1">
              <a:lnSpc>
                <a:spcPct val="80000"/>
              </a:lnSpc>
            </a:pPr>
            <a:endParaRPr lang="en-US" sz="1000" smtClean="0">
              <a:latin typeface="Arial" pitchFamily="34" charset="0"/>
            </a:endParaRPr>
          </a:p>
          <a:p>
            <a:pPr eaLnBrk="1" hangingPunct="1">
              <a:lnSpc>
                <a:spcPct val="80000"/>
              </a:lnSpc>
            </a:pPr>
            <a:endParaRPr lang="en-US" sz="1000" smtClean="0">
              <a:latin typeface="Arial" pitchFamily="34" charset="0"/>
            </a:endParaRPr>
          </a:p>
          <a:p>
            <a:pPr eaLnBrk="1" hangingPunct="1">
              <a:lnSpc>
                <a:spcPct val="80000"/>
              </a:lnSpc>
            </a:pPr>
            <a:r>
              <a:rPr lang="en-US" sz="1000" smtClean="0">
                <a:latin typeface="Arial" pitchFamily="34" charset="0"/>
              </a:rPr>
              <a:t>  </a:t>
            </a:r>
          </a:p>
          <a:p>
            <a:pPr eaLnBrk="1" hangingPunct="1">
              <a:lnSpc>
                <a:spcPct val="80000"/>
              </a:lnSpc>
            </a:pPr>
            <a:endParaRPr lang="en-US" sz="1000" smtClean="0">
              <a:latin typeface="Arial" pitchFamily="34" charset="0"/>
            </a:endParaRPr>
          </a:p>
          <a:p>
            <a:pPr eaLnBrk="1" hangingPunct="1">
              <a:lnSpc>
                <a:spcPct val="80000"/>
              </a:lnSpc>
            </a:pPr>
            <a:endParaRPr lang="en-US" sz="1000"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0C319A11-B0AC-4E1D-977A-6084ACB2B890}" type="datetime1">
              <a:rPr lang="en-US" smtClean="0"/>
              <a:pPr>
                <a:defRPr/>
              </a:pPr>
              <a:t>6/6/2013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CAE2C61-8346-4B24-B936-C428CA252F9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1845F9D-8B1C-4C94-A617-744D608E7893}" type="datetime1">
              <a:rPr lang="en-US" smtClean="0"/>
              <a:pPr>
                <a:defRPr/>
              </a:pPr>
              <a:t>6/6/2013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98C89E2-2C39-48E1-822A-FAE3EFC52CA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0327211-9391-4770-8490-ABB130E1DE55}" type="datetime1">
              <a:rPr lang="en-US" smtClean="0"/>
              <a:pPr>
                <a:defRPr/>
              </a:pPr>
              <a:t>6/6/2013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7805070-01AD-4DB7-91F5-6260714AA4A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4823B37-5B83-4A56-8976-E0A1D19120CE}" type="datetime1">
              <a:rPr lang="en-US" smtClean="0"/>
              <a:pPr>
                <a:defRPr/>
              </a:pPr>
              <a:t>6/6/2013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E1463CC-4F9C-469C-A1B6-836C6B6493E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F615F6A-E6F3-4464-8C13-2ACBE0F2D72B}" type="datetime1">
              <a:rPr lang="en-US" smtClean="0"/>
              <a:pPr>
                <a:defRPr/>
              </a:pPr>
              <a:t>6/6/2013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B93460D-B588-4E25-8B24-66F984541BF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B33CE1F-E690-4470-98C8-C13CA9E23A32}" type="datetime1">
              <a:rPr lang="en-US" smtClean="0"/>
              <a:pPr>
                <a:defRPr/>
              </a:pPr>
              <a:t>6/6/2013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2E6369E-870E-4C56-86E5-09CB164F1E9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058DCFB-1DB9-4512-979D-91A75F3BEC6D}" type="datetime1">
              <a:rPr lang="en-US" smtClean="0"/>
              <a:pPr>
                <a:defRPr/>
              </a:pPr>
              <a:t>6/6/2013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39B0841-9CF9-434C-8B1D-F9064DFB3FB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6451AFA-D9E6-4AD4-A567-7A76E8137467}" type="datetime1">
              <a:rPr lang="en-US" smtClean="0"/>
              <a:pPr>
                <a:defRPr/>
              </a:pPr>
              <a:t>6/6/2013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9671B3E-EE1D-4767-B44C-4529B00688F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85242F7-3EEC-4395-8201-A194E3B40143}" type="datetime1">
              <a:rPr lang="en-US" smtClean="0"/>
              <a:pPr>
                <a:defRPr/>
              </a:pPr>
              <a:t>6/6/2013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3F0DDA7-0647-466F-8234-1FB7276D163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F4CA91A-61F5-4767-8A4E-615EA1881BBE}" type="datetime1">
              <a:rPr lang="en-US" smtClean="0"/>
              <a:pPr>
                <a:defRPr/>
              </a:pPr>
              <a:t>6/6/2013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EFA30B1-E2E6-43A8-B8D6-9ED8B58D240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40F45A9-541B-4AD5-A0EF-2F2B9E11C216}" type="datetime1">
              <a:rPr lang="en-US" smtClean="0"/>
              <a:pPr>
                <a:defRPr/>
              </a:pPr>
              <a:t>6/6/2013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3C75AC0-EBAB-4453-B065-1F45C20A21F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275F8D89-CA9F-4000-AA70-CA4490EFD8A6}" type="datetime1">
              <a:rPr lang="en-US" smtClean="0"/>
              <a:pPr>
                <a:defRPr/>
              </a:pPr>
              <a:t>6/6/2013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FC05B3D-3F25-4D6E-AD4B-DAC295BE2C2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hyperlink" Target="mailto:svetlana.bozovic@mek.gov.me"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package" Target="../embeddings/Microsoft_Office_PowerPoint_Presentation3.pptx"/><Relationship Id="rId3" Type="http://schemas.openxmlformats.org/officeDocument/2006/relationships/image" Target="../media/image3.png"/><Relationship Id="rId7" Type="http://schemas.openxmlformats.org/officeDocument/2006/relationships/package" Target="../embeddings/Microsoft_Office_PowerPoint_Presentation2.pptx"/><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package" Target="../embeddings/Microsoft_Office_PowerPoint_Presentation1.pptx"/><Relationship Id="rId5" Type="http://schemas.openxmlformats.org/officeDocument/2006/relationships/image" Target="../media/image4.jpeg"/><Relationship Id="rId10" Type="http://schemas.openxmlformats.org/officeDocument/2006/relationships/package" Target="../embeddings/Microsoft_Office_PowerPoint_Presentation5.pptx"/><Relationship Id="rId4" Type="http://schemas.openxmlformats.org/officeDocument/2006/relationships/image" Target="../media/image1.wmf"/><Relationship Id="rId9" Type="http://schemas.openxmlformats.org/officeDocument/2006/relationships/package" Target="../embeddings/Microsoft_Office_PowerPoint_Presentation4.pptx"/></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3.xml"/><Relationship Id="rId5" Type="http://schemas.openxmlformats.org/officeDocument/2006/relationships/image" Target="../media/image10.wmf"/><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3.xml"/><Relationship Id="rId5" Type="http://schemas.openxmlformats.org/officeDocument/2006/relationships/image" Target="../media/image11.wmf"/><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package" Target="../embeddings/Microsoft_Office_PowerPoint_Presentation6.pptx"/><Relationship Id="rId5" Type="http://schemas.openxmlformats.org/officeDocument/2006/relationships/image" Target="../media/image4.jpeg"/><Relationship Id="rId4" Type="http://schemas.openxmlformats.org/officeDocument/2006/relationships/image" Target="../media/image1.wmf"/></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package" Target="../embeddings/Microsoft_Office_PowerPoint_Presentation7.pptx"/><Relationship Id="rId5" Type="http://schemas.openxmlformats.org/officeDocument/2006/relationships/image" Target="../media/image4.jpeg"/><Relationship Id="rId4" Type="http://schemas.openxmlformats.org/officeDocument/2006/relationships/image" Target="../media/image1.wmf"/></Relationships>
</file>

<file path=ppt/slides/_rels/slide1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4.vml"/><Relationship Id="rId6" Type="http://schemas.openxmlformats.org/officeDocument/2006/relationships/oleObject" Target="../embeddings/oleObject1.bin"/><Relationship Id="rId5" Type="http://schemas.openxmlformats.org/officeDocument/2006/relationships/image" Target="../media/image4.jpeg"/><Relationship Id="rId4" Type="http://schemas.openxmlformats.org/officeDocument/2006/relationships/image" Target="../media/image1.wmf"/></Relationships>
</file>

<file path=ppt/slides/_rels/slide2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3.bin"/><Relationship Id="rId5" Type="http://schemas.openxmlformats.org/officeDocument/2006/relationships/image" Target="../media/image4.jpeg"/><Relationship Id="rId4" Type="http://schemas.openxmlformats.org/officeDocument/2006/relationships/image" Target="../media/image1.wmf"/></Relationships>
</file>

<file path=ppt/slides/_rels/slide2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81000" y="0"/>
            <a:ext cx="97536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53" name="Text Box 3"/>
          <p:cNvSpPr txBox="1">
            <a:spLocks noChangeArrowheads="1"/>
          </p:cNvSpPr>
          <p:nvPr/>
        </p:nvSpPr>
        <p:spPr bwMode="auto">
          <a:xfrm>
            <a:off x="304800" y="1676400"/>
            <a:ext cx="8458200" cy="862013"/>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the Accession 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smtClean="0">
                <a:solidFill>
                  <a:schemeClr val="bg1"/>
                </a:solidFill>
                <a:latin typeface="Cambria" pitchFamily="18" charset="0"/>
              </a:rPr>
              <a:t>30</a:t>
            </a:r>
            <a:r>
              <a:rPr lang="hr-HR" sz="1600" b="1" i="1" dirty="0" smtClean="0">
                <a:solidFill>
                  <a:schemeClr val="bg1"/>
                </a:solidFill>
                <a:latin typeface="Cambria" pitchFamily="18" charset="0"/>
              </a:rPr>
              <a:t> –</a:t>
            </a:r>
            <a:r>
              <a:rPr lang="en-US" sz="1600" b="1" i="1" dirty="0" smtClean="0">
                <a:solidFill>
                  <a:schemeClr val="bg1"/>
                </a:solidFill>
                <a:latin typeface="Cambria" pitchFamily="18" charset="0"/>
              </a:rPr>
              <a:t>External Relations</a:t>
            </a:r>
            <a:endParaRPr lang="en-US" sz="36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3276600"/>
            <a:ext cx="6324600" cy="1371600"/>
          </a:xfrm>
          <a:prstGeom prst="rect">
            <a:avLst/>
          </a:prstGeom>
          <a:noFill/>
          <a:ln w="9525">
            <a:noFill/>
            <a:miter lim="800000"/>
            <a:headEnd/>
            <a:tailEnd/>
          </a:ln>
          <a:effectLst/>
        </p:spPr>
        <p:txBody>
          <a:bodyPr anchor="ctr"/>
          <a:lstStyle/>
          <a:p>
            <a:pPr algn="ctr" fontAlgn="auto">
              <a:spcBef>
                <a:spcPts val="0"/>
              </a:spcBef>
              <a:spcAft>
                <a:spcPts val="0"/>
              </a:spcAft>
              <a:defRPr/>
            </a:pPr>
            <a:r>
              <a:rPr lang="en-GB" sz="2600" dirty="0">
                <a:solidFill>
                  <a:schemeClr val="accent2">
                    <a:lumMod val="20000"/>
                    <a:lumOff val="80000"/>
                  </a:schemeClr>
                </a:solidFill>
                <a:latin typeface="Cambria" pitchFamily="18" charset="0"/>
                <a:cs typeface="+mn-cs"/>
              </a:rPr>
              <a:t>Bilateral screening: Chapter </a:t>
            </a:r>
            <a:r>
              <a:rPr lang="en-US" sz="2600" dirty="0" smtClean="0">
                <a:solidFill>
                  <a:schemeClr val="accent2">
                    <a:lumMod val="20000"/>
                    <a:lumOff val="80000"/>
                  </a:schemeClr>
                </a:solidFill>
                <a:latin typeface="Cambria" pitchFamily="18" charset="0"/>
                <a:cs typeface="+mn-cs"/>
              </a:rPr>
              <a:t>30</a:t>
            </a:r>
            <a:endParaRPr lang="en-GB"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cs typeface="+mn-cs"/>
              </a:rPr>
              <a:t>PRESENTATION OF </a:t>
            </a:r>
            <a:r>
              <a:rPr lang="sr-Latn-CS" sz="2600" b="1" dirty="0">
                <a:solidFill>
                  <a:schemeClr val="accent2">
                    <a:lumMod val="20000"/>
                    <a:lumOff val="80000"/>
                  </a:schemeClr>
                </a:solidFill>
                <a:latin typeface="Cambria" pitchFamily="18" charset="0"/>
                <a:cs typeface="+mn-cs"/>
              </a:rPr>
              <a:t>MONTENEGRO</a:t>
            </a:r>
            <a:endParaRPr lang="hr-HR" sz="2600" b="1" dirty="0">
              <a:solidFill>
                <a:schemeClr val="accent2">
                  <a:lumMod val="20000"/>
                  <a:lumOff val="80000"/>
                </a:schemeClr>
              </a:solidFill>
              <a:latin typeface="+mn-lt"/>
              <a:cs typeface="+mn-cs"/>
            </a:endParaRPr>
          </a:p>
        </p:txBody>
      </p:sp>
      <p:sp>
        <p:nvSpPr>
          <p:cNvPr id="13" name="Rectangle 12"/>
          <p:cNvSpPr/>
          <p:nvPr/>
        </p:nvSpPr>
        <p:spPr>
          <a:xfrm>
            <a:off x="3177940" y="6324878"/>
            <a:ext cx="2642070" cy="369332"/>
          </a:xfrm>
          <a:prstGeom prst="rect">
            <a:avLst/>
          </a:prstGeom>
        </p:spPr>
        <p:txBody>
          <a:bodyPr wrap="none" anchor="ctr">
            <a:spAutoFit/>
          </a:bodyPr>
          <a:lstStyle/>
          <a:p>
            <a:pPr algn="ctr" fontAlgn="auto">
              <a:spcBef>
                <a:spcPts val="0"/>
              </a:spcBef>
              <a:spcAft>
                <a:spcPts val="0"/>
              </a:spcAft>
              <a:defRPr/>
            </a:pPr>
            <a:r>
              <a:rPr lang="en-US" b="1" dirty="0" err="1">
                <a:solidFill>
                  <a:schemeClr val="accent2">
                    <a:lumMod val="60000"/>
                    <a:lumOff val="40000"/>
                  </a:schemeClr>
                </a:solidFill>
                <a:latin typeface="Cambria" pitchFamily="18" charset="0"/>
                <a:cs typeface="+mn-cs"/>
              </a:rPr>
              <a:t>Bru</a:t>
            </a:r>
            <a:r>
              <a:rPr lang="hr-HR" b="1" dirty="0">
                <a:solidFill>
                  <a:schemeClr val="accent2">
                    <a:lumMod val="60000"/>
                    <a:lumOff val="40000"/>
                  </a:schemeClr>
                </a:solidFill>
                <a:latin typeface="Cambria" pitchFamily="18" charset="0"/>
                <a:cs typeface="+mn-cs"/>
              </a:rPr>
              <a:t>ssel</a:t>
            </a:r>
            <a:r>
              <a:rPr lang="en-US" b="1" dirty="0">
                <a:solidFill>
                  <a:schemeClr val="accent2">
                    <a:lumMod val="60000"/>
                    <a:lumOff val="40000"/>
                  </a:schemeClr>
                </a:solidFill>
                <a:latin typeface="Cambria" pitchFamily="18" charset="0"/>
                <a:cs typeface="+mn-cs"/>
              </a:rPr>
              <a:t>s, </a:t>
            </a:r>
            <a:r>
              <a:rPr lang="en-US" b="1" dirty="0" smtClean="0">
                <a:solidFill>
                  <a:schemeClr val="accent2">
                    <a:lumMod val="60000"/>
                    <a:lumOff val="40000"/>
                  </a:schemeClr>
                </a:solidFill>
                <a:latin typeface="Cambria" pitchFamily="18" charset="0"/>
                <a:cs typeface="+mn-cs"/>
              </a:rPr>
              <a:t> 12 June </a:t>
            </a:r>
            <a:r>
              <a:rPr lang="sr-Latn-CS" b="1" dirty="0" smtClean="0">
                <a:solidFill>
                  <a:schemeClr val="accent2">
                    <a:lumMod val="60000"/>
                    <a:lumOff val="40000"/>
                  </a:schemeClr>
                </a:solidFill>
                <a:latin typeface="Cambria" pitchFamily="18" charset="0"/>
                <a:cs typeface="+mn-cs"/>
              </a:rPr>
              <a:t>201</a:t>
            </a:r>
            <a:r>
              <a:rPr lang="en-US" b="1" dirty="0" smtClean="0">
                <a:solidFill>
                  <a:schemeClr val="accent2">
                    <a:lumMod val="60000"/>
                    <a:lumOff val="40000"/>
                  </a:schemeClr>
                </a:solidFill>
                <a:latin typeface="Cambria" pitchFamily="18" charset="0"/>
                <a:cs typeface="+mn-cs"/>
              </a:rPr>
              <a:t>3</a:t>
            </a:r>
            <a:endParaRPr lang="en-US" dirty="0">
              <a:solidFill>
                <a:schemeClr val="accent2">
                  <a:lumMod val="60000"/>
                  <a:lumOff val="40000"/>
                </a:schemeClr>
              </a:solidFill>
              <a:latin typeface="+mn-lt"/>
              <a:cs typeface="+mn-cs"/>
            </a:endParaRPr>
          </a:p>
        </p:txBody>
      </p:sp>
      <p:grpSp>
        <p:nvGrpSpPr>
          <p:cNvPr id="205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058" name="Picture 28"/>
          <p:cNvPicPr>
            <a:picLocks noChangeAspect="1" noChangeArrowheads="1"/>
          </p:cNvPicPr>
          <p:nvPr/>
        </p:nvPicPr>
        <p:blipFill>
          <a:blip r:embed="rId3" cstate="print"/>
          <a:srcRect/>
          <a:stretch>
            <a:fillRect/>
          </a:stretch>
        </p:blipFill>
        <p:spPr bwMode="auto">
          <a:xfrm>
            <a:off x="3500438" y="4643438"/>
            <a:ext cx="2076450" cy="1171575"/>
          </a:xfrm>
          <a:prstGeom prst="rect">
            <a:avLst/>
          </a:prstGeom>
          <a:noFill/>
          <a:ln w="9525">
            <a:noFill/>
            <a:miter lim="800000"/>
            <a:headEnd/>
            <a:tailEnd/>
          </a:ln>
        </p:spPr>
      </p:pic>
      <p:sp>
        <p:nvSpPr>
          <p:cNvPr id="15" name="Slide Number Placeholder 14"/>
          <p:cNvSpPr>
            <a:spLocks noGrp="1"/>
          </p:cNvSpPr>
          <p:nvPr>
            <p:ph type="sldNum" sz="quarter" idx="12"/>
          </p:nvPr>
        </p:nvSpPr>
        <p:spPr/>
        <p:txBody>
          <a:bodyPr/>
          <a:lstStyle/>
          <a:p>
            <a:pPr>
              <a:defRPr/>
            </a:pPr>
            <a:fld id="{DCAE2C61-8346-4B24-B936-C428CA252F92}" type="slidenum">
              <a:rPr lang="en-US"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defRPr/>
            </a:pPr>
            <a:r>
              <a:rPr lang="en-US" b="1" dirty="0" smtClean="0">
                <a:solidFill>
                  <a:schemeClr val="accent2">
                    <a:lumMod val="20000"/>
                    <a:lumOff val="80000"/>
                  </a:schemeClr>
                </a:solidFill>
                <a:latin typeface="Cambria" pitchFamily="18" charset="0"/>
              </a:rPr>
              <a:t>C</a:t>
            </a:r>
            <a:r>
              <a:rPr lang="sr-Latn-CS" b="1" dirty="0" smtClean="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6"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308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381000" y="1295401"/>
            <a:ext cx="8534400" cy="4031873"/>
          </a:xfrm>
          <a:prstGeom prst="rect">
            <a:avLst/>
          </a:prstGeom>
          <a:noFill/>
          <a:ln w="9525">
            <a:noFill/>
            <a:miter lim="800000"/>
            <a:headEnd/>
            <a:tailEnd/>
          </a:ln>
        </p:spPr>
        <p:txBody>
          <a:bodyPr wrap="square">
            <a:spAutoFit/>
          </a:bodyPr>
          <a:lstStyle/>
          <a:p>
            <a:pPr marL="514350" indent="4763" algn="just">
              <a:lnSpc>
                <a:spcPct val="200000"/>
              </a:lnSpc>
              <a:defRPr/>
            </a:pPr>
            <a:r>
              <a:rPr lang="sr-Latn-CS" sz="3200" b="1" dirty="0" smtClean="0">
                <a:solidFill>
                  <a:schemeClr val="accent2">
                    <a:lumMod val="50000"/>
                  </a:schemeClr>
                </a:solidFill>
                <a:effectLst>
                  <a:outerShdw blurRad="38100" dist="38100" dir="2700000" algn="tl">
                    <a:srgbClr val="000000">
                      <a:alpha val="43137"/>
                    </a:srgbClr>
                  </a:outerShdw>
                </a:effectLst>
                <a:latin typeface="Cambria" pitchFamily="18" charset="0"/>
              </a:rPr>
              <a:t>1. Common Commercial policy: Dual Use</a:t>
            </a:r>
          </a:p>
          <a:p>
            <a:pPr marL="514350" indent="4763" algn="just">
              <a:lnSpc>
                <a:spcPct val="200000"/>
              </a:lnSpc>
              <a:defRPr/>
            </a:pPr>
            <a:r>
              <a:rPr lang="sr-Latn-CS" sz="3200" b="1" dirty="0" smtClean="0">
                <a:solidFill>
                  <a:schemeClr val="accent2">
                    <a:lumMod val="50000"/>
                  </a:schemeClr>
                </a:solidFill>
                <a:effectLst>
                  <a:outerShdw blurRad="38100" dist="38100" dir="2700000" algn="tl">
                    <a:srgbClr val="000000">
                      <a:alpha val="43137"/>
                    </a:srgbClr>
                  </a:outerShdw>
                </a:effectLst>
                <a:latin typeface="Cambria" pitchFamily="18" charset="0"/>
              </a:rPr>
              <a:t>2. Anti-Torture Regulation</a:t>
            </a:r>
          </a:p>
          <a:p>
            <a:pPr marL="514350" indent="4763" algn="just">
              <a:lnSpc>
                <a:spcPct val="200000"/>
              </a:lnSpc>
              <a:defRPr/>
            </a:pPr>
            <a:r>
              <a:rPr lang="sr-Latn-CS" sz="3200" b="1" dirty="0" smtClean="0">
                <a:solidFill>
                  <a:schemeClr val="accent2">
                    <a:lumMod val="50000"/>
                  </a:schemeClr>
                </a:solidFill>
                <a:effectLst>
                  <a:outerShdw blurRad="38100" dist="38100" dir="2700000" algn="tl">
                    <a:srgbClr val="000000">
                      <a:alpha val="43137"/>
                    </a:srgbClr>
                  </a:outerShdw>
                </a:effectLst>
                <a:latin typeface="Cambria" pitchFamily="18" charset="0"/>
              </a:rPr>
              <a:t>3. Kimberley process</a:t>
            </a:r>
            <a:endParaRPr lang="en-US" sz="32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514350" indent="-514350" algn="ctr">
              <a:lnSpc>
                <a:spcPct val="200000"/>
              </a:lnSpc>
              <a:defRPr/>
            </a:pPr>
            <a:r>
              <a:rPr lang="en-US" sz="3200" b="1" dirty="0" smtClean="0">
                <a:solidFill>
                  <a:schemeClr val="accent2">
                    <a:lumMod val="50000"/>
                  </a:schemeClr>
                </a:solidFill>
                <a:effectLst>
                  <a:outerShdw blurRad="38100" dist="38100" dir="2700000" algn="tl">
                    <a:srgbClr val="000000">
                      <a:alpha val="43137"/>
                    </a:srgbClr>
                  </a:outerShdw>
                </a:effectLst>
                <a:latin typeface="Cambria" pitchFamily="18" charset="0"/>
              </a:rPr>
              <a:t>STATE </a:t>
            </a:r>
            <a:r>
              <a:rPr lang="en-US" sz="3200" b="1" dirty="0">
                <a:solidFill>
                  <a:schemeClr val="accent2">
                    <a:lumMod val="50000"/>
                  </a:schemeClr>
                </a:solidFill>
                <a:effectLst>
                  <a:outerShdw blurRad="38100" dist="38100" dir="2700000" algn="tl">
                    <a:srgbClr val="000000">
                      <a:alpha val="43137"/>
                    </a:srgbClr>
                  </a:outerShdw>
                </a:effectLst>
                <a:latin typeface="Cambria" pitchFamily="18" charset="0"/>
              </a:rPr>
              <a:t>OF PLAY AND FUTURE STEPS</a:t>
            </a:r>
            <a:endParaRPr lang="x-none" sz="32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308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5257800"/>
            <a:ext cx="8382000" cy="954107"/>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ctr" fontAlgn="auto">
              <a:spcBef>
                <a:spcPts val="0"/>
              </a:spcBef>
              <a:spcAft>
                <a:spcPts val="0"/>
              </a:spcAft>
              <a:defRPr/>
            </a:pPr>
            <a:r>
              <a:rPr lang="en-US" b="1" i="1" dirty="0" smtClean="0">
                <a:solidFill>
                  <a:schemeClr val="accent2">
                    <a:lumMod val="50000"/>
                  </a:schemeClr>
                </a:solidFill>
                <a:latin typeface="Cambria" pitchFamily="18" charset="0"/>
              </a:rPr>
              <a:t>Mr. Kadrija Kurpejovic</a:t>
            </a:r>
            <a:endParaRPr lang="x-none" b="1" i="1" dirty="0">
              <a:solidFill>
                <a:schemeClr val="accent2">
                  <a:lumMod val="50000"/>
                </a:schemeClr>
              </a:solidFill>
              <a:latin typeface="Cambria" pitchFamily="18" charset="0"/>
            </a:endParaRPr>
          </a:p>
          <a:p>
            <a:pPr marL="814388" indent="-450850" algn="ctr" fontAlgn="auto">
              <a:spcBef>
                <a:spcPts val="0"/>
              </a:spcBef>
              <a:spcAft>
                <a:spcPts val="0"/>
              </a:spcAft>
              <a:defRPr/>
            </a:pPr>
            <a:r>
              <a:rPr lang="en-US" b="1" i="1" dirty="0" smtClean="0">
                <a:solidFill>
                  <a:schemeClr val="accent2">
                    <a:lumMod val="50000"/>
                  </a:schemeClr>
                </a:solidFill>
                <a:latin typeface="Cambria" pitchFamily="18" charset="0"/>
              </a:rPr>
              <a:t>Ministry of Economy</a:t>
            </a:r>
            <a:endParaRPr lang="sr-Latn-CS" b="1" i="1" dirty="0" smtClean="0">
              <a:solidFill>
                <a:schemeClr val="accent2">
                  <a:lumMod val="50000"/>
                </a:schemeClr>
              </a:solidFill>
              <a:latin typeface="Cambria" pitchFamily="18" charset="0"/>
            </a:endParaRPr>
          </a:p>
          <a:p>
            <a:pPr marL="814388" indent="-450850" algn="ctr" fontAlgn="auto">
              <a:spcBef>
                <a:spcPts val="0"/>
              </a:spcBef>
              <a:spcAft>
                <a:spcPts val="0"/>
              </a:spcAft>
              <a:defRPr/>
            </a:pPr>
            <a:r>
              <a:rPr lang="sr-Latn-CS" b="1" i="1" dirty="0" smtClean="0">
                <a:solidFill>
                  <a:schemeClr val="accent2">
                    <a:lumMod val="50000"/>
                  </a:schemeClr>
                </a:solidFill>
                <a:latin typeface="Cambria" pitchFamily="18" charset="0"/>
              </a:rPr>
              <a:t>E-mail:</a:t>
            </a:r>
            <a:r>
              <a:rPr lang="sr-Latn-CS" b="1" i="1" dirty="0">
                <a:solidFill>
                  <a:schemeClr val="accent2">
                    <a:lumMod val="50000"/>
                  </a:schemeClr>
                </a:solidFill>
                <a:latin typeface="Cambria" pitchFamily="18" charset="0"/>
              </a:rPr>
              <a:t> </a:t>
            </a:r>
            <a:r>
              <a:rPr lang="sr-Latn-CS" sz="2000" b="1" i="1" dirty="0" smtClean="0">
                <a:solidFill>
                  <a:schemeClr val="accent2">
                    <a:lumMod val="50000"/>
                  </a:schemeClr>
                </a:solidFill>
                <a:latin typeface="Cambria" pitchFamily="18" charset="0"/>
                <a:hlinkClick r:id="rId5"/>
              </a:rPr>
              <a:t>kadrija.kurpejovic</a:t>
            </a:r>
            <a:r>
              <a:rPr lang="en-US" b="1" i="1" dirty="0" smtClean="0">
                <a:solidFill>
                  <a:schemeClr val="accent2">
                    <a:lumMod val="50000"/>
                  </a:schemeClr>
                </a:solidFill>
                <a:latin typeface="Cambria" pitchFamily="18" charset="0"/>
                <a:hlinkClick r:id="rId5"/>
              </a:rPr>
              <a:t>@</a:t>
            </a:r>
            <a:r>
              <a:rPr lang="en-US" b="1" i="1" dirty="0" err="1" smtClean="0">
                <a:solidFill>
                  <a:schemeClr val="accent2">
                    <a:lumMod val="50000"/>
                  </a:schemeClr>
                </a:solidFill>
                <a:latin typeface="Cambria" pitchFamily="18" charset="0"/>
                <a:hlinkClick r:id="rId5"/>
              </a:rPr>
              <a:t>mek.gov.me</a:t>
            </a:r>
            <a:endParaRPr lang="sr-Latn-CS" b="1" i="1" dirty="0">
              <a:solidFill>
                <a:schemeClr val="accent2">
                  <a:lumMod val="75000"/>
                </a:schemeClr>
              </a:solidFill>
              <a:latin typeface="Cambria" pitchFamily="18" charset="0"/>
            </a:endParaRPr>
          </a:p>
        </p:txBody>
      </p:sp>
      <p:sp>
        <p:nvSpPr>
          <p:cNvPr id="20" name="Slide Number Placeholder 19"/>
          <p:cNvSpPr>
            <a:spLocks noGrp="1"/>
          </p:cNvSpPr>
          <p:nvPr>
            <p:ph type="sldNum" sz="quarter" idx="12"/>
          </p:nvPr>
        </p:nvSpPr>
        <p:spPr/>
        <p:txBody>
          <a:bodyPr/>
          <a:lstStyle/>
          <a:p>
            <a:pPr>
              <a:defRPr/>
            </a:pPr>
            <a:fld id="{DCAE2C61-8346-4B24-B936-C428CA252F92}"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defRPr/>
            </a:pPr>
            <a:r>
              <a:rPr lang="en-US" b="1" dirty="0" smtClean="0">
                <a:solidFill>
                  <a:schemeClr val="accent2">
                    <a:lumMod val="20000"/>
                    <a:lumOff val="80000"/>
                  </a:schemeClr>
                </a:solidFill>
                <a:latin typeface="Cambria" pitchFamily="18" charset="0"/>
              </a:rPr>
              <a:t>C</a:t>
            </a:r>
            <a:r>
              <a:rPr lang="sr-Latn-CS" b="1" dirty="0" smtClean="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6"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381000" y="2362200"/>
            <a:ext cx="8534400" cy="2590517"/>
          </a:xfrm>
          <a:prstGeom prst="rect">
            <a:avLst/>
          </a:prstGeom>
          <a:noFill/>
          <a:ln w="9525">
            <a:noFill/>
            <a:miter lim="800000"/>
            <a:headEnd/>
            <a:tailEnd/>
          </a:ln>
        </p:spPr>
        <p:txBody>
          <a:bodyPr wrap="square">
            <a:spAutoFit/>
          </a:bodyPr>
          <a:lstStyle/>
          <a:p>
            <a:pPr marL="514350" indent="4763" algn="ctr">
              <a:buAutoNum type="arabicPeriod"/>
              <a:defRPr/>
            </a:pPr>
            <a:r>
              <a:rPr lang="sr-Latn-CS" sz="4400" b="1" dirty="0" smtClean="0">
                <a:solidFill>
                  <a:schemeClr val="accent2">
                    <a:lumMod val="50000"/>
                  </a:schemeClr>
                </a:solidFill>
                <a:effectLst>
                  <a:outerShdw blurRad="38100" dist="38100" dir="2700000" algn="tl">
                    <a:srgbClr val="000000">
                      <a:alpha val="43137"/>
                    </a:srgbClr>
                  </a:outerShdw>
                </a:effectLst>
                <a:latin typeface="Cambria" pitchFamily="18" charset="0"/>
              </a:rPr>
              <a:t>COMMON COMMERCIAL POLICY: </a:t>
            </a:r>
            <a:endParaRPr lang="en-US" sz="44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514350" indent="4763" algn="ctr">
              <a:lnSpc>
                <a:spcPct val="200000"/>
              </a:lnSpc>
              <a:defRPr/>
            </a:pPr>
            <a:r>
              <a:rPr lang="sr-Latn-CS" sz="4400" b="1" dirty="0" smtClean="0">
                <a:solidFill>
                  <a:schemeClr val="accent2">
                    <a:lumMod val="50000"/>
                  </a:schemeClr>
                </a:solidFill>
                <a:effectLst>
                  <a:outerShdw blurRad="38100" dist="38100" dir="2700000" algn="tl">
                    <a:srgbClr val="000000">
                      <a:alpha val="43137"/>
                    </a:srgbClr>
                  </a:outerShdw>
                </a:effectLst>
                <a:latin typeface="Cambria" pitchFamily="18" charset="0"/>
              </a:rPr>
              <a:t>DUAL USE</a:t>
            </a:r>
          </a:p>
        </p:txBody>
      </p:sp>
      <p:pic>
        <p:nvPicPr>
          <p:cNvPr id="308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Slide Number Placeholder 19"/>
          <p:cNvSpPr>
            <a:spLocks noGrp="1"/>
          </p:cNvSpPr>
          <p:nvPr>
            <p:ph type="sldNum" sz="quarter" idx="12"/>
          </p:nvPr>
        </p:nvSpPr>
        <p:spPr/>
        <p:txBody>
          <a:bodyPr/>
          <a:lstStyle/>
          <a:p>
            <a:pPr>
              <a:defRPr/>
            </a:pPr>
            <a:fld id="{DCAE2C61-8346-4B24-B936-C428CA252F92}"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434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228600" y="24384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21" name="Rectangle 20"/>
          <p:cNvSpPr/>
          <p:nvPr/>
        </p:nvSpPr>
        <p:spPr>
          <a:xfrm>
            <a:off x="1295400" y="685800"/>
            <a:ext cx="7543800" cy="523220"/>
          </a:xfrm>
          <a:prstGeom prst="rect">
            <a:avLst/>
          </a:prstGeom>
        </p:spPr>
        <p:txBody>
          <a:bodyPr wrap="square">
            <a:spAutoFit/>
          </a:bodyPr>
          <a:lstStyle/>
          <a:p>
            <a:pPr marL="514350" indent="4763" algn="just">
              <a:spcBef>
                <a:spcPts val="600"/>
              </a:spcBef>
              <a:spcAft>
                <a:spcPts val="600"/>
              </a:spcAft>
              <a:defRPr/>
            </a:pPr>
            <a:r>
              <a:rPr lang="sr-Latn-CS" sz="2800" b="1" dirty="0" smtClean="0">
                <a:solidFill>
                  <a:schemeClr val="accent2">
                    <a:lumMod val="50000"/>
                  </a:schemeClr>
                </a:solidFill>
                <a:effectLst>
                  <a:outerShdw blurRad="38100" dist="38100" dir="2700000" algn="tl">
                    <a:srgbClr val="000000">
                      <a:alpha val="43137"/>
                    </a:srgbClr>
                  </a:outerShdw>
                </a:effectLst>
                <a:latin typeface="Cambria" pitchFamily="18" charset="0"/>
              </a:rPr>
              <a:t>1. Common Commercial Policy: DUAL USE</a:t>
            </a:r>
          </a:p>
        </p:txBody>
      </p:sp>
      <p:sp>
        <p:nvSpPr>
          <p:cNvPr id="22" name="Title 21"/>
          <p:cNvSpPr txBox="1">
            <a:spLocks/>
          </p:cNvSpPr>
          <p:nvPr/>
        </p:nvSpPr>
        <p:spPr bwMode="auto">
          <a:xfrm>
            <a:off x="1371600" y="1295400"/>
            <a:ext cx="7315200" cy="46166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rgbClr val="660033"/>
                </a:solidFill>
                <a:effectLst/>
                <a:uLnTx/>
                <a:uFillTx/>
                <a:latin typeface="Cambria" pitchFamily="18" charset="0"/>
                <a:ea typeface="+mj-ea"/>
                <a:cs typeface="+mj-cs"/>
              </a:rPr>
              <a:t>TABLE OF CONTENTS</a:t>
            </a:r>
          </a:p>
        </p:txBody>
      </p:sp>
      <p:sp>
        <p:nvSpPr>
          <p:cNvPr id="33" name="Rectangle 32"/>
          <p:cNvSpPr/>
          <p:nvPr/>
        </p:nvSpPr>
        <p:spPr>
          <a:xfrm>
            <a:off x="762000" y="1752600"/>
            <a:ext cx="7924800" cy="338554"/>
          </a:xfrm>
          <a:prstGeom prst="rect">
            <a:avLst/>
          </a:prstGeom>
          <a:solidFill>
            <a:schemeClr val="bg1">
              <a:lumMod val="85000"/>
            </a:schemeClr>
          </a:solidFill>
        </p:spPr>
        <p:txBody>
          <a:bodyPr wrap="square">
            <a:spAutoFit/>
          </a:bodyPr>
          <a:lstStyle/>
          <a:p>
            <a:pPr marL="14288" indent="-14288" algn="just"/>
            <a:r>
              <a:rPr lang="en-US" sz="1600" b="1" dirty="0" smtClean="0">
                <a:solidFill>
                  <a:srgbClr val="660033"/>
                </a:solidFill>
                <a:latin typeface="Cambria" pitchFamily="18" charset="0"/>
              </a:rPr>
              <a:t>National legislation</a:t>
            </a:r>
            <a:endParaRPr lang="sr-Latn-CS" sz="1600" b="1" dirty="0" smtClean="0">
              <a:solidFill>
                <a:srgbClr val="660033"/>
              </a:solidFill>
              <a:latin typeface="Cambria" pitchFamily="18" charset="0"/>
            </a:endParaRPr>
          </a:p>
        </p:txBody>
      </p:sp>
      <p:sp>
        <p:nvSpPr>
          <p:cNvPr id="36" name="Text Box 74"/>
          <p:cNvSpPr txBox="1">
            <a:spLocks noChangeArrowheads="1"/>
          </p:cNvSpPr>
          <p:nvPr/>
        </p:nvSpPr>
        <p:spPr bwMode="auto">
          <a:xfrm>
            <a:off x="1066800" y="2133600"/>
            <a:ext cx="7620000" cy="276999"/>
          </a:xfrm>
          <a:prstGeom prst="rect">
            <a:avLst/>
          </a:prstGeom>
          <a:solidFill>
            <a:schemeClr val="bg1">
              <a:lumMod val="95000"/>
            </a:schemeClr>
          </a:solidFill>
          <a:ln w="9525">
            <a:noFill/>
            <a:miter lim="800000"/>
            <a:headEnd/>
            <a:tailEnd/>
          </a:ln>
        </p:spPr>
        <p:txBody>
          <a:bodyPr wrap="square">
            <a:spAutoFit/>
          </a:bodyPr>
          <a:lstStyle/>
          <a:p>
            <a:r>
              <a:rPr lang="en-US" sz="1200" b="1" dirty="0" smtClean="0">
                <a:solidFill>
                  <a:srgbClr val="6A1414"/>
                </a:solidFill>
                <a:latin typeface="Cambria" pitchFamily="18" charset="0"/>
              </a:rPr>
              <a:t>National export control legislation for </a:t>
            </a:r>
            <a:r>
              <a:rPr lang="sr-Latn-CS" sz="1200" b="1" dirty="0" smtClean="0">
                <a:solidFill>
                  <a:srgbClr val="6A1414"/>
                </a:solidFill>
                <a:latin typeface="Cambria" pitchFamily="18" charset="0"/>
              </a:rPr>
              <a:t>D</a:t>
            </a:r>
            <a:r>
              <a:rPr lang="en-US" sz="1200" b="1" dirty="0" err="1" smtClean="0">
                <a:solidFill>
                  <a:srgbClr val="6A1414"/>
                </a:solidFill>
                <a:latin typeface="Cambria" pitchFamily="18" charset="0"/>
              </a:rPr>
              <a:t>ual</a:t>
            </a:r>
            <a:r>
              <a:rPr lang="en-US" sz="1200" b="1" dirty="0" smtClean="0">
                <a:solidFill>
                  <a:srgbClr val="6A1414"/>
                </a:solidFill>
                <a:latin typeface="Cambria" pitchFamily="18" charset="0"/>
              </a:rPr>
              <a:t> </a:t>
            </a:r>
            <a:r>
              <a:rPr lang="sr-Latn-CS" sz="1200" b="1" dirty="0" smtClean="0">
                <a:solidFill>
                  <a:srgbClr val="6A1414"/>
                </a:solidFill>
                <a:latin typeface="Cambria" pitchFamily="18" charset="0"/>
              </a:rPr>
              <a:t>U</a:t>
            </a:r>
            <a:r>
              <a:rPr lang="en-US" sz="1200" b="1" dirty="0" smtClean="0">
                <a:solidFill>
                  <a:srgbClr val="6A1414"/>
                </a:solidFill>
                <a:latin typeface="Cambria" pitchFamily="18" charset="0"/>
              </a:rPr>
              <a:t>se </a:t>
            </a:r>
            <a:r>
              <a:rPr lang="sr-Latn-CS" sz="1200" b="1" dirty="0" smtClean="0">
                <a:solidFill>
                  <a:srgbClr val="6A1414"/>
                </a:solidFill>
                <a:latin typeface="Cambria" pitchFamily="18" charset="0"/>
              </a:rPr>
              <a:t>god</a:t>
            </a:r>
            <a:r>
              <a:rPr lang="en-US" sz="1200" b="1" dirty="0" smtClean="0">
                <a:solidFill>
                  <a:srgbClr val="6A1414"/>
                </a:solidFill>
                <a:latin typeface="Cambria" pitchFamily="18" charset="0"/>
              </a:rPr>
              <a:t>s</a:t>
            </a:r>
            <a:endParaRPr lang="pt-PT" sz="1200" b="1" dirty="0">
              <a:solidFill>
                <a:srgbClr val="6A1414"/>
              </a:solidFill>
              <a:latin typeface="Cambria" pitchFamily="18" charset="0"/>
            </a:endParaRPr>
          </a:p>
        </p:txBody>
      </p:sp>
      <p:sp>
        <p:nvSpPr>
          <p:cNvPr id="37" name="Text Box 74"/>
          <p:cNvSpPr txBox="1">
            <a:spLocks noChangeArrowheads="1"/>
          </p:cNvSpPr>
          <p:nvPr/>
        </p:nvSpPr>
        <p:spPr bwMode="auto">
          <a:xfrm>
            <a:off x="1066800" y="2438400"/>
            <a:ext cx="7620000" cy="276999"/>
          </a:xfrm>
          <a:prstGeom prst="rect">
            <a:avLst/>
          </a:prstGeom>
          <a:solidFill>
            <a:schemeClr val="bg1">
              <a:lumMod val="95000"/>
            </a:schemeClr>
          </a:solidFill>
          <a:ln w="9525">
            <a:noFill/>
            <a:miter lim="800000"/>
            <a:headEnd/>
            <a:tailEnd/>
          </a:ln>
        </p:spPr>
        <p:txBody>
          <a:bodyPr wrap="square">
            <a:spAutoFit/>
          </a:bodyPr>
          <a:lstStyle/>
          <a:p>
            <a:r>
              <a:rPr lang="sr-Latn-CS" sz="1200" b="1" dirty="0" smtClean="0">
                <a:solidFill>
                  <a:srgbClr val="6A1414"/>
                </a:solidFill>
                <a:latin typeface="Cambria" pitchFamily="18" charset="0"/>
              </a:rPr>
              <a:t>L</a:t>
            </a:r>
            <a:r>
              <a:rPr lang="pt-PT" sz="1200" b="1" dirty="0" smtClean="0">
                <a:solidFill>
                  <a:srgbClr val="6A1414"/>
                </a:solidFill>
                <a:latin typeface="Cambria" pitchFamily="18" charset="0"/>
              </a:rPr>
              <a:t>egal framework</a:t>
            </a:r>
            <a:endParaRPr lang="pt-PT" sz="1200" b="1" dirty="0">
              <a:solidFill>
                <a:srgbClr val="6A1414"/>
              </a:solidFill>
              <a:latin typeface="Cambria" pitchFamily="18" charset="0"/>
            </a:endParaRPr>
          </a:p>
        </p:txBody>
      </p:sp>
      <p:sp>
        <p:nvSpPr>
          <p:cNvPr id="38" name="Text Box 74"/>
          <p:cNvSpPr txBox="1">
            <a:spLocks noChangeArrowheads="1"/>
          </p:cNvSpPr>
          <p:nvPr/>
        </p:nvSpPr>
        <p:spPr bwMode="auto">
          <a:xfrm>
            <a:off x="1066800" y="2743200"/>
            <a:ext cx="7620000" cy="276999"/>
          </a:xfrm>
          <a:prstGeom prst="rect">
            <a:avLst/>
          </a:prstGeom>
          <a:solidFill>
            <a:schemeClr val="bg1">
              <a:lumMod val="95000"/>
            </a:schemeClr>
          </a:solidFill>
          <a:ln w="9525">
            <a:noFill/>
            <a:miter lim="800000"/>
            <a:headEnd/>
            <a:tailEnd/>
          </a:ln>
        </p:spPr>
        <p:txBody>
          <a:bodyPr wrap="square">
            <a:spAutoFit/>
          </a:bodyPr>
          <a:lstStyle/>
          <a:p>
            <a:r>
              <a:rPr lang="en-US" sz="1200" b="1" dirty="0" smtClean="0">
                <a:solidFill>
                  <a:srgbClr val="6A1414"/>
                </a:solidFill>
                <a:latin typeface="Cambria" pitchFamily="18" charset="0"/>
              </a:rPr>
              <a:t>What has already been achieved?</a:t>
            </a:r>
            <a:endParaRPr lang="pt-PT" sz="1200" b="1" dirty="0">
              <a:solidFill>
                <a:srgbClr val="6A1414"/>
              </a:solidFill>
              <a:latin typeface="Cambria" pitchFamily="18" charset="0"/>
            </a:endParaRPr>
          </a:p>
        </p:txBody>
      </p:sp>
      <p:sp>
        <p:nvSpPr>
          <p:cNvPr id="39" name="Rectangle 38"/>
          <p:cNvSpPr/>
          <p:nvPr/>
        </p:nvSpPr>
        <p:spPr>
          <a:xfrm>
            <a:off x="762000" y="4495800"/>
            <a:ext cx="7924800" cy="338554"/>
          </a:xfrm>
          <a:prstGeom prst="rect">
            <a:avLst/>
          </a:prstGeom>
          <a:solidFill>
            <a:schemeClr val="bg1">
              <a:lumMod val="85000"/>
            </a:schemeClr>
          </a:solidFill>
        </p:spPr>
        <p:txBody>
          <a:bodyPr wrap="square">
            <a:spAutoFit/>
          </a:bodyPr>
          <a:lstStyle/>
          <a:p>
            <a:pPr marL="14288" lvl="8" indent="-14288" algn="just"/>
            <a:r>
              <a:rPr lang="en-US" sz="1600" b="1" dirty="0" smtClean="0">
                <a:solidFill>
                  <a:srgbClr val="660033"/>
                </a:solidFill>
                <a:latin typeface="Cambria" pitchFamily="18" charset="0"/>
              </a:rPr>
              <a:t>The licensing process in the framework of LAW</a:t>
            </a:r>
            <a:r>
              <a:rPr lang="sr-Latn-CS" sz="1600" b="1" dirty="0" smtClean="0">
                <a:solidFill>
                  <a:srgbClr val="660033"/>
                </a:solidFill>
                <a:latin typeface="Cambria" pitchFamily="18" charset="0"/>
              </a:rPr>
              <a:t> 32/2012</a:t>
            </a:r>
            <a:r>
              <a:rPr lang="en-US" sz="1600" b="1" dirty="0" smtClean="0">
                <a:solidFill>
                  <a:srgbClr val="660033"/>
                </a:solidFill>
                <a:latin typeface="Cambria" pitchFamily="18" charset="0"/>
              </a:rPr>
              <a:t> </a:t>
            </a:r>
            <a:endParaRPr lang="sr-Latn-CS" sz="1600" b="1" dirty="0" smtClean="0">
              <a:solidFill>
                <a:srgbClr val="660033"/>
              </a:solidFill>
              <a:latin typeface="Cambria" pitchFamily="18" charset="0"/>
            </a:endParaRPr>
          </a:p>
        </p:txBody>
      </p:sp>
      <p:sp>
        <p:nvSpPr>
          <p:cNvPr id="40" name="Text Box 74"/>
          <p:cNvSpPr txBox="1">
            <a:spLocks noChangeArrowheads="1"/>
          </p:cNvSpPr>
          <p:nvPr/>
        </p:nvSpPr>
        <p:spPr bwMode="auto">
          <a:xfrm>
            <a:off x="1066800" y="3048000"/>
            <a:ext cx="7620000" cy="276999"/>
          </a:xfrm>
          <a:prstGeom prst="rect">
            <a:avLst/>
          </a:prstGeom>
          <a:solidFill>
            <a:schemeClr val="bg1">
              <a:lumMod val="95000"/>
            </a:schemeClr>
          </a:solidFill>
          <a:ln w="9525">
            <a:noFill/>
            <a:miter lim="800000"/>
            <a:headEnd/>
            <a:tailEnd/>
          </a:ln>
        </p:spPr>
        <p:txBody>
          <a:bodyPr wrap="square">
            <a:spAutoFit/>
          </a:bodyPr>
          <a:lstStyle/>
          <a:p>
            <a:r>
              <a:rPr lang="en-US" sz="1200" b="1" dirty="0" smtClean="0">
                <a:solidFill>
                  <a:srgbClr val="6A1414"/>
                </a:solidFill>
                <a:latin typeface="Cambria" pitchFamily="18" charset="0"/>
              </a:rPr>
              <a:t>What is on progress?</a:t>
            </a:r>
            <a:endParaRPr lang="pt-PT" sz="1200" b="1" dirty="0">
              <a:solidFill>
                <a:srgbClr val="6A1414"/>
              </a:solidFill>
              <a:latin typeface="Cambria" pitchFamily="18" charset="0"/>
            </a:endParaRPr>
          </a:p>
        </p:txBody>
      </p:sp>
      <p:sp>
        <p:nvSpPr>
          <p:cNvPr id="41" name="Rectangle 40"/>
          <p:cNvSpPr/>
          <p:nvPr/>
        </p:nvSpPr>
        <p:spPr>
          <a:xfrm>
            <a:off x="762000" y="3429000"/>
            <a:ext cx="7924800" cy="338554"/>
          </a:xfrm>
          <a:prstGeom prst="rect">
            <a:avLst/>
          </a:prstGeom>
          <a:solidFill>
            <a:schemeClr val="bg1">
              <a:lumMod val="85000"/>
            </a:schemeClr>
          </a:solidFill>
        </p:spPr>
        <p:txBody>
          <a:bodyPr wrap="square">
            <a:spAutoFit/>
          </a:bodyPr>
          <a:lstStyle/>
          <a:p>
            <a:pPr marL="14288" indent="-14288" algn="just"/>
            <a:r>
              <a:rPr lang="en-US" sz="1600" b="1" dirty="0" smtClean="0">
                <a:solidFill>
                  <a:srgbClr val="660033"/>
                </a:solidFill>
                <a:latin typeface="Cambria" pitchFamily="18" charset="0"/>
              </a:rPr>
              <a:t>Scope of the </a:t>
            </a:r>
            <a:r>
              <a:rPr lang="sr-Latn-CS" sz="1600" b="1" dirty="0" smtClean="0">
                <a:solidFill>
                  <a:srgbClr val="660033"/>
                </a:solidFill>
                <a:latin typeface="Cambria" pitchFamily="18" charset="0"/>
              </a:rPr>
              <a:t>Law on control of </a:t>
            </a:r>
            <a:r>
              <a:rPr lang="en-US" sz="1600" b="1" dirty="0" smtClean="0">
                <a:solidFill>
                  <a:srgbClr val="660033"/>
                </a:solidFill>
                <a:latin typeface="Cambria" pitchFamily="18" charset="0"/>
              </a:rPr>
              <a:t>export </a:t>
            </a:r>
            <a:r>
              <a:rPr lang="sr-Latn-CS" sz="1600" b="1" dirty="0" smtClean="0">
                <a:solidFill>
                  <a:srgbClr val="660033"/>
                </a:solidFill>
                <a:latin typeface="Cambria" pitchFamily="18" charset="0"/>
              </a:rPr>
              <a:t>of dual-use goods</a:t>
            </a:r>
          </a:p>
        </p:txBody>
      </p:sp>
      <p:sp>
        <p:nvSpPr>
          <p:cNvPr id="42" name="Text Box 74"/>
          <p:cNvSpPr txBox="1">
            <a:spLocks noChangeArrowheads="1"/>
          </p:cNvSpPr>
          <p:nvPr/>
        </p:nvSpPr>
        <p:spPr bwMode="auto">
          <a:xfrm>
            <a:off x="1066800" y="3810000"/>
            <a:ext cx="7620000" cy="276999"/>
          </a:xfrm>
          <a:prstGeom prst="rect">
            <a:avLst/>
          </a:prstGeom>
          <a:solidFill>
            <a:schemeClr val="bg1">
              <a:lumMod val="95000"/>
            </a:schemeClr>
          </a:solidFill>
          <a:ln w="9525">
            <a:noFill/>
            <a:miter lim="800000"/>
            <a:headEnd/>
            <a:tailEnd/>
          </a:ln>
        </p:spPr>
        <p:txBody>
          <a:bodyPr wrap="square">
            <a:spAutoFit/>
          </a:bodyPr>
          <a:lstStyle/>
          <a:p>
            <a:r>
              <a:rPr lang="sr-Latn-CS" sz="1200" b="1" dirty="0" smtClean="0">
                <a:solidFill>
                  <a:srgbClr val="6A1414"/>
                </a:solidFill>
                <a:latin typeface="Cambria" pitchFamily="18" charset="0"/>
              </a:rPr>
              <a:t>EU Goods Control List (Annex I of EU Dual-use Regulations)</a:t>
            </a:r>
            <a:endParaRPr lang="pt-PT" sz="1200" b="1" dirty="0">
              <a:solidFill>
                <a:srgbClr val="6A1414"/>
              </a:solidFill>
              <a:latin typeface="Cambria" pitchFamily="18" charset="0"/>
            </a:endParaRPr>
          </a:p>
        </p:txBody>
      </p:sp>
      <p:sp>
        <p:nvSpPr>
          <p:cNvPr id="43" name="Text Box 74"/>
          <p:cNvSpPr txBox="1">
            <a:spLocks noChangeArrowheads="1"/>
          </p:cNvSpPr>
          <p:nvPr/>
        </p:nvSpPr>
        <p:spPr bwMode="auto">
          <a:xfrm>
            <a:off x="1066800" y="4114800"/>
            <a:ext cx="7620000" cy="276999"/>
          </a:xfrm>
          <a:prstGeom prst="rect">
            <a:avLst/>
          </a:prstGeom>
          <a:solidFill>
            <a:schemeClr val="bg1">
              <a:lumMod val="95000"/>
            </a:schemeClr>
          </a:solidFill>
          <a:ln w="9525">
            <a:noFill/>
            <a:miter lim="800000"/>
            <a:headEnd/>
            <a:tailEnd/>
          </a:ln>
        </p:spPr>
        <p:txBody>
          <a:bodyPr wrap="square">
            <a:spAutoFit/>
          </a:bodyPr>
          <a:lstStyle/>
          <a:p>
            <a:r>
              <a:rPr lang="sr-Latn-CS" sz="1200" b="1" dirty="0" smtClean="0">
                <a:solidFill>
                  <a:srgbClr val="6A1414"/>
                </a:solidFill>
                <a:latin typeface="Cambria" pitchFamily="18" charset="0"/>
              </a:rPr>
              <a:t>National Control list of Dual-use goods</a:t>
            </a:r>
            <a:endParaRPr lang="pt-PT" sz="1200" b="1" dirty="0">
              <a:solidFill>
                <a:srgbClr val="6A1414"/>
              </a:solidFill>
              <a:latin typeface="Cambria" pitchFamily="18" charset="0"/>
            </a:endParaRPr>
          </a:p>
        </p:txBody>
      </p:sp>
      <p:sp>
        <p:nvSpPr>
          <p:cNvPr id="44" name="Rectangle 43"/>
          <p:cNvSpPr/>
          <p:nvPr/>
        </p:nvSpPr>
        <p:spPr>
          <a:xfrm>
            <a:off x="762000" y="6096000"/>
            <a:ext cx="7924800" cy="338554"/>
          </a:xfrm>
          <a:prstGeom prst="rect">
            <a:avLst/>
          </a:prstGeom>
          <a:solidFill>
            <a:schemeClr val="bg1">
              <a:lumMod val="85000"/>
            </a:schemeClr>
          </a:solidFill>
        </p:spPr>
        <p:txBody>
          <a:bodyPr wrap="square">
            <a:spAutoFit/>
          </a:bodyPr>
          <a:lstStyle/>
          <a:p>
            <a:pPr marL="14288" lvl="8" indent="-14288" algn="just"/>
            <a:r>
              <a:rPr lang="sr-Latn-CS" sz="1600" b="1" dirty="0" smtClean="0">
                <a:solidFill>
                  <a:srgbClr val="660033"/>
                </a:solidFill>
                <a:latin typeface="Cambria" pitchFamily="18" charset="0"/>
              </a:rPr>
              <a:t>Future Activities</a:t>
            </a:r>
          </a:p>
        </p:txBody>
      </p:sp>
      <p:sp>
        <p:nvSpPr>
          <p:cNvPr id="47" name="Text Box 74"/>
          <p:cNvSpPr txBox="1">
            <a:spLocks noChangeArrowheads="1"/>
          </p:cNvSpPr>
          <p:nvPr/>
        </p:nvSpPr>
        <p:spPr bwMode="auto">
          <a:xfrm>
            <a:off x="1066800" y="4876800"/>
            <a:ext cx="7620000" cy="276999"/>
          </a:xfrm>
          <a:prstGeom prst="rect">
            <a:avLst/>
          </a:prstGeom>
          <a:solidFill>
            <a:schemeClr val="bg1">
              <a:lumMod val="95000"/>
            </a:schemeClr>
          </a:solidFill>
          <a:ln w="9525">
            <a:noFill/>
            <a:miter lim="800000"/>
            <a:headEnd/>
            <a:tailEnd/>
          </a:ln>
        </p:spPr>
        <p:txBody>
          <a:bodyPr wrap="square">
            <a:spAutoFit/>
          </a:bodyPr>
          <a:lstStyle/>
          <a:p>
            <a:r>
              <a:rPr lang="sr-Latn-CS" sz="1200" b="1" dirty="0" smtClean="0">
                <a:solidFill>
                  <a:srgbClr val="6A1414"/>
                </a:solidFill>
                <a:latin typeface="Cambria" pitchFamily="18" charset="0"/>
              </a:rPr>
              <a:t>Who is involved?</a:t>
            </a:r>
            <a:endParaRPr lang="pt-PT" sz="1200" b="1" dirty="0">
              <a:solidFill>
                <a:srgbClr val="6A1414"/>
              </a:solidFill>
              <a:latin typeface="Cambria" pitchFamily="18" charset="0"/>
            </a:endParaRPr>
          </a:p>
        </p:txBody>
      </p:sp>
      <p:sp>
        <p:nvSpPr>
          <p:cNvPr id="48" name="Text Box 74"/>
          <p:cNvSpPr txBox="1">
            <a:spLocks noChangeArrowheads="1"/>
          </p:cNvSpPr>
          <p:nvPr/>
        </p:nvSpPr>
        <p:spPr bwMode="auto">
          <a:xfrm>
            <a:off x="1066800" y="5486400"/>
            <a:ext cx="7620000" cy="276999"/>
          </a:xfrm>
          <a:prstGeom prst="rect">
            <a:avLst/>
          </a:prstGeom>
          <a:solidFill>
            <a:schemeClr val="bg1">
              <a:lumMod val="95000"/>
            </a:schemeClr>
          </a:solidFill>
          <a:ln w="9525">
            <a:noFill/>
            <a:miter lim="800000"/>
            <a:headEnd/>
            <a:tailEnd/>
          </a:ln>
        </p:spPr>
        <p:txBody>
          <a:bodyPr wrap="square">
            <a:spAutoFit/>
          </a:bodyPr>
          <a:lstStyle/>
          <a:p>
            <a:r>
              <a:rPr lang="sr-Latn-CS" sz="1200" b="1" dirty="0" smtClean="0">
                <a:solidFill>
                  <a:srgbClr val="6A1414"/>
                </a:solidFill>
                <a:latin typeface="Cambria" pitchFamily="18" charset="0"/>
              </a:rPr>
              <a:t>Additional information</a:t>
            </a:r>
            <a:endParaRPr lang="pt-PT" sz="1200" b="1" dirty="0">
              <a:solidFill>
                <a:srgbClr val="6A1414"/>
              </a:solidFill>
              <a:latin typeface="Cambria" pitchFamily="18" charset="0"/>
            </a:endParaRPr>
          </a:p>
        </p:txBody>
      </p:sp>
      <p:sp>
        <p:nvSpPr>
          <p:cNvPr id="49" name="Text Box 74"/>
          <p:cNvSpPr txBox="1">
            <a:spLocks noChangeArrowheads="1"/>
          </p:cNvSpPr>
          <p:nvPr/>
        </p:nvSpPr>
        <p:spPr bwMode="auto">
          <a:xfrm>
            <a:off x="1066800" y="5181600"/>
            <a:ext cx="7620000" cy="276999"/>
          </a:xfrm>
          <a:prstGeom prst="rect">
            <a:avLst/>
          </a:prstGeom>
          <a:solidFill>
            <a:schemeClr val="bg1">
              <a:lumMod val="95000"/>
            </a:schemeClr>
          </a:solidFill>
          <a:ln w="9525">
            <a:noFill/>
            <a:miter lim="800000"/>
            <a:headEnd/>
            <a:tailEnd/>
          </a:ln>
        </p:spPr>
        <p:txBody>
          <a:bodyPr wrap="square">
            <a:spAutoFit/>
          </a:bodyPr>
          <a:lstStyle/>
          <a:p>
            <a:r>
              <a:rPr lang="sr-Latn-CS" sz="1200" b="1" dirty="0" smtClean="0">
                <a:solidFill>
                  <a:srgbClr val="6A1414"/>
                </a:solidFill>
                <a:latin typeface="Cambria" pitchFamily="18" charset="0"/>
              </a:rPr>
              <a:t>The licesing process</a:t>
            </a:r>
            <a:endParaRPr lang="pt-PT" sz="1200" b="1" dirty="0">
              <a:solidFill>
                <a:srgbClr val="6A1414"/>
              </a:solidFill>
              <a:latin typeface="Cambria" pitchFamily="18" charset="0"/>
            </a:endParaRPr>
          </a:p>
        </p:txBody>
      </p:sp>
      <p:sp>
        <p:nvSpPr>
          <p:cNvPr id="50" name="Text Box 74"/>
          <p:cNvSpPr txBox="1">
            <a:spLocks noChangeArrowheads="1"/>
          </p:cNvSpPr>
          <p:nvPr/>
        </p:nvSpPr>
        <p:spPr bwMode="auto">
          <a:xfrm>
            <a:off x="1066800" y="5791200"/>
            <a:ext cx="7620000" cy="276999"/>
          </a:xfrm>
          <a:prstGeom prst="rect">
            <a:avLst/>
          </a:prstGeom>
          <a:solidFill>
            <a:schemeClr val="bg1">
              <a:lumMod val="95000"/>
            </a:schemeClr>
          </a:solidFill>
          <a:ln w="9525">
            <a:noFill/>
            <a:miter lim="800000"/>
            <a:headEnd/>
            <a:tailEnd/>
          </a:ln>
        </p:spPr>
        <p:txBody>
          <a:bodyPr wrap="square">
            <a:spAutoFit/>
          </a:bodyPr>
          <a:lstStyle/>
          <a:p>
            <a:r>
              <a:rPr lang="sr-Latn-CS" sz="1200" b="1" dirty="0" smtClean="0">
                <a:solidFill>
                  <a:srgbClr val="6A1414"/>
                </a:solidFill>
                <a:latin typeface="Cambria" pitchFamily="18" charset="0"/>
              </a:rPr>
              <a:t>Conclusion</a:t>
            </a:r>
            <a:endParaRPr lang="pt-PT" sz="1200" b="1" dirty="0">
              <a:solidFill>
                <a:srgbClr val="6A1414"/>
              </a:solidFill>
              <a:latin typeface="Cambria" pitchFamily="18" charset="0"/>
            </a:endParaRPr>
          </a:p>
        </p:txBody>
      </p:sp>
      <p:sp>
        <p:nvSpPr>
          <p:cNvPr id="35" name="Slide Number Placeholder 34"/>
          <p:cNvSpPr>
            <a:spLocks noGrp="1"/>
          </p:cNvSpPr>
          <p:nvPr>
            <p:ph type="sldNum" sz="quarter" idx="12"/>
          </p:nvPr>
        </p:nvSpPr>
        <p:spPr/>
        <p:txBody>
          <a:bodyPr/>
          <a:lstStyle/>
          <a:p>
            <a:pPr>
              <a:defRPr/>
            </a:pPr>
            <a:fld id="{07805070-01AD-4DB7-91F5-6260714AA4A2}" type="slidenum">
              <a:rPr lang="en-US"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pic>
        <p:nvPicPr>
          <p:cNvPr id="14340"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Cambria" pitchFamily="18" charset="0"/>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533400" y="104775"/>
            <a:ext cx="7391400" cy="757130"/>
          </a:xfrm>
          <a:prstGeom prst="rect">
            <a:avLst/>
          </a:prstGeom>
        </p:spPr>
        <p:txBody>
          <a:bodyPr wrap="square">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381000" y="44196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latin typeface="Cambria" pitchFamily="18" charset="0"/>
            </a:endParaRPr>
          </a:p>
        </p:txBody>
      </p:sp>
      <p:sp>
        <p:nvSpPr>
          <p:cNvPr id="21" name="Rectangle 20"/>
          <p:cNvSpPr/>
          <p:nvPr/>
        </p:nvSpPr>
        <p:spPr>
          <a:xfrm>
            <a:off x="1295400" y="685800"/>
            <a:ext cx="7543800" cy="523220"/>
          </a:xfrm>
          <a:prstGeom prst="rect">
            <a:avLst/>
          </a:prstGeom>
        </p:spPr>
        <p:txBody>
          <a:bodyPr wrap="square">
            <a:spAutoFit/>
          </a:bodyPr>
          <a:lstStyle/>
          <a:p>
            <a:pPr marL="514350" indent="4763" algn="just">
              <a:spcBef>
                <a:spcPts val="600"/>
              </a:spcBef>
              <a:spcAft>
                <a:spcPts val="600"/>
              </a:spcAft>
              <a:defRPr/>
            </a:pPr>
            <a:r>
              <a:rPr lang="sr-Latn-CS" sz="2800" b="1" dirty="0" smtClean="0">
                <a:solidFill>
                  <a:schemeClr val="accent2">
                    <a:lumMod val="50000"/>
                  </a:schemeClr>
                </a:solidFill>
                <a:effectLst>
                  <a:outerShdw blurRad="38100" dist="38100" dir="2700000" algn="tl">
                    <a:srgbClr val="000000">
                      <a:alpha val="43137"/>
                    </a:srgbClr>
                  </a:outerShdw>
                </a:effectLst>
                <a:latin typeface="Cambria" pitchFamily="18" charset="0"/>
              </a:rPr>
              <a:t>1. Common Commercial Policy: DUAL USE</a:t>
            </a:r>
          </a:p>
        </p:txBody>
      </p:sp>
      <p:sp>
        <p:nvSpPr>
          <p:cNvPr id="22" name="Title 21"/>
          <p:cNvSpPr txBox="1">
            <a:spLocks/>
          </p:cNvSpPr>
          <p:nvPr/>
        </p:nvSpPr>
        <p:spPr bwMode="auto">
          <a:xfrm>
            <a:off x="762000" y="1295400"/>
            <a:ext cx="8001000" cy="461665"/>
          </a:xfrm>
          <a:prstGeom prst="rect">
            <a:avLst/>
          </a:prstGeom>
          <a:solidFill>
            <a:schemeClr val="bg1">
              <a:lumMod val="85000"/>
            </a:schemeClr>
          </a:solidFill>
          <a:ln w="9525">
            <a:noFill/>
            <a:miter lim="800000"/>
            <a:headEnd/>
            <a:tailEnd/>
          </a:ln>
        </p:spPr>
        <p:txBody>
          <a:bodyPr vert="horz" wrap="square" lIns="91440" tIns="45720" rIns="91440" bIns="45720" numCol="1" anchor="ctr" anchorCtr="0" compatLnSpc="1">
            <a:prstTxWarp prst="textNoShape">
              <a:avLst/>
            </a:prstTxWarp>
            <a:spAutoFit/>
          </a:bodyPr>
          <a:lstStyle/>
          <a:p>
            <a:pPr marL="14288" indent="-14288"/>
            <a:r>
              <a:rPr lang="en-US" sz="2400" b="1" dirty="0" smtClean="0">
                <a:solidFill>
                  <a:srgbClr val="660033"/>
                </a:solidFill>
                <a:latin typeface="Cambria" pitchFamily="18" charset="0"/>
              </a:rPr>
              <a:t>National legislation</a:t>
            </a:r>
            <a:endParaRPr lang="sr-Latn-CS" sz="2400" b="1" dirty="0" smtClean="0">
              <a:solidFill>
                <a:srgbClr val="660033"/>
              </a:solidFill>
              <a:latin typeface="Cambria" pitchFamily="18" charset="0"/>
            </a:endParaRPr>
          </a:p>
        </p:txBody>
      </p:sp>
      <p:sp>
        <p:nvSpPr>
          <p:cNvPr id="33" name="Rectangle 32"/>
          <p:cNvSpPr/>
          <p:nvPr/>
        </p:nvSpPr>
        <p:spPr>
          <a:xfrm>
            <a:off x="762000" y="1828800"/>
            <a:ext cx="8001000" cy="369332"/>
          </a:xfrm>
          <a:prstGeom prst="rect">
            <a:avLst/>
          </a:prstGeom>
          <a:solidFill>
            <a:schemeClr val="bg1">
              <a:lumMod val="85000"/>
            </a:schemeClr>
          </a:solidFill>
        </p:spPr>
        <p:txBody>
          <a:bodyPr wrap="square">
            <a:spAutoFit/>
          </a:bodyPr>
          <a:lstStyle/>
          <a:p>
            <a:r>
              <a:rPr lang="en-US" b="1" dirty="0" smtClean="0">
                <a:solidFill>
                  <a:srgbClr val="6A1414"/>
                </a:solidFill>
                <a:latin typeface="Cambria" pitchFamily="18" charset="0"/>
              </a:rPr>
              <a:t>National export control legislation</a:t>
            </a:r>
            <a:r>
              <a:rPr lang="sr-Latn-CS" b="1" dirty="0" smtClean="0">
                <a:solidFill>
                  <a:srgbClr val="6A1414"/>
                </a:solidFill>
                <a:latin typeface="Cambria" pitchFamily="18" charset="0"/>
              </a:rPr>
              <a:t> </a:t>
            </a:r>
            <a:r>
              <a:rPr lang="en-US" b="1" dirty="0" smtClean="0">
                <a:solidFill>
                  <a:srgbClr val="6A1414"/>
                </a:solidFill>
                <a:latin typeface="Cambria" pitchFamily="18" charset="0"/>
              </a:rPr>
              <a:t>for </a:t>
            </a:r>
            <a:r>
              <a:rPr lang="sr-Latn-CS" b="1" dirty="0" smtClean="0">
                <a:solidFill>
                  <a:srgbClr val="6A1414"/>
                </a:solidFill>
                <a:latin typeface="Cambria" pitchFamily="18" charset="0"/>
              </a:rPr>
              <a:t>D</a:t>
            </a:r>
            <a:r>
              <a:rPr lang="en-US" b="1" dirty="0" err="1" smtClean="0">
                <a:solidFill>
                  <a:srgbClr val="6A1414"/>
                </a:solidFill>
                <a:latin typeface="Cambria" pitchFamily="18" charset="0"/>
              </a:rPr>
              <a:t>ual</a:t>
            </a:r>
            <a:r>
              <a:rPr lang="en-US" b="1" dirty="0" smtClean="0">
                <a:solidFill>
                  <a:srgbClr val="6A1414"/>
                </a:solidFill>
                <a:latin typeface="Cambria" pitchFamily="18" charset="0"/>
              </a:rPr>
              <a:t> </a:t>
            </a:r>
            <a:r>
              <a:rPr lang="sr-Latn-CS" b="1" dirty="0" smtClean="0">
                <a:solidFill>
                  <a:srgbClr val="6A1414"/>
                </a:solidFill>
                <a:latin typeface="Cambria" pitchFamily="18" charset="0"/>
              </a:rPr>
              <a:t>U</a:t>
            </a:r>
            <a:r>
              <a:rPr lang="en-US" b="1" dirty="0" smtClean="0">
                <a:solidFill>
                  <a:srgbClr val="6A1414"/>
                </a:solidFill>
                <a:latin typeface="Cambria" pitchFamily="18" charset="0"/>
              </a:rPr>
              <a:t>se </a:t>
            </a:r>
            <a:r>
              <a:rPr lang="sr-Latn-CS" b="1" dirty="0" smtClean="0">
                <a:solidFill>
                  <a:srgbClr val="6A1414"/>
                </a:solidFill>
                <a:latin typeface="Cambria" pitchFamily="18" charset="0"/>
              </a:rPr>
              <a:t>Goods</a:t>
            </a:r>
            <a:endParaRPr lang="pt-PT" b="1" dirty="0">
              <a:solidFill>
                <a:srgbClr val="6A1414"/>
              </a:solidFill>
              <a:latin typeface="Cambria" pitchFamily="18" charset="0"/>
            </a:endParaRPr>
          </a:p>
        </p:txBody>
      </p:sp>
      <p:sp>
        <p:nvSpPr>
          <p:cNvPr id="45" name="Text Placeholder 4"/>
          <p:cNvSpPr>
            <a:spLocks noGrp="1"/>
          </p:cNvSpPr>
          <p:nvPr>
            <p:ph type="body" sz="quarter" idx="4294967295"/>
          </p:nvPr>
        </p:nvSpPr>
        <p:spPr>
          <a:xfrm>
            <a:off x="762000" y="2286000"/>
            <a:ext cx="8001000" cy="457200"/>
          </a:xfrm>
          <a:prstGeom prst="rect">
            <a:avLst/>
          </a:prstGeom>
          <a:solidFill>
            <a:schemeClr val="bg1">
              <a:lumMod val="95000"/>
            </a:schemeClr>
          </a:solidFill>
        </p:spPr>
        <p:txBody>
          <a:bodyPr/>
          <a:lstStyle/>
          <a:p>
            <a:pPr algn="just">
              <a:spcBef>
                <a:spcPts val="0"/>
              </a:spcBef>
              <a:buNone/>
              <a:defRPr/>
            </a:pPr>
            <a:r>
              <a:rPr lang="en-US" sz="1600" dirty="0" smtClean="0">
                <a:solidFill>
                  <a:srgbClr val="82302E"/>
                </a:solidFill>
                <a:effectLst>
                  <a:outerShdw blurRad="38100" dist="38100" dir="2700000" algn="tl">
                    <a:srgbClr val="000000">
                      <a:alpha val="43137"/>
                    </a:srgbClr>
                  </a:outerShdw>
                </a:effectLst>
                <a:latin typeface="Cambria" pitchFamily="18" charset="0"/>
              </a:rPr>
              <a:t>Law on Export Control of Dual-Use Goods</a:t>
            </a:r>
            <a:r>
              <a:rPr lang="sr-Latn-CS" sz="1600" dirty="0" smtClean="0">
                <a:solidFill>
                  <a:srgbClr val="660033"/>
                </a:solidFill>
                <a:latin typeface="Cambria" pitchFamily="18" charset="0"/>
              </a:rPr>
              <a:t> (</a:t>
            </a:r>
            <a:r>
              <a:rPr lang="x-none" sz="1600" smtClean="0">
                <a:solidFill>
                  <a:srgbClr val="660033"/>
                </a:solidFill>
                <a:latin typeface="Cambria" pitchFamily="18" charset="0"/>
              </a:rPr>
              <a:t>"Official Gazette of Montenegro", n</a:t>
            </a:r>
            <a:r>
              <a:rPr lang="sr-Latn-CS" sz="1600" dirty="0" smtClean="0">
                <a:solidFill>
                  <a:srgbClr val="660033"/>
                </a:solidFill>
                <a:latin typeface="Cambria" pitchFamily="18" charset="0"/>
              </a:rPr>
              <a:t>o. 32/12)</a:t>
            </a:r>
            <a:endParaRPr lang="en-US" sz="1600" dirty="0">
              <a:solidFill>
                <a:srgbClr val="82302E"/>
              </a:solidFill>
              <a:effectLst>
                <a:outerShdw blurRad="38100" dist="38100" dir="2700000" algn="tl">
                  <a:srgbClr val="000000">
                    <a:alpha val="43137"/>
                  </a:srgbClr>
                </a:outerShdw>
              </a:effectLst>
              <a:latin typeface="Cambria" pitchFamily="18" charset="0"/>
            </a:endParaRPr>
          </a:p>
        </p:txBody>
      </p:sp>
      <p:graphicFrame>
        <p:nvGraphicFramePr>
          <p:cNvPr id="46" name="Content Placeholder 7"/>
          <p:cNvGraphicFramePr>
            <a:graphicFrameLocks/>
          </p:cNvGraphicFramePr>
          <p:nvPr/>
        </p:nvGraphicFramePr>
        <p:xfrm>
          <a:off x="762000" y="2798686"/>
          <a:ext cx="3810000" cy="3466829"/>
        </p:xfrm>
        <a:graphic>
          <a:graphicData uri="http://schemas.openxmlformats.org/drawingml/2006/table">
            <a:tbl>
              <a:tblPr firstRow="1" bandRow="1">
                <a:tableStyleId>{18603FDC-E32A-4AB5-989C-0864C3EAD2B8}</a:tableStyleId>
              </a:tblPr>
              <a:tblGrid>
                <a:gridCol w="855306"/>
                <a:gridCol w="2954694"/>
              </a:tblGrid>
              <a:tr h="364199">
                <a:tc gridSpan="2">
                  <a:txBody>
                    <a:bodyPr/>
                    <a:lstStyle/>
                    <a:p>
                      <a:pPr algn="ctr">
                        <a:lnSpc>
                          <a:spcPct val="115000"/>
                        </a:lnSpc>
                        <a:spcBef>
                          <a:spcPts val="600"/>
                        </a:spcBef>
                        <a:spcAft>
                          <a:spcPts val="600"/>
                        </a:spcAft>
                      </a:pPr>
                      <a:r>
                        <a:rPr lang="sr-Latn-CS" sz="1600" dirty="0" smtClean="0">
                          <a:solidFill>
                            <a:srgbClr val="82302E"/>
                          </a:solidFill>
                          <a:latin typeface="Cambria" pitchFamily="18" charset="0"/>
                        </a:rPr>
                        <a:t>LAW</a:t>
                      </a:r>
                      <a:r>
                        <a:rPr lang="en-US" sz="1600" dirty="0" smtClean="0">
                          <a:solidFill>
                            <a:srgbClr val="82302E"/>
                          </a:solidFill>
                          <a:latin typeface="Cambria" pitchFamily="18" charset="0"/>
                        </a:rPr>
                        <a:t> IS DIVIDED INTO SIX PARTS</a:t>
                      </a:r>
                      <a:r>
                        <a:rPr lang="sr-Latn-CS" sz="1600" dirty="0" smtClean="0">
                          <a:solidFill>
                            <a:srgbClr val="82302E"/>
                          </a:solidFill>
                          <a:latin typeface="Cambria" pitchFamily="18" charset="0"/>
                        </a:rPr>
                        <a:t>:</a:t>
                      </a:r>
                      <a:endParaRPr lang="en-US" sz="1600" dirty="0">
                        <a:solidFill>
                          <a:srgbClr val="82302E"/>
                        </a:solidFill>
                        <a:latin typeface="Cambria" pitchFamily="18" charset="0"/>
                        <a:ea typeface="Calibri"/>
                        <a:cs typeface="Times New Roman"/>
                      </a:endParaRPr>
                    </a:p>
                  </a:txBody>
                  <a:tcPr>
                    <a:solidFill>
                      <a:schemeClr val="bg1">
                        <a:lumMod val="95000"/>
                      </a:schemeClr>
                    </a:solidFill>
                  </a:tcPr>
                </a:tc>
                <a:tc hMerge="1">
                  <a:txBody>
                    <a:bodyPr/>
                    <a:lstStyle/>
                    <a:p>
                      <a:endParaRPr lang="en-US"/>
                    </a:p>
                  </a:txBody>
                  <a:tcPr/>
                </a:tc>
              </a:tr>
              <a:tr h="358228">
                <a:tc>
                  <a:txBody>
                    <a:bodyPr/>
                    <a:lstStyle/>
                    <a:p>
                      <a:pPr>
                        <a:lnSpc>
                          <a:spcPct val="115000"/>
                        </a:lnSpc>
                        <a:spcBef>
                          <a:spcPts val="600"/>
                        </a:spcBef>
                        <a:spcAft>
                          <a:spcPts val="600"/>
                        </a:spcAft>
                      </a:pPr>
                      <a:r>
                        <a:rPr lang="sr-Latn-CS" sz="1400" b="1" dirty="0">
                          <a:solidFill>
                            <a:srgbClr val="82302E"/>
                          </a:solidFill>
                          <a:latin typeface="Cambria" pitchFamily="18" charset="0"/>
                        </a:rPr>
                        <a:t>I </a:t>
                      </a:r>
                      <a:r>
                        <a:rPr lang="en-US" sz="1400" b="1" dirty="0" smtClean="0">
                          <a:solidFill>
                            <a:srgbClr val="82302E"/>
                          </a:solidFill>
                          <a:latin typeface="Cambria" pitchFamily="18" charset="0"/>
                        </a:rPr>
                        <a:t>Part</a:t>
                      </a:r>
                      <a:r>
                        <a:rPr lang="sr-Latn-CS" sz="1400" b="1" dirty="0" smtClean="0">
                          <a:solidFill>
                            <a:srgbClr val="82302E"/>
                          </a:solidFill>
                          <a:latin typeface="Cambria" pitchFamily="18" charset="0"/>
                        </a:rPr>
                        <a:t>:</a:t>
                      </a:r>
                      <a:endParaRPr lang="en-US" sz="1400" b="1" dirty="0">
                        <a:solidFill>
                          <a:srgbClr val="82302E"/>
                        </a:solidFill>
                        <a:latin typeface="Cambria" pitchFamily="18" charset="0"/>
                        <a:ea typeface="Calibri"/>
                        <a:cs typeface="Times New Roman"/>
                      </a:endParaRPr>
                    </a:p>
                  </a:txBody>
                  <a:tcPr>
                    <a:solidFill>
                      <a:schemeClr val="bg1">
                        <a:lumMod val="95000"/>
                      </a:schemeClr>
                    </a:solidFill>
                  </a:tcPr>
                </a:tc>
                <a:tc>
                  <a:txBody>
                    <a:bodyPr/>
                    <a:lstStyle/>
                    <a:p>
                      <a:r>
                        <a:rPr lang="en-US" sz="1800" b="1" dirty="0" smtClean="0">
                          <a:solidFill>
                            <a:srgbClr val="82302E"/>
                          </a:solidFill>
                          <a:latin typeface="Cambria" pitchFamily="18" charset="0"/>
                        </a:rPr>
                        <a:t>Basic Provisions</a:t>
                      </a:r>
                      <a:r>
                        <a:rPr lang="sr-Latn-CS" sz="1800" b="1" dirty="0" smtClean="0">
                          <a:solidFill>
                            <a:srgbClr val="82302E"/>
                          </a:solidFill>
                          <a:latin typeface="Cambria" pitchFamily="18" charset="0"/>
                        </a:rPr>
                        <a:t>;</a:t>
                      </a:r>
                      <a:endParaRPr lang="en-US" sz="1800" b="1" dirty="0">
                        <a:solidFill>
                          <a:srgbClr val="82302E"/>
                        </a:solidFill>
                        <a:latin typeface="Cambria" pitchFamily="18" charset="0"/>
                      </a:endParaRPr>
                    </a:p>
                  </a:txBody>
                  <a:tcPr>
                    <a:solidFill>
                      <a:schemeClr val="bg1">
                        <a:lumMod val="95000"/>
                      </a:schemeClr>
                    </a:solidFill>
                  </a:tcPr>
                </a:tc>
              </a:tr>
              <a:tr h="810491">
                <a:tc>
                  <a:txBody>
                    <a:bodyPr/>
                    <a:lstStyle/>
                    <a:p>
                      <a:pPr>
                        <a:lnSpc>
                          <a:spcPct val="115000"/>
                        </a:lnSpc>
                        <a:spcBef>
                          <a:spcPts val="600"/>
                        </a:spcBef>
                        <a:spcAft>
                          <a:spcPts val="600"/>
                        </a:spcAft>
                      </a:pPr>
                      <a:r>
                        <a:rPr lang="sr-Latn-CS" sz="1400" b="1" dirty="0">
                          <a:solidFill>
                            <a:srgbClr val="82302E"/>
                          </a:solidFill>
                          <a:latin typeface="Cambria" pitchFamily="18" charset="0"/>
                        </a:rPr>
                        <a:t>II </a:t>
                      </a:r>
                      <a:r>
                        <a:rPr lang="en-US" sz="1400" b="1" dirty="0" smtClean="0">
                          <a:solidFill>
                            <a:srgbClr val="82302E"/>
                          </a:solidFill>
                          <a:latin typeface="Cambria" pitchFamily="18" charset="0"/>
                        </a:rPr>
                        <a:t>Part</a:t>
                      </a:r>
                      <a:r>
                        <a:rPr lang="sr-Latn-CS" sz="1400" b="1" dirty="0" smtClean="0">
                          <a:solidFill>
                            <a:srgbClr val="82302E"/>
                          </a:solidFill>
                          <a:latin typeface="Cambria" pitchFamily="18" charset="0"/>
                        </a:rPr>
                        <a:t>: </a:t>
                      </a:r>
                      <a:endParaRPr lang="en-US" sz="1400" b="1" dirty="0">
                        <a:solidFill>
                          <a:srgbClr val="82302E"/>
                        </a:solidFill>
                        <a:latin typeface="Cambria" pitchFamily="18" charset="0"/>
                        <a:ea typeface="Calibri"/>
                        <a:cs typeface="Times New Roman"/>
                      </a:endParaRPr>
                    </a:p>
                  </a:txBody>
                  <a:tcPr>
                    <a:solidFill>
                      <a:schemeClr val="bg1">
                        <a:lumMod val="95000"/>
                      </a:schemeClr>
                    </a:solidFill>
                  </a:tcPr>
                </a:tc>
                <a:tc>
                  <a:txBody>
                    <a:bodyPr/>
                    <a:lstStyle/>
                    <a:p>
                      <a:pPr>
                        <a:lnSpc>
                          <a:spcPct val="115000"/>
                        </a:lnSpc>
                        <a:spcBef>
                          <a:spcPts val="600"/>
                        </a:spcBef>
                        <a:spcAft>
                          <a:spcPts val="600"/>
                        </a:spcAft>
                      </a:pPr>
                      <a:r>
                        <a:rPr lang="en-US" sz="1400" b="1" dirty="0" smtClean="0">
                          <a:solidFill>
                            <a:srgbClr val="82302E"/>
                          </a:solidFill>
                          <a:latin typeface="Cambria" pitchFamily="18" charset="0"/>
                        </a:rPr>
                        <a:t>Conditions </a:t>
                      </a:r>
                      <a:r>
                        <a:rPr lang="sr-Latn-CS" sz="1400" b="1" dirty="0" smtClean="0">
                          <a:solidFill>
                            <a:srgbClr val="82302E"/>
                          </a:solidFill>
                          <a:latin typeface="Cambria" pitchFamily="18" charset="0"/>
                        </a:rPr>
                        <a:t>for</a:t>
                      </a:r>
                      <a:r>
                        <a:rPr lang="en-US" sz="1400" b="1" dirty="0" smtClean="0">
                          <a:solidFill>
                            <a:srgbClr val="82302E"/>
                          </a:solidFill>
                          <a:latin typeface="Cambria" pitchFamily="18" charset="0"/>
                        </a:rPr>
                        <a:t> export, transit, broker</a:t>
                      </a:r>
                      <a:r>
                        <a:rPr lang="sr-Latn-CS" sz="1400" b="1" dirty="0" smtClean="0">
                          <a:solidFill>
                            <a:srgbClr val="82302E"/>
                          </a:solidFill>
                          <a:latin typeface="Cambria" pitchFamily="18" charset="0"/>
                        </a:rPr>
                        <a:t>ing</a:t>
                      </a:r>
                      <a:r>
                        <a:rPr lang="en-US" sz="1400" b="1" baseline="0" dirty="0" smtClean="0">
                          <a:solidFill>
                            <a:srgbClr val="82302E"/>
                          </a:solidFill>
                          <a:latin typeface="Cambria" pitchFamily="18" charset="0"/>
                        </a:rPr>
                        <a:t> services</a:t>
                      </a:r>
                      <a:r>
                        <a:rPr lang="sr-Latn-CS" sz="1400" b="1" baseline="0" dirty="0" smtClean="0">
                          <a:solidFill>
                            <a:srgbClr val="82302E"/>
                          </a:solidFill>
                          <a:latin typeface="Cambria" pitchFamily="18" charset="0"/>
                        </a:rPr>
                        <a:t>,</a:t>
                      </a:r>
                      <a:r>
                        <a:rPr lang="en-US" sz="1400" b="1" baseline="0" dirty="0" smtClean="0">
                          <a:solidFill>
                            <a:srgbClr val="82302E"/>
                          </a:solidFill>
                          <a:latin typeface="Cambria" pitchFamily="18" charset="0"/>
                        </a:rPr>
                        <a:t> and technical assistance</a:t>
                      </a:r>
                      <a:r>
                        <a:rPr lang="en-US" sz="1400" b="1" dirty="0" smtClean="0">
                          <a:solidFill>
                            <a:srgbClr val="82302E"/>
                          </a:solidFill>
                          <a:latin typeface="Cambria" pitchFamily="18" charset="0"/>
                        </a:rPr>
                        <a:t>;</a:t>
                      </a:r>
                      <a:endParaRPr lang="en-US" sz="1400" b="1" dirty="0">
                        <a:solidFill>
                          <a:srgbClr val="82302E"/>
                        </a:solidFill>
                        <a:latin typeface="Cambria" pitchFamily="18" charset="0"/>
                        <a:ea typeface="Calibri"/>
                        <a:cs typeface="Times New Roman"/>
                      </a:endParaRPr>
                    </a:p>
                  </a:txBody>
                  <a:tcPr>
                    <a:solidFill>
                      <a:schemeClr val="bg1">
                        <a:lumMod val="95000"/>
                      </a:schemeClr>
                    </a:solidFill>
                  </a:tcPr>
                </a:tc>
              </a:tr>
              <a:tr h="400581">
                <a:tc>
                  <a:txBody>
                    <a:bodyPr/>
                    <a:lstStyle/>
                    <a:p>
                      <a:pPr>
                        <a:lnSpc>
                          <a:spcPct val="115000"/>
                        </a:lnSpc>
                        <a:spcBef>
                          <a:spcPts val="600"/>
                        </a:spcBef>
                        <a:spcAft>
                          <a:spcPts val="600"/>
                        </a:spcAft>
                      </a:pPr>
                      <a:r>
                        <a:rPr lang="sr-Latn-CS" sz="1400" b="1" dirty="0">
                          <a:solidFill>
                            <a:srgbClr val="82302E"/>
                          </a:solidFill>
                          <a:latin typeface="Cambria" pitchFamily="18" charset="0"/>
                        </a:rPr>
                        <a:t>III </a:t>
                      </a:r>
                      <a:r>
                        <a:rPr lang="en-US" sz="1400" b="1" dirty="0" smtClean="0">
                          <a:solidFill>
                            <a:srgbClr val="82302E"/>
                          </a:solidFill>
                          <a:latin typeface="Cambria" pitchFamily="18" charset="0"/>
                        </a:rPr>
                        <a:t>Part</a:t>
                      </a:r>
                      <a:r>
                        <a:rPr lang="sr-Latn-CS" sz="1400" dirty="0" smtClean="0">
                          <a:solidFill>
                            <a:srgbClr val="82302E"/>
                          </a:solidFill>
                          <a:latin typeface="Cambria" pitchFamily="18" charset="0"/>
                        </a:rPr>
                        <a:t>: </a:t>
                      </a:r>
                      <a:endParaRPr lang="en-US" sz="1400" dirty="0">
                        <a:solidFill>
                          <a:srgbClr val="82302E"/>
                        </a:solidFill>
                        <a:latin typeface="Cambria" pitchFamily="18" charset="0"/>
                        <a:ea typeface="Calibri"/>
                        <a:cs typeface="Times New Roman"/>
                      </a:endParaRPr>
                    </a:p>
                  </a:txBody>
                  <a:tcPr>
                    <a:solidFill>
                      <a:schemeClr val="bg1">
                        <a:lumMod val="95000"/>
                      </a:schemeClr>
                    </a:solidFill>
                  </a:tcPr>
                </a:tc>
                <a:tc>
                  <a:txBody>
                    <a:bodyPr/>
                    <a:lstStyle/>
                    <a:p>
                      <a:pPr>
                        <a:lnSpc>
                          <a:spcPct val="115000"/>
                        </a:lnSpc>
                        <a:spcBef>
                          <a:spcPts val="600"/>
                        </a:spcBef>
                        <a:spcAft>
                          <a:spcPts val="600"/>
                        </a:spcAft>
                      </a:pPr>
                      <a:r>
                        <a:rPr lang="en-US" sz="1800" b="1" dirty="0" smtClean="0">
                          <a:solidFill>
                            <a:srgbClr val="82302E"/>
                          </a:solidFill>
                          <a:latin typeface="Cambria" pitchFamily="18" charset="0"/>
                        </a:rPr>
                        <a:t>Records</a:t>
                      </a:r>
                      <a:r>
                        <a:rPr lang="sr-Latn-CS" sz="1800" b="1" dirty="0" smtClean="0">
                          <a:solidFill>
                            <a:srgbClr val="82302E"/>
                          </a:solidFill>
                          <a:latin typeface="Cambria" pitchFamily="18" charset="0"/>
                        </a:rPr>
                        <a:t>;</a:t>
                      </a:r>
                      <a:endParaRPr lang="en-US" sz="1800" b="1" dirty="0">
                        <a:solidFill>
                          <a:srgbClr val="82302E"/>
                        </a:solidFill>
                        <a:latin typeface="Cambria" pitchFamily="18" charset="0"/>
                        <a:ea typeface="Calibri"/>
                        <a:cs typeface="Times New Roman"/>
                      </a:endParaRPr>
                    </a:p>
                  </a:txBody>
                  <a:tcPr>
                    <a:solidFill>
                      <a:schemeClr val="bg1">
                        <a:lumMod val="95000"/>
                      </a:schemeClr>
                    </a:solidFill>
                  </a:tcPr>
                </a:tc>
              </a:tr>
              <a:tr h="398529">
                <a:tc>
                  <a:txBody>
                    <a:bodyPr/>
                    <a:lstStyle/>
                    <a:p>
                      <a:pPr>
                        <a:lnSpc>
                          <a:spcPct val="115000"/>
                        </a:lnSpc>
                        <a:spcBef>
                          <a:spcPts val="600"/>
                        </a:spcBef>
                        <a:spcAft>
                          <a:spcPts val="600"/>
                        </a:spcAft>
                      </a:pPr>
                      <a:r>
                        <a:rPr lang="sr-Latn-CS" sz="1400" b="1" dirty="0">
                          <a:solidFill>
                            <a:srgbClr val="82302E"/>
                          </a:solidFill>
                          <a:latin typeface="Cambria" pitchFamily="18" charset="0"/>
                        </a:rPr>
                        <a:t>IV </a:t>
                      </a:r>
                      <a:r>
                        <a:rPr lang="en-US" sz="1400" b="1" dirty="0" smtClean="0">
                          <a:solidFill>
                            <a:srgbClr val="82302E"/>
                          </a:solidFill>
                          <a:latin typeface="Cambria" pitchFamily="18" charset="0"/>
                        </a:rPr>
                        <a:t>Part</a:t>
                      </a:r>
                      <a:r>
                        <a:rPr lang="sr-Latn-CS" sz="1400" b="1" dirty="0" smtClean="0">
                          <a:solidFill>
                            <a:srgbClr val="82302E"/>
                          </a:solidFill>
                          <a:latin typeface="Cambria" pitchFamily="18" charset="0"/>
                        </a:rPr>
                        <a:t>: </a:t>
                      </a:r>
                      <a:endParaRPr lang="en-US" sz="1400" b="1" dirty="0">
                        <a:solidFill>
                          <a:srgbClr val="82302E"/>
                        </a:solidFill>
                        <a:latin typeface="Cambria" pitchFamily="18" charset="0"/>
                        <a:ea typeface="Calibri"/>
                        <a:cs typeface="Times New Roman"/>
                      </a:endParaRPr>
                    </a:p>
                  </a:txBody>
                  <a:tcPr>
                    <a:solidFill>
                      <a:schemeClr val="bg1">
                        <a:lumMod val="95000"/>
                      </a:schemeClr>
                    </a:solidFill>
                  </a:tcPr>
                </a:tc>
                <a:tc>
                  <a:txBody>
                    <a:bodyPr/>
                    <a:lstStyle/>
                    <a:p>
                      <a:pPr>
                        <a:lnSpc>
                          <a:spcPct val="115000"/>
                        </a:lnSpc>
                        <a:spcBef>
                          <a:spcPts val="600"/>
                        </a:spcBef>
                        <a:spcAft>
                          <a:spcPts val="600"/>
                        </a:spcAft>
                      </a:pPr>
                      <a:r>
                        <a:rPr lang="en-US" sz="1800" b="1" dirty="0" smtClean="0">
                          <a:solidFill>
                            <a:srgbClr val="82302E"/>
                          </a:solidFill>
                          <a:latin typeface="Cambria" pitchFamily="18" charset="0"/>
                        </a:rPr>
                        <a:t>Monitoring</a:t>
                      </a:r>
                      <a:r>
                        <a:rPr lang="sr-Latn-CS" sz="1800" b="1" dirty="0" smtClean="0">
                          <a:solidFill>
                            <a:srgbClr val="82302E"/>
                          </a:solidFill>
                          <a:latin typeface="Cambria" pitchFamily="18" charset="0"/>
                        </a:rPr>
                        <a:t>; </a:t>
                      </a:r>
                      <a:endParaRPr lang="en-US" sz="1800" b="1" dirty="0">
                        <a:solidFill>
                          <a:srgbClr val="82302E"/>
                        </a:solidFill>
                        <a:latin typeface="Cambria" pitchFamily="18" charset="0"/>
                        <a:ea typeface="Calibri"/>
                        <a:cs typeface="Times New Roman"/>
                      </a:endParaRPr>
                    </a:p>
                  </a:txBody>
                  <a:tcPr>
                    <a:solidFill>
                      <a:schemeClr val="bg1">
                        <a:lumMod val="95000"/>
                      </a:schemeClr>
                    </a:solidFill>
                  </a:tcPr>
                </a:tc>
              </a:tr>
              <a:tr h="447785">
                <a:tc>
                  <a:txBody>
                    <a:bodyPr/>
                    <a:lstStyle/>
                    <a:p>
                      <a:pPr>
                        <a:lnSpc>
                          <a:spcPct val="115000"/>
                        </a:lnSpc>
                        <a:spcBef>
                          <a:spcPts val="600"/>
                        </a:spcBef>
                        <a:spcAft>
                          <a:spcPts val="600"/>
                        </a:spcAft>
                      </a:pPr>
                      <a:r>
                        <a:rPr lang="sr-Latn-CS" sz="1400" b="1" dirty="0">
                          <a:solidFill>
                            <a:srgbClr val="82302E"/>
                          </a:solidFill>
                          <a:latin typeface="Cambria" pitchFamily="18" charset="0"/>
                        </a:rPr>
                        <a:t>V </a:t>
                      </a:r>
                      <a:r>
                        <a:rPr lang="en-US" sz="1400" b="1" dirty="0" smtClean="0">
                          <a:solidFill>
                            <a:srgbClr val="82302E"/>
                          </a:solidFill>
                          <a:latin typeface="Cambria" pitchFamily="18" charset="0"/>
                        </a:rPr>
                        <a:t>Part</a:t>
                      </a:r>
                      <a:r>
                        <a:rPr lang="sr-Latn-CS" sz="1400" b="1" dirty="0" smtClean="0">
                          <a:solidFill>
                            <a:srgbClr val="82302E"/>
                          </a:solidFill>
                          <a:latin typeface="Cambria" pitchFamily="18" charset="0"/>
                        </a:rPr>
                        <a:t>:</a:t>
                      </a:r>
                      <a:endParaRPr lang="en-US" sz="1400" b="1" dirty="0">
                        <a:solidFill>
                          <a:srgbClr val="82302E"/>
                        </a:solidFill>
                        <a:latin typeface="Cambria" pitchFamily="18" charset="0"/>
                        <a:ea typeface="Calibri"/>
                        <a:cs typeface="Times New Roman"/>
                      </a:endParaRPr>
                    </a:p>
                  </a:txBody>
                  <a:tcPr>
                    <a:solidFill>
                      <a:schemeClr val="bg1">
                        <a:lumMod val="95000"/>
                      </a:schemeClr>
                    </a:solidFill>
                  </a:tcPr>
                </a:tc>
                <a:tc>
                  <a:txBody>
                    <a:bodyPr/>
                    <a:lstStyle/>
                    <a:p>
                      <a:pPr>
                        <a:lnSpc>
                          <a:spcPct val="115000"/>
                        </a:lnSpc>
                        <a:spcBef>
                          <a:spcPts val="600"/>
                        </a:spcBef>
                        <a:spcAft>
                          <a:spcPts val="600"/>
                        </a:spcAft>
                      </a:pPr>
                      <a:r>
                        <a:rPr lang="en-US" sz="1800" b="1" dirty="0" smtClean="0">
                          <a:solidFill>
                            <a:srgbClr val="82302E"/>
                          </a:solidFill>
                          <a:latin typeface="Cambria" pitchFamily="18" charset="0"/>
                        </a:rPr>
                        <a:t>Penalties, and</a:t>
                      </a:r>
                      <a:endParaRPr lang="en-US" sz="1800" b="1" dirty="0">
                        <a:solidFill>
                          <a:srgbClr val="82302E"/>
                        </a:solidFill>
                        <a:latin typeface="Cambria" pitchFamily="18" charset="0"/>
                        <a:ea typeface="Calibri"/>
                        <a:cs typeface="Times New Roman"/>
                      </a:endParaRPr>
                    </a:p>
                  </a:txBody>
                  <a:tcPr>
                    <a:solidFill>
                      <a:schemeClr val="bg1">
                        <a:lumMod val="95000"/>
                      </a:schemeClr>
                    </a:solidFill>
                  </a:tcPr>
                </a:tc>
              </a:tr>
              <a:tr h="626899">
                <a:tc>
                  <a:txBody>
                    <a:bodyPr/>
                    <a:lstStyle/>
                    <a:p>
                      <a:pPr>
                        <a:lnSpc>
                          <a:spcPct val="115000"/>
                        </a:lnSpc>
                        <a:spcBef>
                          <a:spcPts val="600"/>
                        </a:spcBef>
                        <a:spcAft>
                          <a:spcPts val="600"/>
                        </a:spcAft>
                      </a:pPr>
                      <a:r>
                        <a:rPr lang="sr-Latn-CS" sz="1400" b="1" dirty="0">
                          <a:solidFill>
                            <a:srgbClr val="82302E"/>
                          </a:solidFill>
                          <a:latin typeface="Cambria" pitchFamily="18" charset="0"/>
                        </a:rPr>
                        <a:t>VI </a:t>
                      </a:r>
                      <a:r>
                        <a:rPr lang="en-US" sz="1400" b="1" dirty="0" smtClean="0">
                          <a:solidFill>
                            <a:srgbClr val="82302E"/>
                          </a:solidFill>
                          <a:latin typeface="Cambria" pitchFamily="18" charset="0"/>
                        </a:rPr>
                        <a:t>Part</a:t>
                      </a:r>
                      <a:r>
                        <a:rPr lang="sr-Latn-CS" sz="1400" b="1" dirty="0" smtClean="0">
                          <a:solidFill>
                            <a:srgbClr val="82302E"/>
                          </a:solidFill>
                          <a:latin typeface="Cambria" pitchFamily="18" charset="0"/>
                        </a:rPr>
                        <a:t>: </a:t>
                      </a:r>
                      <a:endParaRPr lang="en-US" sz="1400" b="1" dirty="0">
                        <a:solidFill>
                          <a:srgbClr val="82302E"/>
                        </a:solidFill>
                        <a:latin typeface="Cambria" pitchFamily="18" charset="0"/>
                        <a:ea typeface="Calibri"/>
                        <a:cs typeface="Times New Roman"/>
                      </a:endParaRPr>
                    </a:p>
                  </a:txBody>
                  <a:tcPr>
                    <a:solidFill>
                      <a:schemeClr val="bg1">
                        <a:lumMod val="95000"/>
                      </a:schemeClr>
                    </a:solidFill>
                  </a:tcPr>
                </a:tc>
                <a:tc>
                  <a:txBody>
                    <a:bodyPr/>
                    <a:lstStyle/>
                    <a:p>
                      <a:r>
                        <a:rPr lang="en-US" sz="1800" b="1" dirty="0" smtClean="0">
                          <a:solidFill>
                            <a:srgbClr val="82302E"/>
                          </a:solidFill>
                          <a:latin typeface="Cambria" pitchFamily="18" charset="0"/>
                        </a:rPr>
                        <a:t>Transitional and final provisions.</a:t>
                      </a:r>
                      <a:endParaRPr lang="en-US" sz="1800" b="1" dirty="0">
                        <a:solidFill>
                          <a:srgbClr val="82302E"/>
                        </a:solidFill>
                        <a:latin typeface="Cambria" pitchFamily="18" charset="0"/>
                      </a:endParaRPr>
                    </a:p>
                  </a:txBody>
                  <a:tcPr>
                    <a:solidFill>
                      <a:schemeClr val="bg1">
                        <a:lumMod val="95000"/>
                      </a:schemeClr>
                    </a:solidFill>
                  </a:tcPr>
                </a:tc>
              </a:tr>
            </a:tbl>
          </a:graphicData>
        </a:graphic>
      </p:graphicFrame>
      <p:graphicFrame>
        <p:nvGraphicFramePr>
          <p:cNvPr id="53" name="Content Placeholder 7"/>
          <p:cNvGraphicFramePr>
            <a:graphicFrameLocks/>
          </p:cNvGraphicFramePr>
          <p:nvPr/>
        </p:nvGraphicFramePr>
        <p:xfrm>
          <a:off x="4876800" y="2819399"/>
          <a:ext cx="3886200" cy="3446065"/>
        </p:xfrm>
        <a:graphic>
          <a:graphicData uri="http://schemas.openxmlformats.org/drawingml/2006/table">
            <a:tbl>
              <a:tblPr firstRow="1" bandRow="1">
                <a:tableStyleId>{18603FDC-E32A-4AB5-989C-0864C3EAD2B8}</a:tableStyleId>
              </a:tblPr>
              <a:tblGrid>
                <a:gridCol w="396551"/>
                <a:gridCol w="3489649"/>
              </a:tblGrid>
              <a:tr h="347853">
                <a:tc gridSpan="2">
                  <a:txBody>
                    <a:bodyPr/>
                    <a:lstStyle/>
                    <a:p>
                      <a:pPr algn="ctr"/>
                      <a:r>
                        <a:rPr lang="sr-Latn-CS" sz="1600" dirty="0" smtClean="0">
                          <a:solidFill>
                            <a:srgbClr val="82302E"/>
                          </a:solidFill>
                          <a:latin typeface="Cambria" pitchFamily="18" charset="0"/>
                        </a:rPr>
                        <a:t>OTHER REGULATIONS:</a:t>
                      </a:r>
                      <a:endParaRPr lang="en-US" sz="1600" dirty="0" smtClean="0">
                        <a:solidFill>
                          <a:srgbClr val="82302E"/>
                        </a:solidFill>
                        <a:latin typeface="Cambria" pitchFamily="18" charset="0"/>
                      </a:endParaRPr>
                    </a:p>
                  </a:txBody>
                  <a:tcPr>
                    <a:solidFill>
                      <a:schemeClr val="bg1">
                        <a:lumMod val="95000"/>
                      </a:schemeClr>
                    </a:solidFill>
                  </a:tcPr>
                </a:tc>
                <a:tc hMerge="1">
                  <a:txBody>
                    <a:bodyPr/>
                    <a:lstStyle/>
                    <a:p>
                      <a:endParaRPr lang="en-US"/>
                    </a:p>
                  </a:txBody>
                  <a:tcPr/>
                </a:tc>
              </a:tr>
              <a:tr h="371682">
                <a:tc>
                  <a:txBody>
                    <a:bodyPr/>
                    <a:lstStyle/>
                    <a:p>
                      <a:pPr>
                        <a:lnSpc>
                          <a:spcPct val="115000"/>
                        </a:lnSpc>
                        <a:spcBef>
                          <a:spcPts val="600"/>
                        </a:spcBef>
                        <a:spcAft>
                          <a:spcPts val="600"/>
                        </a:spcAft>
                        <a:buFont typeface="Wingdings" pitchFamily="2" charset="2"/>
                        <a:buNone/>
                      </a:pPr>
                      <a:r>
                        <a:rPr lang="sr-Latn-CS" sz="1800" b="1" dirty="0" smtClean="0">
                          <a:solidFill>
                            <a:srgbClr val="82302E"/>
                          </a:solidFill>
                          <a:latin typeface="Cambria" pitchFamily="18" charset="0"/>
                          <a:ea typeface="Calibri"/>
                          <a:cs typeface="Times New Roman"/>
                        </a:rPr>
                        <a:t>-</a:t>
                      </a:r>
                      <a:endParaRPr lang="en-US" sz="1800" b="1" dirty="0">
                        <a:solidFill>
                          <a:srgbClr val="82302E"/>
                        </a:solidFill>
                        <a:latin typeface="Cambria" pitchFamily="18" charset="0"/>
                        <a:ea typeface="Calibri"/>
                        <a:cs typeface="Times New Roman"/>
                      </a:endParaRPr>
                    </a:p>
                  </a:txBody>
                  <a:tcPr>
                    <a:solidFill>
                      <a:schemeClr val="bg1">
                        <a:lumMod val="95000"/>
                      </a:schemeClr>
                    </a:solidFill>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it-IT" sz="1800" b="1" dirty="0" smtClean="0">
                          <a:solidFill>
                            <a:srgbClr val="82302E"/>
                          </a:solidFill>
                          <a:latin typeface="Cambria" pitchFamily="18" charset="0"/>
                        </a:rPr>
                        <a:t>Bylaws;</a:t>
                      </a:r>
                      <a:endParaRPr lang="en-US" sz="1800" b="1" dirty="0" smtClean="0">
                        <a:solidFill>
                          <a:srgbClr val="82302E"/>
                        </a:solidFill>
                        <a:latin typeface="Cambria" pitchFamily="18" charset="0"/>
                      </a:endParaRPr>
                    </a:p>
                  </a:txBody>
                  <a:tcPr>
                    <a:solidFill>
                      <a:schemeClr val="bg1">
                        <a:lumMod val="95000"/>
                      </a:schemeClr>
                    </a:solidFill>
                  </a:tcPr>
                </a:tc>
              </a:tr>
              <a:tr h="625990">
                <a:tc>
                  <a:txBody>
                    <a:bodyPr/>
                    <a:lstStyle/>
                    <a:p>
                      <a:pPr>
                        <a:lnSpc>
                          <a:spcPct val="115000"/>
                        </a:lnSpc>
                        <a:spcBef>
                          <a:spcPts val="600"/>
                        </a:spcBef>
                        <a:spcAft>
                          <a:spcPts val="600"/>
                        </a:spcAft>
                        <a:buFont typeface="Wingdings" pitchFamily="2" charset="2"/>
                        <a:buNone/>
                      </a:pPr>
                      <a:r>
                        <a:rPr lang="sr-Latn-CS" sz="1800" b="1" smtClean="0">
                          <a:solidFill>
                            <a:srgbClr val="82302E"/>
                          </a:solidFill>
                          <a:latin typeface="Cambria" pitchFamily="18" charset="0"/>
                          <a:ea typeface="Calibri"/>
                          <a:cs typeface="Times New Roman"/>
                        </a:rPr>
                        <a:t>-</a:t>
                      </a:r>
                      <a:endParaRPr lang="en-US" sz="1800" b="1" dirty="0">
                        <a:solidFill>
                          <a:srgbClr val="82302E"/>
                        </a:solidFill>
                        <a:latin typeface="Cambria" pitchFamily="18" charset="0"/>
                        <a:ea typeface="Calibri"/>
                        <a:cs typeface="Times New Roman"/>
                      </a:endParaRPr>
                    </a:p>
                  </a:txBody>
                  <a:tcPr>
                    <a:solidFill>
                      <a:schemeClr val="bg1">
                        <a:lumMod val="95000"/>
                      </a:schemeClr>
                    </a:solidFill>
                  </a:tcPr>
                </a:tc>
                <a:tc>
                  <a:txBody>
                    <a:bodyPr/>
                    <a:lstStyle/>
                    <a:p>
                      <a:pPr marL="0" lvl="1" indent="0" algn="l">
                        <a:buFont typeface="Wingdings" pitchFamily="2" charset="2"/>
                        <a:buNone/>
                      </a:pPr>
                      <a:r>
                        <a:rPr lang="en-US" sz="1800" b="1" dirty="0" smtClean="0">
                          <a:solidFill>
                            <a:srgbClr val="82302E"/>
                          </a:solidFill>
                          <a:latin typeface="Cambria" pitchFamily="18" charset="0"/>
                        </a:rPr>
                        <a:t>International regulations</a:t>
                      </a:r>
                      <a:r>
                        <a:rPr lang="pl-PL" sz="1800" b="1" dirty="0" smtClean="0">
                          <a:solidFill>
                            <a:srgbClr val="82302E"/>
                          </a:solidFill>
                          <a:latin typeface="Cambria" pitchFamily="18" charset="0"/>
                        </a:rPr>
                        <a:t>;</a:t>
                      </a:r>
                      <a:endParaRPr lang="en-US" sz="1800" b="1" dirty="0" smtClean="0">
                        <a:solidFill>
                          <a:srgbClr val="82302E"/>
                        </a:solidFill>
                        <a:latin typeface="Cambria" pitchFamily="18" charset="0"/>
                      </a:endParaRPr>
                    </a:p>
                    <a:p>
                      <a:pPr marL="0" lvl="1" indent="0" algn="l">
                        <a:buFont typeface="Wingdings" pitchFamily="2" charset="2"/>
                        <a:buNone/>
                      </a:pPr>
                      <a:endParaRPr lang="sr-Latn-CS" sz="1800" b="1" dirty="0" smtClean="0">
                        <a:solidFill>
                          <a:srgbClr val="82302E"/>
                        </a:solidFill>
                        <a:latin typeface="Cambria" pitchFamily="18" charset="0"/>
                      </a:endParaRPr>
                    </a:p>
                  </a:txBody>
                  <a:tcPr>
                    <a:solidFill>
                      <a:schemeClr val="bg1">
                        <a:lumMod val="95000"/>
                      </a:schemeClr>
                    </a:solidFill>
                  </a:tcPr>
                </a:tc>
              </a:tr>
              <a:tr h="628750">
                <a:tc>
                  <a:txBody>
                    <a:bodyPr/>
                    <a:lstStyle/>
                    <a:p>
                      <a:pPr>
                        <a:lnSpc>
                          <a:spcPct val="115000"/>
                        </a:lnSpc>
                        <a:spcBef>
                          <a:spcPts val="600"/>
                        </a:spcBef>
                        <a:spcAft>
                          <a:spcPts val="600"/>
                        </a:spcAft>
                        <a:buFont typeface="Wingdings" pitchFamily="2" charset="2"/>
                        <a:buNone/>
                      </a:pPr>
                      <a:r>
                        <a:rPr lang="sr-Latn-CS" sz="1800" b="1" dirty="0" smtClean="0">
                          <a:solidFill>
                            <a:srgbClr val="82302E"/>
                          </a:solidFill>
                          <a:latin typeface="Cambria" pitchFamily="18" charset="0"/>
                          <a:ea typeface="Calibri"/>
                          <a:cs typeface="Times New Roman"/>
                        </a:rPr>
                        <a:t>-</a:t>
                      </a:r>
                      <a:endParaRPr lang="en-US" sz="1800" b="1" dirty="0">
                        <a:solidFill>
                          <a:srgbClr val="82302E"/>
                        </a:solidFill>
                        <a:latin typeface="Cambria" pitchFamily="18" charset="0"/>
                        <a:ea typeface="Calibri"/>
                        <a:cs typeface="Times New Roman"/>
                      </a:endParaRPr>
                    </a:p>
                  </a:txBody>
                  <a:tcPr>
                    <a:solidFill>
                      <a:schemeClr val="bg1">
                        <a:lumMod val="95000"/>
                      </a:schemeClr>
                    </a:solidFill>
                  </a:tcPr>
                </a:tc>
                <a:tc>
                  <a:txBody>
                    <a:bodyPr/>
                    <a:lstStyle/>
                    <a:p>
                      <a:pPr algn="just"/>
                      <a:r>
                        <a:rPr lang="en-US" sz="1800" b="1" kern="1200" baseline="0" dirty="0" smtClean="0">
                          <a:solidFill>
                            <a:srgbClr val="82302E"/>
                          </a:solidFill>
                          <a:latin typeface="Cambria" pitchFamily="18" charset="0"/>
                          <a:ea typeface="+mn-ea"/>
                          <a:cs typeface="+mn-cs"/>
                        </a:rPr>
                        <a:t>Council Regulation (EC) No 428/2009</a:t>
                      </a:r>
                      <a:r>
                        <a:rPr lang="sr-Latn-CS" sz="1800" b="1" kern="1200" baseline="0" dirty="0" smtClean="0">
                          <a:solidFill>
                            <a:srgbClr val="82302E"/>
                          </a:solidFill>
                          <a:latin typeface="Cambria" pitchFamily="18" charset="0"/>
                          <a:ea typeface="+mn-ea"/>
                          <a:cs typeface="+mn-cs"/>
                        </a:rPr>
                        <a:t> </a:t>
                      </a:r>
                      <a:r>
                        <a:rPr lang="en-US" sz="1800" b="1" kern="1200" baseline="0" dirty="0" smtClean="0">
                          <a:solidFill>
                            <a:srgbClr val="82302E"/>
                          </a:solidFill>
                          <a:latin typeface="Cambria" pitchFamily="18" charset="0"/>
                          <a:ea typeface="+mn-ea"/>
                          <a:cs typeface="+mn-cs"/>
                        </a:rPr>
                        <a:t>of 5 May 2009</a:t>
                      </a:r>
                    </a:p>
                  </a:txBody>
                  <a:tcPr>
                    <a:solidFill>
                      <a:schemeClr val="bg1">
                        <a:lumMod val="95000"/>
                      </a:schemeClr>
                    </a:solidFill>
                  </a:tcPr>
                </a:tc>
              </a:tr>
              <a:tr h="769615">
                <a:tc>
                  <a:txBody>
                    <a:bodyPr/>
                    <a:lstStyle/>
                    <a:p>
                      <a:pPr marL="0" marR="0" indent="0" algn="l" defTabSz="914400" rtl="0" eaLnBrk="1" fontAlgn="auto" latinLnBrk="0" hangingPunct="1">
                        <a:lnSpc>
                          <a:spcPct val="115000"/>
                        </a:lnSpc>
                        <a:spcBef>
                          <a:spcPts val="600"/>
                        </a:spcBef>
                        <a:spcAft>
                          <a:spcPts val="600"/>
                        </a:spcAft>
                        <a:buClrTx/>
                        <a:buSzTx/>
                        <a:buFont typeface="Wingdings" pitchFamily="2" charset="2"/>
                        <a:buNone/>
                        <a:tabLst/>
                        <a:defRPr/>
                      </a:pPr>
                      <a:r>
                        <a:rPr lang="sr-Latn-CS" sz="1800" b="1" dirty="0" smtClean="0">
                          <a:solidFill>
                            <a:srgbClr val="82302E"/>
                          </a:solidFill>
                          <a:latin typeface="Cambria" pitchFamily="18" charset="0"/>
                          <a:ea typeface="Calibri"/>
                          <a:cs typeface="Times New Roman"/>
                        </a:rPr>
                        <a:t>-</a:t>
                      </a:r>
                      <a:endParaRPr lang="en-US" sz="1800" b="1" dirty="0" smtClean="0">
                        <a:solidFill>
                          <a:srgbClr val="82302E"/>
                        </a:solidFill>
                        <a:latin typeface="Cambria" pitchFamily="18" charset="0"/>
                        <a:ea typeface="Calibri"/>
                        <a:cs typeface="Times New Roman"/>
                      </a:endParaRPr>
                    </a:p>
                  </a:txBody>
                  <a:tcPr>
                    <a:solidFill>
                      <a:schemeClr val="bg1">
                        <a:lumMod val="95000"/>
                      </a:schemeClr>
                    </a:solidFill>
                  </a:tcPr>
                </a:tc>
                <a:tc>
                  <a:txBody>
                    <a:bodyPr/>
                    <a:lstStyle/>
                    <a:p>
                      <a:pPr marL="0" marR="0" lvl="1" indent="0" algn="l" defTabSz="914400" rtl="0" eaLnBrk="1" fontAlgn="auto" latinLnBrk="0" hangingPunct="1">
                        <a:lnSpc>
                          <a:spcPct val="115000"/>
                        </a:lnSpc>
                        <a:spcBef>
                          <a:spcPts val="600"/>
                        </a:spcBef>
                        <a:spcAft>
                          <a:spcPts val="600"/>
                        </a:spcAft>
                        <a:buClrTx/>
                        <a:buSzTx/>
                        <a:buFontTx/>
                        <a:buNone/>
                        <a:tabLst/>
                        <a:defRPr/>
                      </a:pPr>
                      <a:r>
                        <a:rPr lang="en-GB" b="1" dirty="0" smtClean="0">
                          <a:solidFill>
                            <a:srgbClr val="6A1414"/>
                          </a:solidFill>
                          <a:latin typeface="Cambria" pitchFamily="18" charset="0"/>
                        </a:rPr>
                        <a:t>EU Council Common Position 2008/944/CFSP.</a:t>
                      </a:r>
                      <a:endParaRPr lang="sr-Latn-CS" sz="1800" b="1" dirty="0" smtClean="0">
                        <a:solidFill>
                          <a:srgbClr val="6A1414"/>
                        </a:solidFill>
                        <a:latin typeface="Cambria" pitchFamily="18" charset="0"/>
                      </a:endParaRPr>
                    </a:p>
                  </a:txBody>
                  <a:tcPr>
                    <a:solidFill>
                      <a:schemeClr val="bg1">
                        <a:lumMod val="95000"/>
                      </a:schemeClr>
                    </a:solidFill>
                  </a:tcPr>
                </a:tc>
              </a:tr>
              <a:tr h="641529">
                <a:tc>
                  <a:txBody>
                    <a:bodyPr/>
                    <a:lstStyle/>
                    <a:p>
                      <a:pPr>
                        <a:lnSpc>
                          <a:spcPct val="115000"/>
                        </a:lnSpc>
                        <a:spcBef>
                          <a:spcPts val="600"/>
                        </a:spcBef>
                        <a:spcAft>
                          <a:spcPts val="600"/>
                        </a:spcAft>
                        <a:buFont typeface="Wingdings" pitchFamily="2" charset="2"/>
                        <a:buNone/>
                      </a:pPr>
                      <a:r>
                        <a:rPr lang="sr-Latn-CS" sz="1800" b="1" dirty="0" smtClean="0">
                          <a:solidFill>
                            <a:srgbClr val="82302E"/>
                          </a:solidFill>
                          <a:latin typeface="Cambria" pitchFamily="18" charset="0"/>
                          <a:ea typeface="Calibri"/>
                          <a:cs typeface="Times New Roman"/>
                        </a:rPr>
                        <a:t>-</a:t>
                      </a:r>
                      <a:endParaRPr lang="en-US" sz="1800" b="1" dirty="0">
                        <a:solidFill>
                          <a:srgbClr val="82302E"/>
                        </a:solidFill>
                        <a:latin typeface="Cambria" pitchFamily="18" charset="0"/>
                        <a:ea typeface="Calibri"/>
                        <a:cs typeface="Times New Roman"/>
                      </a:endParaRPr>
                    </a:p>
                  </a:txBody>
                  <a:tcPr>
                    <a:solidFill>
                      <a:schemeClr val="bg1">
                        <a:lumMod val="95000"/>
                      </a:schemeClr>
                    </a:solidFill>
                  </a:tcPr>
                </a:tc>
                <a:tc>
                  <a:txBody>
                    <a:bodyPr/>
                    <a:lstStyle/>
                    <a:p>
                      <a:pPr marL="0" marR="0" lvl="1" indent="0" algn="l" defTabSz="914400" rtl="0" eaLnBrk="1" fontAlgn="auto" latinLnBrk="0" hangingPunct="1">
                        <a:lnSpc>
                          <a:spcPct val="115000"/>
                        </a:lnSpc>
                        <a:spcBef>
                          <a:spcPts val="600"/>
                        </a:spcBef>
                        <a:spcAft>
                          <a:spcPts val="600"/>
                        </a:spcAft>
                        <a:buClrTx/>
                        <a:buSzTx/>
                        <a:buFontTx/>
                        <a:buNone/>
                        <a:tabLst/>
                        <a:defRPr/>
                      </a:pPr>
                      <a:r>
                        <a:rPr lang="it-IT" sz="1800" b="1" dirty="0" smtClean="0">
                          <a:solidFill>
                            <a:srgbClr val="82302E"/>
                          </a:solidFill>
                          <a:latin typeface="Cambria" pitchFamily="18" charset="0"/>
                        </a:rPr>
                        <a:t>Other Ntional Regulations</a:t>
                      </a:r>
                      <a:endParaRPr lang="en-US" sz="1800" b="1" dirty="0" smtClean="0">
                        <a:solidFill>
                          <a:srgbClr val="82302E"/>
                        </a:solidFill>
                        <a:latin typeface="Cambria" pitchFamily="18" charset="0"/>
                        <a:ea typeface="Calibri"/>
                        <a:cs typeface="Times New Roman"/>
                      </a:endParaRPr>
                    </a:p>
                  </a:txBody>
                  <a:tcPr>
                    <a:solidFill>
                      <a:schemeClr val="bg1">
                        <a:lumMod val="95000"/>
                      </a:schemeClr>
                    </a:solidFill>
                  </a:tcPr>
                </a:tc>
              </a:tr>
            </a:tbl>
          </a:graphicData>
        </a:graphic>
      </p:graphicFrame>
      <p:sp>
        <p:nvSpPr>
          <p:cNvPr id="29" name="Slide Number Placeholder 28"/>
          <p:cNvSpPr>
            <a:spLocks noGrp="1"/>
          </p:cNvSpPr>
          <p:nvPr>
            <p:ph type="sldNum" sz="quarter" idx="12"/>
          </p:nvPr>
        </p:nvSpPr>
        <p:spPr/>
        <p:txBody>
          <a:bodyPr/>
          <a:lstStyle/>
          <a:p>
            <a:pPr>
              <a:defRPr/>
            </a:pPr>
            <a:fld id="{07805070-01AD-4DB7-91F5-6260714AA4A2}" type="slidenum">
              <a:rPr lang="en-US" smtClean="0">
                <a:latin typeface="Cambria" pitchFamily="18" charset="0"/>
              </a:rPr>
              <a:pPr>
                <a:defRPr/>
              </a:pPr>
              <a:t>5</a:t>
            </a:fld>
            <a:endParaRPr lang="en-US" dirty="0">
              <a:latin typeface="Cambria" pitchFamily="18" charset="0"/>
            </a:endParaRPr>
          </a:p>
        </p:txBody>
      </p:sp>
      <p:graphicFrame>
        <p:nvGraphicFramePr>
          <p:cNvPr id="37" name="Object 36">
            <a:hlinkClick r:id="" action="ppaction://ole?verb=0"/>
          </p:cNvPr>
          <p:cNvGraphicFramePr>
            <a:graphicFrameLocks noChangeAspect="1"/>
          </p:cNvGraphicFramePr>
          <p:nvPr/>
        </p:nvGraphicFramePr>
        <p:xfrm>
          <a:off x="8305800" y="3200400"/>
          <a:ext cx="435864" cy="400050"/>
        </p:xfrm>
        <a:graphic>
          <a:graphicData uri="http://schemas.openxmlformats.org/presentationml/2006/ole">
            <p:oleObj spid="_x0000_s22536" name="Presentation" showAsIcon="1" r:id="rId6" imgW="914400" imgH="714240" progId="PowerPoint.Show.12">
              <p:embed/>
            </p:oleObj>
          </a:graphicData>
        </a:graphic>
      </p:graphicFrame>
      <p:graphicFrame>
        <p:nvGraphicFramePr>
          <p:cNvPr id="40" name="Object 39">
            <a:hlinkClick r:id="" action="ppaction://ole?verb=0"/>
          </p:cNvPr>
          <p:cNvGraphicFramePr>
            <a:graphicFrameLocks noChangeAspect="1"/>
          </p:cNvGraphicFramePr>
          <p:nvPr/>
        </p:nvGraphicFramePr>
        <p:xfrm>
          <a:off x="8305800" y="3733800"/>
          <a:ext cx="457200" cy="409575"/>
        </p:xfrm>
        <a:graphic>
          <a:graphicData uri="http://schemas.openxmlformats.org/presentationml/2006/ole">
            <p:oleObj spid="_x0000_s22539" name="Presentation" showAsIcon="1" r:id="rId7" imgW="914400" imgH="714240" progId="PowerPoint.Show.12">
              <p:embed/>
            </p:oleObj>
          </a:graphicData>
        </a:graphic>
      </p:graphicFrame>
      <p:graphicFrame>
        <p:nvGraphicFramePr>
          <p:cNvPr id="42" name="Object 41">
            <a:hlinkClick r:id="" action="ppaction://ole?verb=0"/>
          </p:cNvPr>
          <p:cNvGraphicFramePr>
            <a:graphicFrameLocks noChangeAspect="1"/>
          </p:cNvGraphicFramePr>
          <p:nvPr/>
        </p:nvGraphicFramePr>
        <p:xfrm>
          <a:off x="8382000" y="5791200"/>
          <a:ext cx="381000" cy="357187"/>
        </p:xfrm>
        <a:graphic>
          <a:graphicData uri="http://schemas.openxmlformats.org/presentationml/2006/ole">
            <p:oleObj spid="_x0000_s22541" name="Presentation" showAsIcon="1" r:id="rId8" imgW="914400" imgH="714240" progId="PowerPoint.Show.12">
              <p:embed/>
            </p:oleObj>
          </a:graphicData>
        </a:graphic>
      </p:graphicFrame>
      <p:graphicFrame>
        <p:nvGraphicFramePr>
          <p:cNvPr id="43" name="Object 42">
            <a:hlinkClick r:id="" action="ppaction://ole?verb=0"/>
          </p:cNvPr>
          <p:cNvGraphicFramePr>
            <a:graphicFrameLocks noChangeAspect="1"/>
          </p:cNvGraphicFramePr>
          <p:nvPr/>
        </p:nvGraphicFramePr>
        <p:xfrm>
          <a:off x="8382000" y="5181600"/>
          <a:ext cx="381000" cy="381000"/>
        </p:xfrm>
        <a:graphic>
          <a:graphicData uri="http://schemas.openxmlformats.org/presentationml/2006/ole">
            <p:oleObj spid="_x0000_s22542" name="Presentation" showAsIcon="1" r:id="rId9" imgW="914400" imgH="714240" progId="PowerPoint.Show.12">
              <p:embed/>
            </p:oleObj>
          </a:graphicData>
        </a:graphic>
      </p:graphicFrame>
      <p:graphicFrame>
        <p:nvGraphicFramePr>
          <p:cNvPr id="31" name="Object 30">
            <a:hlinkClick r:id="" action="ppaction://ole?verb=0"/>
          </p:cNvPr>
          <p:cNvGraphicFramePr>
            <a:graphicFrameLocks noChangeAspect="1"/>
          </p:cNvGraphicFramePr>
          <p:nvPr/>
        </p:nvGraphicFramePr>
        <p:xfrm>
          <a:off x="8382000" y="4572000"/>
          <a:ext cx="228600" cy="304800"/>
        </p:xfrm>
        <a:graphic>
          <a:graphicData uri="http://schemas.openxmlformats.org/presentationml/2006/ole">
            <p:oleObj spid="_x0000_s22544" name="Presentation" showAsIcon="1" r:id="rId10" imgW="914400" imgH="714240" progId="PowerPoint.Show.12">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381000" y="44196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21" name="Rectangle 20"/>
          <p:cNvSpPr/>
          <p:nvPr/>
        </p:nvSpPr>
        <p:spPr>
          <a:xfrm>
            <a:off x="1295400" y="685800"/>
            <a:ext cx="7543800" cy="523220"/>
          </a:xfrm>
          <a:prstGeom prst="rect">
            <a:avLst/>
          </a:prstGeom>
        </p:spPr>
        <p:txBody>
          <a:bodyPr wrap="square">
            <a:spAutoFit/>
          </a:bodyPr>
          <a:lstStyle/>
          <a:p>
            <a:pPr marL="514350" indent="4763" algn="just">
              <a:spcBef>
                <a:spcPts val="600"/>
              </a:spcBef>
              <a:spcAft>
                <a:spcPts val="600"/>
              </a:spcAft>
              <a:defRPr/>
            </a:pPr>
            <a:r>
              <a:rPr lang="sr-Latn-CS" sz="2800" b="1" dirty="0" smtClean="0">
                <a:solidFill>
                  <a:schemeClr val="accent2">
                    <a:lumMod val="50000"/>
                  </a:schemeClr>
                </a:solidFill>
                <a:effectLst>
                  <a:outerShdw blurRad="38100" dist="38100" dir="2700000" algn="tl">
                    <a:srgbClr val="000000">
                      <a:alpha val="43137"/>
                    </a:srgbClr>
                  </a:outerShdw>
                </a:effectLst>
                <a:latin typeface="Cambria" pitchFamily="18" charset="0"/>
              </a:rPr>
              <a:t>1. Common Commercial Policy: DUAL USE</a:t>
            </a:r>
          </a:p>
        </p:txBody>
      </p:sp>
      <p:sp>
        <p:nvSpPr>
          <p:cNvPr id="22" name="Title 21"/>
          <p:cNvSpPr txBox="1">
            <a:spLocks/>
          </p:cNvSpPr>
          <p:nvPr/>
        </p:nvSpPr>
        <p:spPr bwMode="auto">
          <a:xfrm>
            <a:off x="762000" y="1295400"/>
            <a:ext cx="7924800" cy="461665"/>
          </a:xfrm>
          <a:prstGeom prst="rect">
            <a:avLst/>
          </a:prstGeom>
          <a:solidFill>
            <a:schemeClr val="bg1">
              <a:lumMod val="85000"/>
            </a:schemeClr>
          </a:solidFill>
          <a:ln w="9525">
            <a:noFill/>
            <a:miter lim="800000"/>
            <a:headEnd/>
            <a:tailEnd/>
          </a:ln>
        </p:spPr>
        <p:txBody>
          <a:bodyPr vert="horz" wrap="square" lIns="91440" tIns="45720" rIns="91440" bIns="45720" numCol="1" anchor="ctr" anchorCtr="0" compatLnSpc="1">
            <a:prstTxWarp prst="textNoShape">
              <a:avLst/>
            </a:prstTxWarp>
            <a:spAutoFit/>
          </a:bodyPr>
          <a:lstStyle/>
          <a:p>
            <a:pPr marL="14288" indent="-14288"/>
            <a:r>
              <a:rPr lang="en-US" sz="2400" b="1" dirty="0" smtClean="0">
                <a:solidFill>
                  <a:srgbClr val="660033"/>
                </a:solidFill>
                <a:latin typeface="Cambria" pitchFamily="18" charset="0"/>
              </a:rPr>
              <a:t>National legislation</a:t>
            </a:r>
            <a:r>
              <a:rPr lang="sr-Latn-CS" sz="2400" b="1" dirty="0" smtClean="0">
                <a:solidFill>
                  <a:srgbClr val="660033"/>
                </a:solidFill>
                <a:latin typeface="Cambria" pitchFamily="18" charset="0"/>
              </a:rPr>
              <a:t> </a:t>
            </a:r>
            <a:r>
              <a:rPr lang="en-US" sz="2400" b="1" dirty="0" smtClean="0">
                <a:solidFill>
                  <a:srgbClr val="660033"/>
                </a:solidFill>
                <a:latin typeface="Cambria" pitchFamily="18" charset="0"/>
              </a:rPr>
              <a:t>–</a:t>
            </a:r>
            <a:r>
              <a:rPr lang="sr-Latn-CS" sz="2400" b="1" dirty="0" smtClean="0">
                <a:solidFill>
                  <a:srgbClr val="660033"/>
                </a:solidFill>
                <a:latin typeface="Cambria" pitchFamily="18" charset="0"/>
              </a:rPr>
              <a:t> continued</a:t>
            </a:r>
          </a:p>
        </p:txBody>
      </p:sp>
      <p:sp>
        <p:nvSpPr>
          <p:cNvPr id="33" name="Rectangle 32"/>
          <p:cNvSpPr/>
          <p:nvPr/>
        </p:nvSpPr>
        <p:spPr>
          <a:xfrm>
            <a:off x="762000" y="1905000"/>
            <a:ext cx="7924800" cy="369332"/>
          </a:xfrm>
          <a:prstGeom prst="rect">
            <a:avLst/>
          </a:prstGeom>
          <a:solidFill>
            <a:schemeClr val="bg1">
              <a:lumMod val="85000"/>
            </a:schemeClr>
          </a:solidFill>
        </p:spPr>
        <p:txBody>
          <a:bodyPr wrap="square">
            <a:spAutoFit/>
          </a:bodyPr>
          <a:lstStyle/>
          <a:p>
            <a:r>
              <a:rPr lang="sr-Latn-CS" b="1" dirty="0" smtClean="0">
                <a:solidFill>
                  <a:srgbClr val="6A1414"/>
                </a:solidFill>
                <a:latin typeface="Cambria" pitchFamily="18" charset="0"/>
              </a:rPr>
              <a:t>Legal </a:t>
            </a:r>
            <a:r>
              <a:rPr lang="pt-PT" b="1" dirty="0" smtClean="0">
                <a:solidFill>
                  <a:srgbClr val="6A1414"/>
                </a:solidFill>
                <a:latin typeface="Cambria" pitchFamily="18" charset="0"/>
              </a:rPr>
              <a:t>framework</a:t>
            </a:r>
          </a:p>
        </p:txBody>
      </p:sp>
      <p:graphicFrame>
        <p:nvGraphicFramePr>
          <p:cNvPr id="29" name="Table 28"/>
          <p:cNvGraphicFramePr>
            <a:graphicFrameLocks noGrp="1"/>
          </p:cNvGraphicFramePr>
          <p:nvPr/>
        </p:nvGraphicFramePr>
        <p:xfrm>
          <a:off x="762000" y="2491551"/>
          <a:ext cx="7924800" cy="3819471"/>
        </p:xfrm>
        <a:graphic>
          <a:graphicData uri="http://schemas.openxmlformats.org/drawingml/2006/table">
            <a:tbl>
              <a:tblPr/>
              <a:tblGrid>
                <a:gridCol w="322652"/>
                <a:gridCol w="6001948"/>
                <a:gridCol w="1600200"/>
              </a:tblGrid>
              <a:tr h="0">
                <a:tc>
                  <a:txBody>
                    <a:bodyPr/>
                    <a:lstStyle/>
                    <a:p>
                      <a:pPr algn="ctr">
                        <a:spcBef>
                          <a:spcPts val="1200"/>
                        </a:spcBef>
                        <a:spcAft>
                          <a:spcPts val="1200"/>
                        </a:spcAft>
                      </a:pPr>
                      <a:r>
                        <a:rPr lang="en-US" sz="800" b="1" dirty="0">
                          <a:latin typeface="Times New Roman"/>
                          <a:ea typeface="Calibri"/>
                          <a:cs typeface="Times New Roman"/>
                        </a:rPr>
                        <a:t>No.</a:t>
                      </a:r>
                      <a:endParaRPr lang="en-US" sz="700" dirty="0">
                        <a:latin typeface="Consolas"/>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spcBef>
                          <a:spcPts val="1200"/>
                        </a:spcBef>
                        <a:spcAft>
                          <a:spcPts val="1200"/>
                        </a:spcAft>
                      </a:pPr>
                      <a:r>
                        <a:rPr lang="en-US" sz="1200" b="1" dirty="0">
                          <a:solidFill>
                            <a:srgbClr val="82302E"/>
                          </a:solidFill>
                          <a:latin typeface="Cambria" pitchFamily="18" charset="0"/>
                          <a:ea typeface="Calibri"/>
                          <a:cs typeface="Times New Roman"/>
                        </a:rPr>
                        <a:t>HARMONIZED</a:t>
                      </a:r>
                      <a:endParaRPr lang="en-US" sz="1200" dirty="0">
                        <a:solidFill>
                          <a:srgbClr val="82302E"/>
                        </a:solidFill>
                        <a:latin typeface="Cambria" pitchFamily="18" charset="0"/>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spcBef>
                          <a:spcPts val="1200"/>
                        </a:spcBef>
                        <a:spcAft>
                          <a:spcPts val="1200"/>
                        </a:spcAft>
                      </a:pPr>
                      <a:r>
                        <a:rPr lang="en-US" sz="800" b="1" dirty="0">
                          <a:latin typeface="Times New Roman"/>
                          <a:ea typeface="Calibri"/>
                          <a:cs typeface="Times New Roman"/>
                        </a:rPr>
                        <a:t>No.</a:t>
                      </a:r>
                      <a:endParaRPr lang="en-US" sz="700" dirty="0">
                        <a:latin typeface="Consolas"/>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177965">
                <a:tc>
                  <a:txBody>
                    <a:bodyPr/>
                    <a:lstStyle/>
                    <a:p>
                      <a:pPr>
                        <a:spcBef>
                          <a:spcPts val="300"/>
                        </a:spcBef>
                        <a:spcAft>
                          <a:spcPts val="300"/>
                        </a:spcAft>
                      </a:pPr>
                      <a:r>
                        <a:rPr lang="en-US" sz="800">
                          <a:latin typeface="Times New Roman"/>
                          <a:ea typeface="Calibri"/>
                          <a:cs typeface="Times New Roman"/>
                        </a:rPr>
                        <a:t>1.</a:t>
                      </a:r>
                      <a:endParaRPr lang="en-US" sz="700">
                        <a:latin typeface="Consolas"/>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050" b="1" i="1" dirty="0" smtClean="0">
                          <a:solidFill>
                            <a:srgbClr val="82302E"/>
                          </a:solidFill>
                          <a:latin typeface="Cambria" pitchFamily="18" charset="0"/>
                          <a:ea typeface="Calibri"/>
                          <a:cs typeface="Times New Roman"/>
                        </a:rPr>
                        <a:t>COUNCIL REGULATION (EC) </a:t>
                      </a:r>
                      <a:r>
                        <a:rPr lang="en-US" sz="1050" i="1" dirty="0" smtClean="0">
                          <a:solidFill>
                            <a:srgbClr val="82302E"/>
                          </a:solidFill>
                          <a:latin typeface="Cambria" pitchFamily="18" charset="0"/>
                          <a:ea typeface="Calibri"/>
                          <a:cs typeface="Times New Roman"/>
                        </a:rPr>
                        <a:t>of </a:t>
                      </a:r>
                      <a:r>
                        <a:rPr lang="en-US" sz="1050" i="1" dirty="0">
                          <a:solidFill>
                            <a:srgbClr val="82302E"/>
                          </a:solidFill>
                          <a:latin typeface="Cambria" pitchFamily="18" charset="0"/>
                          <a:ea typeface="Calibri"/>
                          <a:cs typeface="Times New Roman"/>
                        </a:rPr>
                        <a:t>05 May 2009;</a:t>
                      </a:r>
                      <a:endParaRPr lang="en-US" sz="1050" dirty="0">
                        <a:solidFill>
                          <a:srgbClr val="82302E"/>
                        </a:solidFill>
                        <a:latin typeface="Cambria" pitchFamily="18" charset="0"/>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1100" b="1" dirty="0">
                          <a:solidFill>
                            <a:srgbClr val="82302E"/>
                          </a:solidFill>
                          <a:latin typeface="Cambria" pitchFamily="18" charset="0"/>
                          <a:ea typeface="Calibri"/>
                          <a:cs typeface="Times New Roman"/>
                        </a:rPr>
                        <a:t>428/2009 </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506">
                <a:tc>
                  <a:txBody>
                    <a:bodyPr/>
                    <a:lstStyle/>
                    <a:p>
                      <a:pPr>
                        <a:spcBef>
                          <a:spcPts val="300"/>
                        </a:spcBef>
                        <a:spcAft>
                          <a:spcPts val="300"/>
                        </a:spcAft>
                      </a:pPr>
                      <a:r>
                        <a:rPr lang="en-US" sz="800">
                          <a:latin typeface="Times New Roman"/>
                          <a:ea typeface="Calibri"/>
                          <a:cs typeface="Times New Roman"/>
                        </a:rPr>
                        <a:t>2.</a:t>
                      </a:r>
                      <a:endParaRPr lang="en-US" sz="700">
                        <a:latin typeface="Consolas"/>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300"/>
                        </a:spcBef>
                        <a:spcAft>
                          <a:spcPts val="300"/>
                        </a:spcAft>
                      </a:pPr>
                      <a:r>
                        <a:rPr lang="en-US" sz="1050" b="1" i="1" dirty="0">
                          <a:solidFill>
                            <a:srgbClr val="82302E"/>
                          </a:solidFill>
                          <a:latin typeface="Cambria" pitchFamily="18" charset="0"/>
                          <a:ea typeface="Calibri"/>
                          <a:cs typeface="Times New Roman"/>
                        </a:rPr>
                        <a:t>COUNCIL COMMON POSITION  </a:t>
                      </a:r>
                      <a:r>
                        <a:rPr lang="en-US" sz="1050" i="1" dirty="0">
                          <a:solidFill>
                            <a:srgbClr val="82302E"/>
                          </a:solidFill>
                          <a:latin typeface="Cambria" pitchFamily="18" charset="0"/>
                          <a:ea typeface="Calibri"/>
                          <a:cs typeface="Times New Roman"/>
                        </a:rPr>
                        <a:t>of 8 December </a:t>
                      </a:r>
                      <a:r>
                        <a:rPr lang="en-US" sz="1050" i="1" dirty="0" smtClean="0">
                          <a:solidFill>
                            <a:srgbClr val="82302E"/>
                          </a:solidFill>
                          <a:latin typeface="Cambria" pitchFamily="18" charset="0"/>
                          <a:ea typeface="Calibri"/>
                          <a:cs typeface="Times New Roman"/>
                        </a:rPr>
                        <a:t>2008</a:t>
                      </a:r>
                      <a:r>
                        <a:rPr lang="en-US" sz="1050" i="1" baseline="0" dirty="0" smtClean="0">
                          <a:solidFill>
                            <a:srgbClr val="82302E"/>
                          </a:solidFill>
                          <a:latin typeface="Cambria" pitchFamily="18" charset="0"/>
                          <a:ea typeface="Calibri"/>
                          <a:cs typeface="Times New Roman"/>
                        </a:rPr>
                        <a:t> </a:t>
                      </a:r>
                      <a:r>
                        <a:rPr lang="en-US" sz="1050" i="1" dirty="0" smtClean="0">
                          <a:solidFill>
                            <a:srgbClr val="82302E"/>
                          </a:solidFill>
                          <a:latin typeface="Cambria" pitchFamily="18" charset="0"/>
                          <a:ea typeface="Calibri"/>
                          <a:cs typeface="Times New Roman"/>
                        </a:rPr>
                        <a:t>Defining </a:t>
                      </a:r>
                      <a:r>
                        <a:rPr lang="en-US" sz="1050" i="1" dirty="0">
                          <a:solidFill>
                            <a:srgbClr val="82302E"/>
                          </a:solidFill>
                          <a:latin typeface="Cambria" pitchFamily="18" charset="0"/>
                          <a:ea typeface="Calibri"/>
                          <a:cs typeface="Times New Roman"/>
                        </a:rPr>
                        <a:t>common rules governing control of exports of military technology and equipment</a:t>
                      </a:r>
                      <a:endParaRPr lang="en-US" sz="1050" dirty="0">
                        <a:solidFill>
                          <a:srgbClr val="82302E"/>
                        </a:solidFill>
                        <a:latin typeface="Cambria" pitchFamily="18" charset="0"/>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1200"/>
                        </a:spcBef>
                        <a:spcAft>
                          <a:spcPts val="300"/>
                        </a:spcAft>
                      </a:pPr>
                      <a:r>
                        <a:rPr lang="en-US" sz="1100" b="1" dirty="0" smtClean="0">
                          <a:solidFill>
                            <a:srgbClr val="82302E"/>
                          </a:solidFill>
                          <a:latin typeface="Cambria" pitchFamily="18" charset="0"/>
                          <a:ea typeface="Calibri"/>
                          <a:cs typeface="Times New Roman"/>
                        </a:rPr>
                        <a:t>2008/944/CFSP</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498">
                <a:tc>
                  <a:txBody>
                    <a:bodyPr/>
                    <a:lstStyle/>
                    <a:p>
                      <a:pPr>
                        <a:spcBef>
                          <a:spcPts val="300"/>
                        </a:spcBef>
                        <a:spcAft>
                          <a:spcPts val="300"/>
                        </a:spcAft>
                      </a:pPr>
                      <a:r>
                        <a:rPr lang="en-US" sz="800" dirty="0">
                          <a:latin typeface="Times New Roman"/>
                          <a:ea typeface="Calibri"/>
                          <a:cs typeface="Times New Roman"/>
                        </a:rPr>
                        <a:t>3.</a:t>
                      </a:r>
                      <a:endParaRPr lang="en-US" sz="700" dirty="0">
                        <a:latin typeface="Consolas"/>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300"/>
                        </a:spcBef>
                        <a:spcAft>
                          <a:spcPts val="300"/>
                        </a:spcAft>
                      </a:pPr>
                      <a:r>
                        <a:rPr lang="en-US" sz="1050" b="1" i="1" dirty="0">
                          <a:solidFill>
                            <a:srgbClr val="82302E"/>
                          </a:solidFill>
                          <a:latin typeface="Cambria" pitchFamily="18" charset="0"/>
                          <a:ea typeface="Calibri"/>
                          <a:cs typeface="Times New Roman"/>
                        </a:rPr>
                        <a:t>COUNCIL COMMON POSITION </a:t>
                      </a:r>
                      <a:r>
                        <a:rPr lang="en-US" sz="1050" i="1" dirty="0">
                          <a:solidFill>
                            <a:srgbClr val="82302E"/>
                          </a:solidFill>
                          <a:latin typeface="Cambria" pitchFamily="18" charset="0"/>
                          <a:ea typeface="Calibri"/>
                          <a:cs typeface="Times New Roman"/>
                        </a:rPr>
                        <a:t>of 23 June </a:t>
                      </a:r>
                      <a:r>
                        <a:rPr lang="en-US" sz="1050" i="1" dirty="0" smtClean="0">
                          <a:solidFill>
                            <a:srgbClr val="82302E"/>
                          </a:solidFill>
                          <a:latin typeface="Cambria" pitchFamily="18" charset="0"/>
                          <a:ea typeface="Calibri"/>
                          <a:cs typeface="Times New Roman"/>
                        </a:rPr>
                        <a:t>2003</a:t>
                      </a:r>
                      <a:r>
                        <a:rPr lang="en-US" sz="1050" i="1" baseline="0" dirty="0" smtClean="0">
                          <a:solidFill>
                            <a:srgbClr val="82302E"/>
                          </a:solidFill>
                          <a:latin typeface="Cambria" pitchFamily="18" charset="0"/>
                          <a:ea typeface="Calibri"/>
                          <a:cs typeface="Times New Roman"/>
                        </a:rPr>
                        <a:t> </a:t>
                      </a:r>
                      <a:r>
                        <a:rPr lang="en-US" sz="1050" i="1" dirty="0" smtClean="0">
                          <a:solidFill>
                            <a:srgbClr val="82302E"/>
                          </a:solidFill>
                          <a:latin typeface="Cambria" pitchFamily="18" charset="0"/>
                          <a:ea typeface="Calibri"/>
                          <a:cs typeface="Times New Roman"/>
                        </a:rPr>
                        <a:t>On </a:t>
                      </a:r>
                      <a:r>
                        <a:rPr lang="en-US" sz="1050" i="1" dirty="0">
                          <a:solidFill>
                            <a:srgbClr val="82302E"/>
                          </a:solidFill>
                          <a:latin typeface="Cambria" pitchFamily="18" charset="0"/>
                          <a:ea typeface="Calibri"/>
                          <a:cs typeface="Times New Roman"/>
                        </a:rPr>
                        <a:t>the control of arms brokering</a:t>
                      </a:r>
                      <a:endParaRPr lang="en-US" sz="1050" dirty="0">
                        <a:solidFill>
                          <a:srgbClr val="82302E"/>
                        </a:solidFill>
                        <a:latin typeface="Cambria" pitchFamily="18" charset="0"/>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1100" b="1" dirty="0" smtClean="0">
                          <a:solidFill>
                            <a:srgbClr val="82302E"/>
                          </a:solidFill>
                          <a:latin typeface="Cambria" pitchFamily="18" charset="0"/>
                          <a:ea typeface="Calibri"/>
                          <a:cs typeface="Times New Roman"/>
                        </a:rPr>
                        <a:t>2003/468/CFSP</a:t>
                      </a:r>
                      <a:endParaRPr lang="en-US" sz="1100" b="1" dirty="0">
                        <a:solidFill>
                          <a:srgbClr val="82302E"/>
                        </a:solidFill>
                        <a:latin typeface="Cambria" pitchFamily="18" charset="0"/>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506">
                <a:tc>
                  <a:txBody>
                    <a:bodyPr/>
                    <a:lstStyle/>
                    <a:p>
                      <a:pPr>
                        <a:spcBef>
                          <a:spcPts val="300"/>
                        </a:spcBef>
                        <a:spcAft>
                          <a:spcPts val="300"/>
                        </a:spcAft>
                      </a:pPr>
                      <a:r>
                        <a:rPr lang="en-US" sz="800">
                          <a:latin typeface="Times New Roman"/>
                          <a:ea typeface="Calibri"/>
                          <a:cs typeface="Times New Roman"/>
                        </a:rPr>
                        <a:t>4.</a:t>
                      </a:r>
                      <a:endParaRPr lang="en-US" sz="700">
                        <a:latin typeface="Consolas"/>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300"/>
                        </a:spcBef>
                        <a:spcAft>
                          <a:spcPts val="300"/>
                        </a:spcAft>
                      </a:pPr>
                      <a:r>
                        <a:rPr lang="en-US" sz="1050" b="1" i="1" dirty="0">
                          <a:solidFill>
                            <a:srgbClr val="82302E"/>
                          </a:solidFill>
                          <a:latin typeface="Cambria" pitchFamily="18" charset="0"/>
                          <a:ea typeface="Calibri"/>
                          <a:cs typeface="Times New Roman"/>
                        </a:rPr>
                        <a:t>COUNCIL JOINT ACTION </a:t>
                      </a:r>
                      <a:r>
                        <a:rPr lang="en-US" sz="1050" i="1" dirty="0">
                          <a:solidFill>
                            <a:srgbClr val="82302E"/>
                          </a:solidFill>
                          <a:latin typeface="Cambria" pitchFamily="18" charset="0"/>
                          <a:ea typeface="Calibri"/>
                          <a:cs typeface="Times New Roman"/>
                        </a:rPr>
                        <a:t>of 22 June </a:t>
                      </a:r>
                      <a:r>
                        <a:rPr lang="en-US" sz="1050" i="1" dirty="0" smtClean="0">
                          <a:solidFill>
                            <a:srgbClr val="82302E"/>
                          </a:solidFill>
                          <a:latin typeface="Cambria" pitchFamily="18" charset="0"/>
                          <a:ea typeface="Calibri"/>
                          <a:cs typeface="Times New Roman"/>
                        </a:rPr>
                        <a:t>2000</a:t>
                      </a:r>
                      <a:r>
                        <a:rPr lang="en-US" sz="1050" i="1" baseline="0" dirty="0" smtClean="0">
                          <a:solidFill>
                            <a:srgbClr val="82302E"/>
                          </a:solidFill>
                          <a:latin typeface="Cambria" pitchFamily="18" charset="0"/>
                          <a:ea typeface="Calibri"/>
                          <a:cs typeface="Times New Roman"/>
                        </a:rPr>
                        <a:t> </a:t>
                      </a:r>
                      <a:r>
                        <a:rPr lang="en-US" sz="1050" i="1" dirty="0" smtClean="0">
                          <a:solidFill>
                            <a:srgbClr val="82302E"/>
                          </a:solidFill>
                          <a:latin typeface="Cambria" pitchFamily="18" charset="0"/>
                          <a:ea typeface="Calibri"/>
                          <a:cs typeface="Times New Roman"/>
                        </a:rPr>
                        <a:t>concerning </a:t>
                      </a:r>
                      <a:r>
                        <a:rPr lang="en-US" sz="1050" i="1" dirty="0">
                          <a:solidFill>
                            <a:srgbClr val="82302E"/>
                          </a:solidFill>
                          <a:latin typeface="Cambria" pitchFamily="18" charset="0"/>
                          <a:ea typeface="Calibri"/>
                          <a:cs typeface="Times New Roman"/>
                        </a:rPr>
                        <a:t>the control of technical assistance related to certain military End-User</a:t>
                      </a:r>
                      <a:endParaRPr lang="en-US" sz="1050" dirty="0">
                        <a:solidFill>
                          <a:srgbClr val="82302E"/>
                        </a:solidFill>
                        <a:latin typeface="Cambria" pitchFamily="18" charset="0"/>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1100" b="1" dirty="0" smtClean="0">
                        <a:solidFill>
                          <a:srgbClr val="82302E"/>
                        </a:solidFill>
                        <a:latin typeface="Cambria" pitchFamily="18" charset="0"/>
                        <a:ea typeface="Calibri"/>
                        <a:cs typeface="Times New Roman"/>
                      </a:endParaRPr>
                    </a:p>
                    <a:p>
                      <a:pPr>
                        <a:spcBef>
                          <a:spcPts val="300"/>
                        </a:spcBef>
                        <a:spcAft>
                          <a:spcPts val="300"/>
                        </a:spcAft>
                      </a:pPr>
                      <a:r>
                        <a:rPr lang="en-US" sz="1100" b="1" dirty="0" smtClean="0">
                          <a:solidFill>
                            <a:srgbClr val="82302E"/>
                          </a:solidFill>
                          <a:latin typeface="Cambria" pitchFamily="18" charset="0"/>
                          <a:ea typeface="Calibri"/>
                          <a:cs typeface="Times New Roman"/>
                        </a:rPr>
                        <a:t>2000/401/CFSP</a:t>
                      </a:r>
                      <a:endParaRPr lang="en-US" sz="1100" b="1" dirty="0">
                        <a:solidFill>
                          <a:srgbClr val="82302E"/>
                        </a:solidFill>
                        <a:latin typeface="Cambria" pitchFamily="18" charset="0"/>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965">
                <a:tc>
                  <a:txBody>
                    <a:bodyPr/>
                    <a:lstStyle/>
                    <a:p>
                      <a:pPr>
                        <a:spcBef>
                          <a:spcPts val="300"/>
                        </a:spcBef>
                        <a:spcAft>
                          <a:spcPts val="300"/>
                        </a:spcAft>
                      </a:pPr>
                      <a:r>
                        <a:rPr lang="en-US" sz="800">
                          <a:latin typeface="Times New Roman"/>
                          <a:ea typeface="Calibri"/>
                          <a:cs typeface="Times New Roman"/>
                        </a:rPr>
                        <a:t>5.</a:t>
                      </a:r>
                      <a:endParaRPr lang="en-US" sz="700">
                        <a:latin typeface="Consolas"/>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300"/>
                        </a:spcBef>
                        <a:spcAft>
                          <a:spcPts val="300"/>
                        </a:spcAft>
                      </a:pPr>
                      <a:r>
                        <a:rPr lang="en-US" sz="1050" b="1" i="1" dirty="0" smtClean="0">
                          <a:solidFill>
                            <a:srgbClr val="82302E"/>
                          </a:solidFill>
                          <a:latin typeface="Cambria" pitchFamily="18" charset="0"/>
                          <a:ea typeface="Calibri"/>
                          <a:cs typeface="Times New Roman"/>
                        </a:rPr>
                        <a:t>COMMON MILITARY LIST OF THE EUROPEAN UNION</a:t>
                      </a:r>
                      <a:r>
                        <a:rPr lang="en-US" sz="1050" i="1" dirty="0" smtClean="0">
                          <a:solidFill>
                            <a:srgbClr val="82302E"/>
                          </a:solidFill>
                          <a:latin typeface="Cambria" pitchFamily="18" charset="0"/>
                          <a:ea typeface="Calibri"/>
                          <a:cs typeface="Times New Roman"/>
                        </a:rPr>
                        <a:t>; </a:t>
                      </a:r>
                      <a:endParaRPr lang="en-US" sz="1050" dirty="0">
                        <a:solidFill>
                          <a:srgbClr val="82302E"/>
                        </a:solidFill>
                        <a:latin typeface="Cambria" pitchFamily="18" charset="0"/>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1100" b="1" dirty="0">
                          <a:solidFill>
                            <a:srgbClr val="82302E"/>
                          </a:solidFill>
                          <a:latin typeface="Cambria" pitchFamily="18" charset="0"/>
                          <a:ea typeface="Calibri"/>
                          <a:cs typeface="Times New Roman"/>
                        </a:rPr>
                        <a:t>(2012/C 85/01) (CFSP)</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965">
                <a:tc>
                  <a:txBody>
                    <a:bodyPr/>
                    <a:lstStyle/>
                    <a:p>
                      <a:pPr>
                        <a:spcBef>
                          <a:spcPts val="600"/>
                        </a:spcBef>
                        <a:spcAft>
                          <a:spcPts val="600"/>
                        </a:spcAft>
                      </a:pPr>
                      <a:endParaRPr lang="en-US" sz="800">
                        <a:latin typeface="Times New Roman"/>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Bef>
                          <a:spcPts val="600"/>
                        </a:spcBef>
                        <a:spcAft>
                          <a:spcPts val="600"/>
                        </a:spcAft>
                      </a:pPr>
                      <a:r>
                        <a:rPr lang="en-US" sz="1200" b="1" i="0" dirty="0">
                          <a:solidFill>
                            <a:srgbClr val="82302E"/>
                          </a:solidFill>
                          <a:latin typeface="Cambria" pitchFamily="18" charset="0"/>
                          <a:ea typeface="Calibri"/>
                          <a:cs typeface="Times New Roman"/>
                        </a:rPr>
                        <a:t>HARMONIZATION IN PROGRESS </a:t>
                      </a:r>
                      <a:endParaRPr lang="en-US" sz="1200" i="0" dirty="0">
                        <a:solidFill>
                          <a:srgbClr val="82302E"/>
                        </a:solidFill>
                        <a:latin typeface="Cambria" pitchFamily="18" charset="0"/>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Bef>
                          <a:spcPts val="600"/>
                        </a:spcBef>
                        <a:spcAft>
                          <a:spcPts val="600"/>
                        </a:spcAft>
                      </a:pPr>
                      <a:endParaRPr lang="en-US" sz="1100" b="1" dirty="0">
                        <a:solidFill>
                          <a:srgbClr val="82302E"/>
                        </a:solidFill>
                        <a:latin typeface="Cambria" pitchFamily="18" charset="0"/>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545392">
                <a:tc>
                  <a:txBody>
                    <a:bodyPr/>
                    <a:lstStyle/>
                    <a:p>
                      <a:pPr>
                        <a:spcBef>
                          <a:spcPts val="300"/>
                        </a:spcBef>
                        <a:spcAft>
                          <a:spcPts val="300"/>
                        </a:spcAft>
                      </a:pPr>
                      <a:r>
                        <a:rPr lang="en-US" sz="800">
                          <a:latin typeface="Times New Roman"/>
                          <a:ea typeface="Calibri"/>
                          <a:cs typeface="Times New Roman"/>
                        </a:rPr>
                        <a:t>6.</a:t>
                      </a:r>
                      <a:endParaRPr lang="en-US" sz="700">
                        <a:latin typeface="Consolas"/>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US" sz="1050" b="1" i="1" dirty="0">
                          <a:solidFill>
                            <a:srgbClr val="82302E"/>
                          </a:solidFill>
                          <a:latin typeface="Cambria" pitchFamily="18" charset="0"/>
                          <a:ea typeface="Calibri"/>
                          <a:cs typeface="Times New Roman"/>
                        </a:rPr>
                        <a:t>REGULATION OF THE EUROPEAN PARLIAMENT AND OF THE COUNCIL </a:t>
                      </a:r>
                      <a:r>
                        <a:rPr lang="en-US" sz="1050" i="1" dirty="0">
                          <a:solidFill>
                            <a:srgbClr val="82302E"/>
                          </a:solidFill>
                          <a:latin typeface="Cambria" pitchFamily="18" charset="0"/>
                          <a:ea typeface="Calibri"/>
                          <a:cs typeface="Times New Roman"/>
                        </a:rPr>
                        <a:t>of 19 April 2012 </a:t>
                      </a:r>
                      <a:r>
                        <a:rPr lang="en-US" sz="1050" i="1" dirty="0" smtClean="0">
                          <a:solidFill>
                            <a:srgbClr val="82302E"/>
                          </a:solidFill>
                          <a:latin typeface="Cambria" pitchFamily="18" charset="0"/>
                          <a:ea typeface="Calibri"/>
                          <a:cs typeface="Times New Roman"/>
                        </a:rPr>
                        <a:t>amending </a:t>
                      </a:r>
                      <a:r>
                        <a:rPr lang="en-US" sz="1050" i="1" dirty="0">
                          <a:solidFill>
                            <a:srgbClr val="82302E"/>
                          </a:solidFill>
                          <a:latin typeface="Cambria" pitchFamily="18" charset="0"/>
                          <a:ea typeface="Calibri"/>
                          <a:cs typeface="Times New Roman"/>
                        </a:rPr>
                        <a:t>Council Regulation (EC) No 428/2009 setting up a Community regime for the control of exports, transfer, brokering and transit of dual-use items</a:t>
                      </a:r>
                      <a:endParaRPr lang="en-US" sz="1050" dirty="0">
                        <a:solidFill>
                          <a:srgbClr val="82302E"/>
                        </a:solidFill>
                        <a:latin typeface="Cambria" pitchFamily="18" charset="0"/>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endParaRPr lang="en-US" sz="1100" b="1" dirty="0" smtClean="0">
                        <a:solidFill>
                          <a:srgbClr val="82302E"/>
                        </a:solidFill>
                        <a:latin typeface="Cambria" pitchFamily="18" charset="0"/>
                        <a:ea typeface="Calibri"/>
                        <a:cs typeface="Times New Roman"/>
                      </a:endParaRPr>
                    </a:p>
                    <a:p>
                      <a:pPr>
                        <a:spcBef>
                          <a:spcPts val="600"/>
                        </a:spcBef>
                        <a:spcAft>
                          <a:spcPts val="600"/>
                        </a:spcAft>
                      </a:pPr>
                      <a:r>
                        <a:rPr lang="en-US" sz="1100" b="1" dirty="0" smtClean="0">
                          <a:solidFill>
                            <a:srgbClr val="82302E"/>
                          </a:solidFill>
                          <a:latin typeface="Cambria" pitchFamily="18" charset="0"/>
                          <a:ea typeface="Calibri"/>
                          <a:cs typeface="Times New Roman"/>
                        </a:rPr>
                        <a:t>388/2012/EU</a:t>
                      </a:r>
                      <a:endParaRPr lang="en-US" sz="1100" b="1" dirty="0">
                        <a:solidFill>
                          <a:srgbClr val="82302E"/>
                        </a:solidFill>
                        <a:latin typeface="Cambria" pitchFamily="18" charset="0"/>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4254">
                <a:tc>
                  <a:txBody>
                    <a:bodyPr/>
                    <a:lstStyle/>
                    <a:p>
                      <a:pPr>
                        <a:spcBef>
                          <a:spcPts val="300"/>
                        </a:spcBef>
                        <a:spcAft>
                          <a:spcPts val="300"/>
                        </a:spcAft>
                      </a:pPr>
                      <a:r>
                        <a:rPr lang="en-US" sz="800">
                          <a:latin typeface="Times New Roman"/>
                          <a:ea typeface="Calibri"/>
                          <a:cs typeface="Times New Roman"/>
                        </a:rPr>
                        <a:t>7.</a:t>
                      </a:r>
                      <a:endParaRPr lang="en-US" sz="700">
                        <a:latin typeface="Consolas"/>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1000"/>
                        </a:spcBef>
                        <a:spcAft>
                          <a:spcPts val="1000"/>
                        </a:spcAft>
                      </a:pPr>
                      <a:r>
                        <a:rPr lang="en-US" sz="1050" b="1" dirty="0">
                          <a:solidFill>
                            <a:srgbClr val="82302E"/>
                          </a:solidFill>
                          <a:latin typeface="Cambria" pitchFamily="18" charset="0"/>
                          <a:ea typeface="Calibri"/>
                          <a:cs typeface="Times New Roman"/>
                        </a:rPr>
                        <a:t>COMMON MILITARY LIST OF THE EUROPEAN UNION </a:t>
                      </a:r>
                      <a:r>
                        <a:rPr lang="en-US" sz="1050" dirty="0">
                          <a:solidFill>
                            <a:srgbClr val="82302E"/>
                          </a:solidFill>
                          <a:latin typeface="Cambria" pitchFamily="18" charset="0"/>
                          <a:ea typeface="Calibri"/>
                          <a:cs typeface="Times New Roman"/>
                        </a:rPr>
                        <a:t>(adopted by the Council on 11 March 2013) (equipment covered by Council Common Position 2008/944/CFSP defining common rules governing the control of exports of military technology and equipment)</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100" b="1" dirty="0">
                        <a:solidFill>
                          <a:srgbClr val="82302E"/>
                        </a:solidFill>
                        <a:latin typeface="Cambria" pitchFamily="18" charset="0"/>
                        <a:ea typeface="Calibri"/>
                        <a:cs typeface="EUAlbertina"/>
                      </a:endParaRPr>
                    </a:p>
                    <a:p>
                      <a:pPr>
                        <a:spcBef>
                          <a:spcPts val="300"/>
                        </a:spcBef>
                        <a:spcAft>
                          <a:spcPts val="300"/>
                        </a:spcAft>
                      </a:pPr>
                      <a:r>
                        <a:rPr lang="en-US" sz="1100" b="1" dirty="0">
                          <a:solidFill>
                            <a:srgbClr val="82302E"/>
                          </a:solidFill>
                          <a:latin typeface="Cambria" pitchFamily="18" charset="0"/>
                          <a:ea typeface="Calibri"/>
                          <a:cs typeface="Times New Roman"/>
                        </a:rPr>
                        <a:t>(2013/C 90/01) (CFSP)</a:t>
                      </a:r>
                      <a:r>
                        <a:rPr lang="en-US" sz="1100" b="1" i="1" dirty="0">
                          <a:solidFill>
                            <a:srgbClr val="82302E"/>
                          </a:solidFill>
                          <a:latin typeface="Cambria" pitchFamily="18" charset="0"/>
                          <a:ea typeface="Calibri"/>
                          <a:cs typeface="Times New Roman"/>
                        </a:rPr>
                        <a:t> </a:t>
                      </a:r>
                      <a:endParaRPr lang="en-US" sz="1100" b="1" dirty="0">
                        <a:solidFill>
                          <a:srgbClr val="82302E"/>
                        </a:solidFill>
                        <a:latin typeface="Cambria" pitchFamily="18" charset="0"/>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4939">
                <a:tc>
                  <a:txBody>
                    <a:bodyPr/>
                    <a:lstStyle/>
                    <a:p>
                      <a:pPr>
                        <a:spcBef>
                          <a:spcPts val="600"/>
                        </a:spcBef>
                        <a:spcAft>
                          <a:spcPts val="600"/>
                        </a:spcAft>
                      </a:pPr>
                      <a:r>
                        <a:rPr lang="en-US" sz="800">
                          <a:latin typeface="Times New Roman"/>
                          <a:ea typeface="Calibri"/>
                          <a:cs typeface="Times New Roman"/>
                        </a:rPr>
                        <a:t>8.</a:t>
                      </a:r>
                      <a:endParaRPr lang="en-US" sz="700">
                        <a:latin typeface="Consolas"/>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US" sz="1050" b="1" i="1" dirty="0">
                          <a:solidFill>
                            <a:srgbClr val="82302E"/>
                          </a:solidFill>
                          <a:latin typeface="Cambria" pitchFamily="18" charset="0"/>
                          <a:ea typeface="Calibri"/>
                          <a:cs typeface="EUAlbertina"/>
                        </a:rPr>
                        <a:t>DIRECTIVE OF THE EUROPEAN PARLIAMENT AND OF THE COUNCIL </a:t>
                      </a:r>
                      <a:r>
                        <a:rPr lang="en-US" sz="1050" i="1" dirty="0">
                          <a:solidFill>
                            <a:srgbClr val="82302E"/>
                          </a:solidFill>
                          <a:latin typeface="Cambria" pitchFamily="18" charset="0"/>
                          <a:ea typeface="Calibri"/>
                          <a:cs typeface="EUAlbertina"/>
                        </a:rPr>
                        <a:t>of 6 May 2009 </a:t>
                      </a:r>
                      <a:r>
                        <a:rPr lang="en-US" sz="1050" i="1" dirty="0" smtClean="0">
                          <a:solidFill>
                            <a:srgbClr val="82302E"/>
                          </a:solidFill>
                          <a:latin typeface="Cambria" pitchFamily="18" charset="0"/>
                          <a:ea typeface="Calibri"/>
                          <a:cs typeface="EUAlbertina"/>
                        </a:rPr>
                        <a:t>simplifying </a:t>
                      </a:r>
                      <a:r>
                        <a:rPr lang="en-US" sz="1050" i="1" dirty="0">
                          <a:solidFill>
                            <a:srgbClr val="82302E"/>
                          </a:solidFill>
                          <a:latin typeface="Cambria" pitchFamily="18" charset="0"/>
                          <a:ea typeface="Calibri"/>
                          <a:cs typeface="EUAlbertina"/>
                        </a:rPr>
                        <a:t>terms and conditions of transfers of </a:t>
                      </a:r>
                      <a:r>
                        <a:rPr lang="en-US" sz="1050" i="1" dirty="0" err="1">
                          <a:solidFill>
                            <a:srgbClr val="82302E"/>
                          </a:solidFill>
                          <a:latin typeface="Cambria" pitchFamily="18" charset="0"/>
                          <a:ea typeface="Calibri"/>
                          <a:cs typeface="EUAlbertina"/>
                        </a:rPr>
                        <a:t>defence</a:t>
                      </a:r>
                      <a:r>
                        <a:rPr lang="en-US" sz="1050" i="1" dirty="0">
                          <a:solidFill>
                            <a:srgbClr val="82302E"/>
                          </a:solidFill>
                          <a:latin typeface="Cambria" pitchFamily="18" charset="0"/>
                          <a:ea typeface="Calibri"/>
                          <a:cs typeface="EUAlbertina"/>
                        </a:rPr>
                        <a:t>-related products within the Community</a:t>
                      </a:r>
                      <a:endParaRPr lang="en-US" sz="1050" dirty="0">
                        <a:solidFill>
                          <a:srgbClr val="82302E"/>
                        </a:solidFill>
                        <a:latin typeface="Cambria" pitchFamily="18" charset="0"/>
                        <a:ea typeface="Calibri"/>
                        <a:cs typeface="EUAlbertina"/>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1100" b="1" dirty="0" smtClean="0">
                        <a:solidFill>
                          <a:srgbClr val="82302E"/>
                        </a:solidFill>
                        <a:latin typeface="Cambria" pitchFamily="18" charset="0"/>
                        <a:ea typeface="Calibri"/>
                        <a:cs typeface="Times New Roman"/>
                      </a:endParaRPr>
                    </a:p>
                    <a:p>
                      <a:pPr>
                        <a:spcBef>
                          <a:spcPts val="300"/>
                        </a:spcBef>
                        <a:spcAft>
                          <a:spcPts val="300"/>
                        </a:spcAft>
                      </a:pPr>
                      <a:r>
                        <a:rPr lang="en-US" sz="1100" b="1" dirty="0" smtClean="0">
                          <a:solidFill>
                            <a:srgbClr val="82302E"/>
                          </a:solidFill>
                          <a:latin typeface="Cambria" pitchFamily="18" charset="0"/>
                          <a:ea typeface="Calibri"/>
                          <a:cs typeface="Times New Roman"/>
                        </a:rPr>
                        <a:t>2009/43/EC </a:t>
                      </a:r>
                      <a:r>
                        <a:rPr lang="sr-Latn-CS" sz="1100" b="1" dirty="0" smtClean="0">
                          <a:solidFill>
                            <a:srgbClr val="82302E"/>
                          </a:solidFill>
                          <a:latin typeface="Cambria" pitchFamily="18" charset="0"/>
                          <a:ea typeface="Calibri"/>
                          <a:cs typeface="Times New Roman"/>
                        </a:rPr>
                        <a:t>(</a:t>
                      </a:r>
                      <a:r>
                        <a:rPr lang="sr-Latn-CS" sz="1100" b="1" baseline="0" dirty="0" smtClean="0">
                          <a:solidFill>
                            <a:srgbClr val="82302E"/>
                          </a:solidFill>
                          <a:latin typeface="Cambria" pitchFamily="18" charset="0"/>
                          <a:ea typeface="Calibri"/>
                          <a:cs typeface="Times New Roman"/>
                        </a:rPr>
                        <a:t>ICT)</a:t>
                      </a:r>
                      <a:endParaRPr lang="en-US" sz="1100" b="1" dirty="0">
                        <a:solidFill>
                          <a:srgbClr val="82302E"/>
                        </a:solidFill>
                        <a:latin typeface="Cambria" pitchFamily="18" charset="0"/>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503">
                <a:tc>
                  <a:txBody>
                    <a:bodyPr/>
                    <a:lstStyle/>
                    <a:p>
                      <a:pPr>
                        <a:spcBef>
                          <a:spcPts val="300"/>
                        </a:spcBef>
                        <a:spcAft>
                          <a:spcPts val="300"/>
                        </a:spcAft>
                      </a:pPr>
                      <a:r>
                        <a:rPr lang="en-US" sz="800">
                          <a:latin typeface="Times New Roman"/>
                          <a:ea typeface="Calibri"/>
                          <a:cs typeface="Times New Roman"/>
                        </a:rPr>
                        <a:t>9.</a:t>
                      </a:r>
                      <a:endParaRPr lang="en-US" sz="700">
                        <a:latin typeface="Consolas"/>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US" sz="1050" b="1" i="1" dirty="0">
                          <a:solidFill>
                            <a:srgbClr val="82302E"/>
                          </a:solidFill>
                          <a:latin typeface="Cambria" pitchFamily="18" charset="0"/>
                          <a:ea typeface="Calibri"/>
                          <a:cs typeface="Times New Roman"/>
                        </a:rPr>
                        <a:t>DIRECTIVE </a:t>
                      </a:r>
                      <a:r>
                        <a:rPr lang="en-US" sz="1050" i="1" dirty="0">
                          <a:solidFill>
                            <a:srgbClr val="82302E"/>
                          </a:solidFill>
                          <a:latin typeface="Cambria" pitchFamily="18" charset="0"/>
                          <a:ea typeface="Calibri"/>
                          <a:cs typeface="Times New Roman"/>
                        </a:rPr>
                        <a:t> of 22 November 2010 amending Directive 2009/43/EC of the European Parliament and of the Council as regards the list of </a:t>
                      </a:r>
                      <a:r>
                        <a:rPr lang="en-US" sz="1050" i="1" dirty="0" err="1">
                          <a:solidFill>
                            <a:srgbClr val="82302E"/>
                          </a:solidFill>
                          <a:latin typeface="Cambria" pitchFamily="18" charset="0"/>
                          <a:ea typeface="Calibri"/>
                          <a:cs typeface="Times New Roman"/>
                        </a:rPr>
                        <a:t>defence</a:t>
                      </a:r>
                      <a:r>
                        <a:rPr lang="en-US" sz="1050" i="1" dirty="0">
                          <a:solidFill>
                            <a:srgbClr val="82302E"/>
                          </a:solidFill>
                          <a:latin typeface="Cambria" pitchFamily="18" charset="0"/>
                          <a:ea typeface="Calibri"/>
                          <a:cs typeface="Times New Roman"/>
                        </a:rPr>
                        <a:t>-related products</a:t>
                      </a:r>
                      <a:endParaRPr lang="en-US" sz="1050" dirty="0">
                        <a:solidFill>
                          <a:srgbClr val="82302E"/>
                        </a:solidFill>
                        <a:latin typeface="Cambria" pitchFamily="18" charset="0"/>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en-US" sz="1100" b="1" dirty="0" smtClean="0">
                          <a:solidFill>
                            <a:srgbClr val="82302E"/>
                          </a:solidFill>
                          <a:latin typeface="Cambria" pitchFamily="18" charset="0"/>
                          <a:ea typeface="Calibri"/>
                          <a:cs typeface="Times New Roman"/>
                        </a:rPr>
                        <a:t>2010/80/EU</a:t>
                      </a:r>
                      <a:endParaRPr lang="en-US" sz="1100" b="1" dirty="0">
                        <a:solidFill>
                          <a:srgbClr val="82302E"/>
                        </a:solidFill>
                        <a:latin typeface="Cambria" pitchFamily="18" charset="0"/>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4751">
                <a:tc>
                  <a:txBody>
                    <a:bodyPr/>
                    <a:lstStyle/>
                    <a:p>
                      <a:pPr>
                        <a:spcBef>
                          <a:spcPts val="600"/>
                        </a:spcBef>
                        <a:spcAft>
                          <a:spcPts val="600"/>
                        </a:spcAft>
                      </a:pPr>
                      <a:endParaRPr lang="en-US" sz="800">
                        <a:latin typeface="Times New Roman"/>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Bef>
                          <a:spcPts val="300"/>
                        </a:spcBef>
                        <a:spcAft>
                          <a:spcPts val="300"/>
                        </a:spcAft>
                      </a:pPr>
                      <a:endParaRPr lang="en-US" sz="800" dirty="0">
                        <a:solidFill>
                          <a:srgbClr val="000000"/>
                        </a:solidFill>
                        <a:latin typeface="Times New Roman"/>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Bef>
                          <a:spcPts val="600"/>
                        </a:spcBef>
                        <a:spcAft>
                          <a:spcPts val="600"/>
                        </a:spcAft>
                      </a:pPr>
                      <a:endParaRPr lang="en-US" sz="800" dirty="0">
                        <a:latin typeface="Times New Roman"/>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bl>
          </a:graphicData>
        </a:graphic>
      </p:graphicFrame>
      <p:sp>
        <p:nvSpPr>
          <p:cNvPr id="32" name="Slide Number Placeholder 31"/>
          <p:cNvSpPr>
            <a:spLocks noGrp="1"/>
          </p:cNvSpPr>
          <p:nvPr>
            <p:ph type="sldNum" sz="quarter" idx="12"/>
          </p:nvPr>
        </p:nvSpPr>
        <p:spPr/>
        <p:txBody>
          <a:bodyPr/>
          <a:lstStyle/>
          <a:p>
            <a:pPr>
              <a:defRPr/>
            </a:pPr>
            <a:fld id="{07805070-01AD-4DB7-91F5-6260714AA4A2}"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Cambria" pitchFamily="18" charset="0"/>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381000" y="44196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latin typeface="Cambria" pitchFamily="18" charset="0"/>
            </a:endParaRPr>
          </a:p>
        </p:txBody>
      </p:sp>
      <p:sp>
        <p:nvSpPr>
          <p:cNvPr id="21" name="Rectangle 20"/>
          <p:cNvSpPr/>
          <p:nvPr/>
        </p:nvSpPr>
        <p:spPr>
          <a:xfrm>
            <a:off x="1295400" y="685800"/>
            <a:ext cx="7543800" cy="523220"/>
          </a:xfrm>
          <a:prstGeom prst="rect">
            <a:avLst/>
          </a:prstGeom>
        </p:spPr>
        <p:txBody>
          <a:bodyPr wrap="square">
            <a:spAutoFit/>
          </a:bodyPr>
          <a:lstStyle/>
          <a:p>
            <a:pPr marL="514350" indent="4763" algn="just">
              <a:spcBef>
                <a:spcPts val="600"/>
              </a:spcBef>
              <a:spcAft>
                <a:spcPts val="600"/>
              </a:spcAft>
              <a:defRPr/>
            </a:pPr>
            <a:r>
              <a:rPr lang="sr-Latn-CS" sz="2800" b="1" dirty="0" smtClean="0">
                <a:solidFill>
                  <a:schemeClr val="accent2">
                    <a:lumMod val="50000"/>
                  </a:schemeClr>
                </a:solidFill>
                <a:effectLst>
                  <a:outerShdw blurRad="38100" dist="38100" dir="2700000" algn="tl">
                    <a:srgbClr val="000000">
                      <a:alpha val="43137"/>
                    </a:srgbClr>
                  </a:outerShdw>
                </a:effectLst>
                <a:latin typeface="Cambria" pitchFamily="18" charset="0"/>
              </a:rPr>
              <a:t>1. Common Commercial Policy: DUAL USE</a:t>
            </a:r>
          </a:p>
        </p:txBody>
      </p:sp>
      <p:sp>
        <p:nvSpPr>
          <p:cNvPr id="22" name="Title 21"/>
          <p:cNvSpPr txBox="1">
            <a:spLocks/>
          </p:cNvSpPr>
          <p:nvPr/>
        </p:nvSpPr>
        <p:spPr bwMode="auto">
          <a:xfrm>
            <a:off x="762000" y="1295400"/>
            <a:ext cx="7924800" cy="461665"/>
          </a:xfrm>
          <a:prstGeom prst="rect">
            <a:avLst/>
          </a:prstGeom>
          <a:solidFill>
            <a:schemeClr val="bg1">
              <a:lumMod val="85000"/>
            </a:schemeClr>
          </a:solidFill>
          <a:ln w="9525">
            <a:noFill/>
            <a:miter lim="800000"/>
            <a:headEnd/>
            <a:tailEnd/>
          </a:ln>
        </p:spPr>
        <p:txBody>
          <a:bodyPr vert="horz" wrap="square" lIns="91440" tIns="45720" rIns="91440" bIns="45720" numCol="1" anchor="ctr" anchorCtr="0" compatLnSpc="1">
            <a:prstTxWarp prst="textNoShape">
              <a:avLst/>
            </a:prstTxWarp>
            <a:spAutoFit/>
          </a:bodyPr>
          <a:lstStyle/>
          <a:p>
            <a:pPr marL="14288" indent="-14288"/>
            <a:r>
              <a:rPr lang="en-US" sz="2400" b="1" dirty="0" smtClean="0">
                <a:solidFill>
                  <a:srgbClr val="660033"/>
                </a:solidFill>
                <a:latin typeface="Cambria" pitchFamily="18" charset="0"/>
              </a:rPr>
              <a:t>National legislation</a:t>
            </a:r>
            <a:r>
              <a:rPr lang="sr-Latn-CS" sz="2400" b="1" dirty="0" smtClean="0">
                <a:solidFill>
                  <a:srgbClr val="660033"/>
                </a:solidFill>
                <a:latin typeface="Cambria" pitchFamily="18" charset="0"/>
              </a:rPr>
              <a:t> </a:t>
            </a:r>
            <a:r>
              <a:rPr lang="en-US" sz="2400" b="1" dirty="0" smtClean="0">
                <a:solidFill>
                  <a:srgbClr val="660033"/>
                </a:solidFill>
                <a:latin typeface="Cambria" pitchFamily="18" charset="0"/>
              </a:rPr>
              <a:t>–</a:t>
            </a:r>
            <a:r>
              <a:rPr lang="sr-Latn-CS" sz="2400" b="1" dirty="0" smtClean="0">
                <a:solidFill>
                  <a:srgbClr val="660033"/>
                </a:solidFill>
                <a:latin typeface="Cambria" pitchFamily="18" charset="0"/>
              </a:rPr>
              <a:t> continued</a:t>
            </a:r>
          </a:p>
        </p:txBody>
      </p:sp>
      <p:sp>
        <p:nvSpPr>
          <p:cNvPr id="33" name="Rectangle 32"/>
          <p:cNvSpPr/>
          <p:nvPr/>
        </p:nvSpPr>
        <p:spPr>
          <a:xfrm>
            <a:off x="762000" y="1905000"/>
            <a:ext cx="7924800" cy="369332"/>
          </a:xfrm>
          <a:prstGeom prst="rect">
            <a:avLst/>
          </a:prstGeom>
          <a:solidFill>
            <a:schemeClr val="bg1">
              <a:lumMod val="85000"/>
            </a:schemeClr>
          </a:solidFill>
        </p:spPr>
        <p:txBody>
          <a:bodyPr wrap="square">
            <a:spAutoFit/>
          </a:bodyPr>
          <a:lstStyle/>
          <a:p>
            <a:r>
              <a:rPr lang="sr-Latn-CS" b="1" dirty="0" smtClean="0">
                <a:solidFill>
                  <a:srgbClr val="6A1414"/>
                </a:solidFill>
                <a:latin typeface="Cambria" pitchFamily="18" charset="0"/>
              </a:rPr>
              <a:t>Legal </a:t>
            </a:r>
            <a:r>
              <a:rPr lang="pt-PT" b="1" dirty="0" smtClean="0">
                <a:solidFill>
                  <a:srgbClr val="6A1414"/>
                </a:solidFill>
                <a:latin typeface="Cambria" pitchFamily="18" charset="0"/>
              </a:rPr>
              <a:t>framework</a:t>
            </a:r>
          </a:p>
        </p:txBody>
      </p:sp>
      <p:sp>
        <p:nvSpPr>
          <p:cNvPr id="32" name="Slide Number Placeholder 31"/>
          <p:cNvSpPr>
            <a:spLocks noGrp="1"/>
          </p:cNvSpPr>
          <p:nvPr>
            <p:ph type="sldNum" sz="quarter" idx="12"/>
          </p:nvPr>
        </p:nvSpPr>
        <p:spPr/>
        <p:txBody>
          <a:bodyPr/>
          <a:lstStyle/>
          <a:p>
            <a:pPr>
              <a:defRPr/>
            </a:pPr>
            <a:fld id="{07805070-01AD-4DB7-91F5-6260714AA4A2}" type="slidenum">
              <a:rPr lang="en-US" smtClean="0">
                <a:latin typeface="Cambria" pitchFamily="18" charset="0"/>
              </a:rPr>
              <a:pPr>
                <a:defRPr/>
              </a:pPr>
              <a:t>7</a:t>
            </a:fld>
            <a:endParaRPr lang="en-US">
              <a:latin typeface="Cambria" pitchFamily="18" charset="0"/>
            </a:endParaRPr>
          </a:p>
        </p:txBody>
      </p:sp>
      <p:graphicFrame>
        <p:nvGraphicFramePr>
          <p:cNvPr id="30" name="Table 29"/>
          <p:cNvGraphicFramePr>
            <a:graphicFrameLocks noGrp="1"/>
          </p:cNvGraphicFramePr>
          <p:nvPr/>
        </p:nvGraphicFramePr>
        <p:xfrm>
          <a:off x="762000" y="2438400"/>
          <a:ext cx="3048000" cy="533400"/>
        </p:xfrm>
        <a:graphic>
          <a:graphicData uri="http://schemas.openxmlformats.org/drawingml/2006/table">
            <a:tbl>
              <a:tblPr firstRow="1" bandRow="1">
                <a:tableStyleId>{21E4AEA4-8DFA-4A89-87EB-49C32662AFE0}</a:tableStyleId>
              </a:tblPr>
              <a:tblGrid>
                <a:gridCol w="3048000"/>
              </a:tblGrid>
              <a:tr h="533400">
                <a:tc>
                  <a:txBody>
                    <a:bodyPr/>
                    <a:lstStyle/>
                    <a:p>
                      <a:pPr algn="ctr">
                        <a:spcBef>
                          <a:spcPts val="600"/>
                        </a:spcBef>
                        <a:spcAft>
                          <a:spcPts val="600"/>
                        </a:spcAft>
                      </a:pPr>
                      <a:r>
                        <a:rPr lang="en-US" sz="2400" i="1" dirty="0" smtClean="0">
                          <a:solidFill>
                            <a:srgbClr val="82302E"/>
                          </a:solidFill>
                          <a:effectLst>
                            <a:outerShdw blurRad="38100" dist="38100" dir="2700000" algn="tl">
                              <a:srgbClr val="000000">
                                <a:alpha val="43137"/>
                              </a:srgbClr>
                            </a:outerShdw>
                          </a:effectLst>
                          <a:latin typeface="Cambria" pitchFamily="18" charset="0"/>
                        </a:rPr>
                        <a:t>Innovations</a:t>
                      </a:r>
                      <a:r>
                        <a:rPr lang="en-US" sz="2400" i="1" baseline="0" dirty="0" smtClean="0">
                          <a:solidFill>
                            <a:srgbClr val="82302E"/>
                          </a:solidFill>
                          <a:effectLst>
                            <a:outerShdw blurRad="38100" dist="38100" dir="2700000" algn="tl">
                              <a:srgbClr val="000000">
                                <a:alpha val="43137"/>
                              </a:srgbClr>
                            </a:outerShdw>
                          </a:effectLst>
                          <a:latin typeface="Cambria" pitchFamily="18" charset="0"/>
                        </a:rPr>
                        <a:t> in law</a:t>
                      </a:r>
                      <a:endParaRPr lang="en-US" sz="2400" i="1" dirty="0">
                        <a:solidFill>
                          <a:srgbClr val="82302E"/>
                        </a:solidFill>
                        <a:effectLst>
                          <a:outerShdw blurRad="38100" dist="38100" dir="2700000" algn="tl">
                            <a:srgbClr val="000000">
                              <a:alpha val="43137"/>
                            </a:srgbClr>
                          </a:outerShdw>
                        </a:effectLst>
                        <a:latin typeface="Cambria" pitchFamily="18" charset="0"/>
                      </a:endParaRPr>
                    </a:p>
                  </a:txBody>
                  <a:tcPr>
                    <a:solidFill>
                      <a:schemeClr val="bg1">
                        <a:lumMod val="95000"/>
                      </a:schemeClr>
                    </a:solidFill>
                  </a:tcPr>
                </a:tc>
              </a:tr>
            </a:tbl>
          </a:graphicData>
        </a:graphic>
      </p:graphicFrame>
      <p:graphicFrame>
        <p:nvGraphicFramePr>
          <p:cNvPr id="31" name="Table 30"/>
          <p:cNvGraphicFramePr>
            <a:graphicFrameLocks noGrp="1"/>
          </p:cNvGraphicFramePr>
          <p:nvPr/>
        </p:nvGraphicFramePr>
        <p:xfrm>
          <a:off x="762000" y="3124200"/>
          <a:ext cx="3048000" cy="3200400"/>
        </p:xfrm>
        <a:graphic>
          <a:graphicData uri="http://schemas.openxmlformats.org/drawingml/2006/table">
            <a:tbl>
              <a:tblPr firstRow="1" bandRow="1">
                <a:tableStyleId>{21E4AEA4-8DFA-4A89-87EB-49C32662AFE0}</a:tableStyleId>
              </a:tblPr>
              <a:tblGrid>
                <a:gridCol w="3048000"/>
              </a:tblGrid>
              <a:tr h="3200400">
                <a:tc>
                  <a:txBody>
                    <a:bodyPr/>
                    <a:lstStyle/>
                    <a:p>
                      <a:pPr marL="285750" indent="-285750" algn="l">
                        <a:spcBef>
                          <a:spcPts val="600"/>
                        </a:spcBef>
                        <a:spcAft>
                          <a:spcPts val="600"/>
                        </a:spcAft>
                        <a:buFont typeface="Wingdings" pitchFamily="2" charset="2"/>
                        <a:buChar char="Ø"/>
                      </a:pPr>
                      <a:r>
                        <a:rPr lang="en-US" sz="1800" dirty="0" err="1" smtClean="0">
                          <a:solidFill>
                            <a:srgbClr val="82302E"/>
                          </a:solidFill>
                          <a:latin typeface="Cambria" pitchFamily="18" charset="0"/>
                        </a:rPr>
                        <a:t>Coprehensive</a:t>
                      </a:r>
                      <a:r>
                        <a:rPr lang="en-US" sz="1800" dirty="0" smtClean="0">
                          <a:solidFill>
                            <a:srgbClr val="82302E"/>
                          </a:solidFill>
                          <a:latin typeface="Cambria" pitchFamily="18" charset="0"/>
                        </a:rPr>
                        <a:t> clause</a:t>
                      </a:r>
                      <a:r>
                        <a:rPr lang="sl-SI" sz="1800" dirty="0" smtClean="0">
                          <a:solidFill>
                            <a:srgbClr val="82302E"/>
                          </a:solidFill>
                          <a:latin typeface="Cambria" pitchFamily="18" charset="0"/>
                        </a:rPr>
                        <a:t>– Catch-All;</a:t>
                      </a:r>
                      <a:endParaRPr lang="en-US" sz="1800" dirty="0" smtClean="0">
                        <a:solidFill>
                          <a:srgbClr val="82302E"/>
                        </a:solidFill>
                        <a:latin typeface="Cambria" pitchFamily="18" charset="0"/>
                      </a:endParaRPr>
                    </a:p>
                    <a:p>
                      <a:pPr marL="0" indent="228600" algn="l">
                        <a:spcBef>
                          <a:spcPts val="600"/>
                        </a:spcBef>
                        <a:spcAft>
                          <a:spcPts val="600"/>
                        </a:spcAft>
                        <a:buFont typeface="Wingdings" pitchFamily="2" charset="2"/>
                        <a:buChar char="Ø"/>
                      </a:pPr>
                      <a:r>
                        <a:rPr lang="sl-SI" sz="1800" dirty="0" smtClean="0">
                          <a:solidFill>
                            <a:srgbClr val="82302E"/>
                          </a:solidFill>
                          <a:latin typeface="Cambria" pitchFamily="18" charset="0"/>
                        </a:rPr>
                        <a:t> </a:t>
                      </a:r>
                      <a:r>
                        <a:rPr lang="en-US" sz="1800" dirty="0" smtClean="0">
                          <a:solidFill>
                            <a:srgbClr val="82302E"/>
                          </a:solidFill>
                          <a:latin typeface="Cambria" pitchFamily="18" charset="0"/>
                        </a:rPr>
                        <a:t>Technical assistance,</a:t>
                      </a:r>
                    </a:p>
                    <a:p>
                      <a:pPr marL="342900" indent="-342900" algn="l">
                        <a:spcBef>
                          <a:spcPts val="600"/>
                        </a:spcBef>
                        <a:spcAft>
                          <a:spcPts val="600"/>
                        </a:spcAft>
                        <a:buFont typeface="Wingdings" pitchFamily="2" charset="2"/>
                        <a:buChar char="Ø"/>
                      </a:pPr>
                      <a:r>
                        <a:rPr lang="sl-SI" sz="1800" dirty="0" smtClean="0">
                          <a:solidFill>
                            <a:srgbClr val="82302E"/>
                          </a:solidFill>
                          <a:latin typeface="Cambria" pitchFamily="18" charset="0"/>
                        </a:rPr>
                        <a:t>Brokering </a:t>
                      </a:r>
                      <a:r>
                        <a:rPr lang="en-US" sz="1800" dirty="0" smtClean="0">
                          <a:solidFill>
                            <a:srgbClr val="82302E"/>
                          </a:solidFill>
                          <a:latin typeface="Cambria" pitchFamily="18" charset="0"/>
                        </a:rPr>
                        <a:t> services, and</a:t>
                      </a:r>
                    </a:p>
                    <a:p>
                      <a:pPr marL="285750" indent="-285750" algn="l">
                        <a:spcBef>
                          <a:spcPts val="600"/>
                        </a:spcBef>
                        <a:spcAft>
                          <a:spcPts val="600"/>
                        </a:spcAft>
                        <a:buFont typeface="Wingdings" pitchFamily="2" charset="2"/>
                        <a:buChar char="Ø"/>
                      </a:pPr>
                      <a:r>
                        <a:rPr lang="en-US" sz="1800" dirty="0" smtClean="0">
                          <a:solidFill>
                            <a:srgbClr val="82302E"/>
                          </a:solidFill>
                          <a:latin typeface="Cambria" pitchFamily="18" charset="0"/>
                        </a:rPr>
                        <a:t>Common</a:t>
                      </a:r>
                      <a:r>
                        <a:rPr lang="en-US" sz="1800" baseline="0" dirty="0" smtClean="0">
                          <a:solidFill>
                            <a:srgbClr val="82302E"/>
                          </a:solidFill>
                          <a:latin typeface="Cambria" pitchFamily="18" charset="0"/>
                        </a:rPr>
                        <a:t> position criteria of the EU Council </a:t>
                      </a:r>
                      <a:r>
                        <a:rPr lang="sl-SI" sz="1800" dirty="0" smtClean="0">
                          <a:solidFill>
                            <a:srgbClr val="82302E"/>
                          </a:solidFill>
                          <a:latin typeface="Cambria" pitchFamily="18" charset="0"/>
                        </a:rPr>
                        <a:t>2008/944/CFSP</a:t>
                      </a:r>
                      <a:r>
                        <a:rPr lang="sl-SI" sz="1800" baseline="0" dirty="0" smtClean="0">
                          <a:solidFill>
                            <a:srgbClr val="82302E"/>
                          </a:solidFill>
                          <a:latin typeface="Cambria" pitchFamily="18" charset="0"/>
                        </a:rPr>
                        <a:t> </a:t>
                      </a:r>
                      <a:r>
                        <a:rPr lang="en-US" sz="1800" dirty="0" smtClean="0">
                          <a:solidFill>
                            <a:srgbClr val="82302E"/>
                          </a:solidFill>
                          <a:latin typeface="Cambria" pitchFamily="18" charset="0"/>
                        </a:rPr>
                        <a:t>when exporting arms</a:t>
                      </a:r>
                    </a:p>
                  </a:txBody>
                  <a:tcPr>
                    <a:solidFill>
                      <a:schemeClr val="bg1">
                        <a:lumMod val="95000"/>
                      </a:schemeClr>
                    </a:solidFill>
                  </a:tcPr>
                </a:tc>
              </a:tr>
            </a:tbl>
          </a:graphicData>
        </a:graphic>
      </p:graphicFrame>
      <p:graphicFrame>
        <p:nvGraphicFramePr>
          <p:cNvPr id="34" name="Table 33"/>
          <p:cNvGraphicFramePr>
            <a:graphicFrameLocks noGrp="1"/>
          </p:cNvGraphicFramePr>
          <p:nvPr/>
        </p:nvGraphicFramePr>
        <p:xfrm>
          <a:off x="4038600" y="2438400"/>
          <a:ext cx="4648200" cy="533400"/>
        </p:xfrm>
        <a:graphic>
          <a:graphicData uri="http://schemas.openxmlformats.org/drawingml/2006/table">
            <a:tbl>
              <a:tblPr firstRow="1" bandRow="1">
                <a:tableStyleId>{21E4AEA4-8DFA-4A89-87EB-49C32662AFE0}</a:tableStyleId>
              </a:tblPr>
              <a:tblGrid>
                <a:gridCol w="4648200"/>
              </a:tblGrid>
              <a:tr h="533400">
                <a:tc>
                  <a:txBody>
                    <a:bodyPr/>
                    <a:lstStyle/>
                    <a:p>
                      <a:pPr algn="ctr">
                        <a:spcBef>
                          <a:spcPts val="600"/>
                        </a:spcBef>
                        <a:spcAft>
                          <a:spcPts val="600"/>
                        </a:spcAft>
                      </a:pPr>
                      <a:r>
                        <a:rPr lang="en-US" sz="2400" i="1" dirty="0" smtClean="0">
                          <a:solidFill>
                            <a:srgbClr val="82302E"/>
                          </a:solidFill>
                          <a:effectLst>
                            <a:outerShdw blurRad="38100" dist="38100" dir="2700000" algn="tl">
                              <a:srgbClr val="000000">
                                <a:alpha val="43137"/>
                              </a:srgbClr>
                            </a:outerShdw>
                          </a:effectLst>
                          <a:latin typeface="Cambria" pitchFamily="18" charset="0"/>
                        </a:rPr>
                        <a:t>The necessity to control</a:t>
                      </a:r>
                      <a:endParaRPr lang="en-US" sz="2400" i="1" dirty="0">
                        <a:solidFill>
                          <a:srgbClr val="82302E"/>
                        </a:solidFill>
                        <a:effectLst>
                          <a:outerShdw blurRad="38100" dist="38100" dir="2700000" algn="tl">
                            <a:srgbClr val="000000">
                              <a:alpha val="43137"/>
                            </a:srgbClr>
                          </a:outerShdw>
                        </a:effectLst>
                        <a:latin typeface="Cambria" pitchFamily="18" charset="0"/>
                      </a:endParaRPr>
                    </a:p>
                  </a:txBody>
                  <a:tcPr>
                    <a:solidFill>
                      <a:schemeClr val="bg1">
                        <a:lumMod val="95000"/>
                      </a:schemeClr>
                    </a:solidFill>
                  </a:tcPr>
                </a:tc>
              </a:tr>
            </a:tbl>
          </a:graphicData>
        </a:graphic>
      </p:graphicFrame>
      <p:graphicFrame>
        <p:nvGraphicFramePr>
          <p:cNvPr id="35" name="Table 34"/>
          <p:cNvGraphicFramePr>
            <a:graphicFrameLocks noGrp="1"/>
          </p:cNvGraphicFramePr>
          <p:nvPr/>
        </p:nvGraphicFramePr>
        <p:xfrm>
          <a:off x="4038600" y="3124200"/>
          <a:ext cx="4648200" cy="3032760"/>
        </p:xfrm>
        <a:graphic>
          <a:graphicData uri="http://schemas.openxmlformats.org/drawingml/2006/table">
            <a:tbl>
              <a:tblPr firstRow="1" bandRow="1">
                <a:tableStyleId>{21E4AEA4-8DFA-4A89-87EB-49C32662AFE0}</a:tableStyleId>
              </a:tblPr>
              <a:tblGrid>
                <a:gridCol w="4648200"/>
              </a:tblGrid>
              <a:tr h="3032760">
                <a:tc>
                  <a:txBody>
                    <a:bodyPr/>
                    <a:lstStyle/>
                    <a:p>
                      <a:pPr algn="l" eaLnBrk="1" hangingPunct="1">
                        <a:buFont typeface="Wingdings" pitchFamily="2" charset="2"/>
                        <a:buNone/>
                      </a:pPr>
                      <a:r>
                        <a:rPr lang="en-US" sz="1800" dirty="0" smtClean="0">
                          <a:solidFill>
                            <a:srgbClr val="82302E"/>
                          </a:solidFill>
                          <a:latin typeface="Cambria" pitchFamily="18" charset="0"/>
                        </a:rPr>
                        <a:t>Reasons</a:t>
                      </a:r>
                      <a:r>
                        <a:rPr lang="sr-Latn-CS" sz="1800" dirty="0" smtClean="0">
                          <a:solidFill>
                            <a:srgbClr val="82302E"/>
                          </a:solidFill>
                          <a:latin typeface="Cambria" pitchFamily="18" charset="0"/>
                        </a:rPr>
                        <a:t>:</a:t>
                      </a:r>
                    </a:p>
                    <a:p>
                      <a:pPr algn="just" eaLnBrk="1" hangingPunct="1">
                        <a:spcBef>
                          <a:spcPts val="600"/>
                        </a:spcBef>
                        <a:spcAft>
                          <a:spcPts val="600"/>
                        </a:spcAft>
                        <a:buClr>
                          <a:schemeClr val="bg1"/>
                        </a:buClr>
                        <a:buFont typeface="Wingdings" pitchFamily="2" charset="2"/>
                        <a:buChar char="ü"/>
                      </a:pPr>
                      <a:r>
                        <a:rPr lang="sr-Latn-CS" sz="1800" dirty="0" smtClean="0">
                          <a:solidFill>
                            <a:srgbClr val="82302E"/>
                          </a:solidFill>
                          <a:latin typeface="Cambria" pitchFamily="18" charset="0"/>
                        </a:rPr>
                        <a:t> </a:t>
                      </a:r>
                      <a:r>
                        <a:rPr lang="en-US" sz="1600" dirty="0" smtClean="0">
                          <a:solidFill>
                            <a:srgbClr val="82302E"/>
                          </a:solidFill>
                          <a:latin typeface="Cambria" pitchFamily="18" charset="0"/>
                        </a:rPr>
                        <a:t>Preservation of national security</a:t>
                      </a:r>
                      <a:r>
                        <a:rPr lang="de-DE" sz="1600" dirty="0" smtClean="0">
                          <a:solidFill>
                            <a:srgbClr val="82302E"/>
                          </a:solidFill>
                          <a:latin typeface="Cambria" pitchFamily="18" charset="0"/>
                        </a:rPr>
                        <a:t>,</a:t>
                      </a:r>
                      <a:endParaRPr lang="sr-Latn-CS" sz="1600" dirty="0" smtClean="0">
                        <a:solidFill>
                          <a:srgbClr val="82302E"/>
                        </a:solidFill>
                        <a:latin typeface="Cambria" pitchFamily="18" charset="0"/>
                      </a:endParaRPr>
                    </a:p>
                    <a:p>
                      <a:pPr marL="228600" indent="-228600" algn="l" eaLnBrk="1" hangingPunct="1">
                        <a:spcBef>
                          <a:spcPts val="600"/>
                        </a:spcBef>
                        <a:spcAft>
                          <a:spcPts val="600"/>
                        </a:spcAft>
                        <a:buClr>
                          <a:schemeClr val="bg1"/>
                        </a:buClr>
                        <a:buFont typeface="Wingdings" pitchFamily="2" charset="2"/>
                        <a:buChar char="ü"/>
                      </a:pPr>
                      <a:r>
                        <a:rPr lang="en-US" sz="1600" dirty="0" smtClean="0">
                          <a:solidFill>
                            <a:srgbClr val="82302E"/>
                          </a:solidFill>
                          <a:latin typeface="Cambria" pitchFamily="18" charset="0"/>
                        </a:rPr>
                        <a:t>Compliance with UN Security Council resolutions </a:t>
                      </a:r>
                      <a:r>
                        <a:rPr lang="sr-Latn-CS" sz="1600" dirty="0" smtClean="0">
                          <a:solidFill>
                            <a:srgbClr val="82302E"/>
                          </a:solidFill>
                          <a:latin typeface="Cambria" pitchFamily="18" charset="0"/>
                        </a:rPr>
                        <a:t>(</a:t>
                      </a:r>
                      <a:r>
                        <a:rPr lang="en-US" sz="1600" dirty="0" smtClean="0">
                          <a:solidFill>
                            <a:srgbClr val="82302E"/>
                          </a:solidFill>
                          <a:latin typeface="Cambria" pitchFamily="18" charset="0"/>
                        </a:rPr>
                        <a:t>especially</a:t>
                      </a:r>
                      <a:r>
                        <a:rPr lang="sr-Latn-CS" sz="1600" dirty="0" smtClean="0">
                          <a:solidFill>
                            <a:srgbClr val="82302E"/>
                          </a:solidFill>
                          <a:latin typeface="Cambria" pitchFamily="18" charset="0"/>
                        </a:rPr>
                        <a:t> R 1540 SB UN)</a:t>
                      </a:r>
                      <a:r>
                        <a:rPr lang="en-US" sz="1600" dirty="0" smtClean="0">
                          <a:solidFill>
                            <a:srgbClr val="82302E"/>
                          </a:solidFill>
                          <a:latin typeface="Cambria" pitchFamily="18" charset="0"/>
                        </a:rPr>
                        <a:t>,</a:t>
                      </a:r>
                      <a:endParaRPr lang="sr-Latn-CS" sz="1600" dirty="0" smtClean="0">
                        <a:solidFill>
                          <a:srgbClr val="82302E"/>
                        </a:solidFill>
                        <a:latin typeface="Cambria" pitchFamily="18" charset="0"/>
                      </a:endParaRPr>
                    </a:p>
                    <a:p>
                      <a:pPr marL="228600" indent="-228600" algn="just" eaLnBrk="1" hangingPunct="1">
                        <a:spcBef>
                          <a:spcPts val="600"/>
                        </a:spcBef>
                        <a:spcAft>
                          <a:spcPts val="600"/>
                        </a:spcAft>
                        <a:buClr>
                          <a:schemeClr val="bg1"/>
                        </a:buClr>
                        <a:buFont typeface="Wingdings" pitchFamily="2" charset="2"/>
                        <a:buChar char="ü"/>
                      </a:pPr>
                      <a:r>
                        <a:rPr lang="en-US" sz="1600" dirty="0" smtClean="0">
                          <a:solidFill>
                            <a:srgbClr val="82302E"/>
                          </a:solidFill>
                          <a:latin typeface="Cambria" pitchFamily="18" charset="0"/>
                        </a:rPr>
                        <a:t>Compliance with </a:t>
                      </a:r>
                      <a:r>
                        <a:rPr lang="ru-RU" sz="1600" dirty="0" smtClean="0">
                          <a:solidFill>
                            <a:srgbClr val="82302E"/>
                          </a:solidFill>
                          <a:latin typeface="Cambria" pitchFamily="18" charset="0"/>
                        </a:rPr>
                        <a:t>r</a:t>
                      </a:r>
                      <a:r>
                        <a:rPr lang="en-US" sz="1600" dirty="0" err="1" smtClean="0">
                          <a:solidFill>
                            <a:srgbClr val="82302E"/>
                          </a:solidFill>
                          <a:latin typeface="Cambria" pitchFamily="18" charset="0"/>
                        </a:rPr>
                        <a:t>atification</a:t>
                      </a:r>
                      <a:r>
                        <a:rPr lang="en-US" sz="1600" baseline="0" dirty="0" smtClean="0">
                          <a:solidFill>
                            <a:srgbClr val="82302E"/>
                          </a:solidFill>
                          <a:latin typeface="Cambria" pitchFamily="18" charset="0"/>
                        </a:rPr>
                        <a:t> of international conventions and agreements in this area, and</a:t>
                      </a:r>
                      <a:endParaRPr lang="sr-Latn-CS" sz="1600" dirty="0" smtClean="0">
                        <a:solidFill>
                          <a:srgbClr val="82302E"/>
                        </a:solidFill>
                        <a:latin typeface="Cambria" pitchFamily="18" charset="0"/>
                      </a:endParaRPr>
                    </a:p>
                    <a:p>
                      <a:pPr marL="228600" indent="-228600" algn="just" eaLnBrk="1" hangingPunct="1">
                        <a:spcBef>
                          <a:spcPts val="600"/>
                        </a:spcBef>
                        <a:spcAft>
                          <a:spcPts val="600"/>
                        </a:spcAft>
                        <a:buClr>
                          <a:schemeClr val="bg1"/>
                        </a:buClr>
                        <a:buFont typeface="Wingdings" pitchFamily="2" charset="2"/>
                        <a:buChar char="ü"/>
                      </a:pPr>
                      <a:r>
                        <a:rPr lang="sr-Latn-CS" sz="1600" dirty="0" smtClean="0">
                          <a:solidFill>
                            <a:srgbClr val="82302E"/>
                          </a:solidFill>
                          <a:latin typeface="Cambria" pitchFamily="18" charset="0"/>
                        </a:rPr>
                        <a:t>H</a:t>
                      </a:r>
                      <a:r>
                        <a:rPr lang="ru-RU" sz="1600" dirty="0" smtClean="0">
                          <a:solidFill>
                            <a:srgbClr val="82302E"/>
                          </a:solidFill>
                          <a:latin typeface="Cambria" pitchFamily="18" charset="0"/>
                        </a:rPr>
                        <a:t>armoniza</a:t>
                      </a:r>
                      <a:r>
                        <a:rPr lang="en-US" sz="1600" dirty="0" err="1" smtClean="0">
                          <a:solidFill>
                            <a:srgbClr val="82302E"/>
                          </a:solidFill>
                          <a:latin typeface="Cambria" pitchFamily="18" charset="0"/>
                        </a:rPr>
                        <a:t>tion</a:t>
                      </a:r>
                      <a:r>
                        <a:rPr lang="en-US" sz="1600" baseline="0" dirty="0" smtClean="0">
                          <a:solidFill>
                            <a:srgbClr val="82302E"/>
                          </a:solidFill>
                          <a:latin typeface="Cambria" pitchFamily="18" charset="0"/>
                        </a:rPr>
                        <a:t> of </a:t>
                      </a:r>
                      <a:r>
                        <a:rPr lang="ru-RU" sz="1600" dirty="0" smtClean="0">
                          <a:solidFill>
                            <a:srgbClr val="82302E"/>
                          </a:solidFill>
                          <a:latin typeface="Cambria" pitchFamily="18" charset="0"/>
                        </a:rPr>
                        <a:t> </a:t>
                      </a:r>
                      <a:r>
                        <a:rPr lang="en-US" sz="1600" dirty="0" smtClean="0">
                          <a:solidFill>
                            <a:srgbClr val="82302E"/>
                          </a:solidFill>
                          <a:latin typeface="Cambria" pitchFamily="18" charset="0"/>
                        </a:rPr>
                        <a:t>national export control policy of  arms, military equipment</a:t>
                      </a:r>
                      <a:r>
                        <a:rPr lang="en-US" sz="1600" baseline="0" dirty="0" smtClean="0">
                          <a:solidFill>
                            <a:srgbClr val="82302E"/>
                          </a:solidFill>
                          <a:latin typeface="Cambria" pitchFamily="18" charset="0"/>
                        </a:rPr>
                        <a:t> and dual-use goods with EU regulations</a:t>
                      </a:r>
                      <a:endParaRPr lang="en-GB" sz="1600" dirty="0" smtClean="0">
                        <a:solidFill>
                          <a:srgbClr val="82302E"/>
                        </a:solidFill>
                        <a:latin typeface="Cambria" pitchFamily="18" charset="0"/>
                      </a:endParaRPr>
                    </a:p>
                  </a:txBody>
                  <a:tcPr>
                    <a:solidFill>
                      <a:schemeClr val="bg1">
                        <a:lumMod val="95000"/>
                      </a:schemeClr>
                    </a:solid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Cambria" pitchFamily="18" charset="0"/>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1295400" y="685800"/>
            <a:ext cx="7543800" cy="523220"/>
          </a:xfrm>
          <a:prstGeom prst="rect">
            <a:avLst/>
          </a:prstGeom>
        </p:spPr>
        <p:txBody>
          <a:bodyPr wrap="square">
            <a:spAutoFit/>
          </a:bodyPr>
          <a:lstStyle/>
          <a:p>
            <a:pPr marL="514350" indent="4763" algn="just">
              <a:spcBef>
                <a:spcPts val="600"/>
              </a:spcBef>
              <a:spcAft>
                <a:spcPts val="600"/>
              </a:spcAft>
              <a:defRPr/>
            </a:pPr>
            <a:r>
              <a:rPr lang="sr-Latn-CS" sz="2800" b="1" dirty="0" smtClean="0">
                <a:solidFill>
                  <a:schemeClr val="accent2">
                    <a:lumMod val="50000"/>
                  </a:schemeClr>
                </a:solidFill>
                <a:effectLst>
                  <a:outerShdw blurRad="38100" dist="38100" dir="2700000" algn="tl">
                    <a:srgbClr val="000000">
                      <a:alpha val="43137"/>
                    </a:srgbClr>
                  </a:outerShdw>
                </a:effectLst>
                <a:latin typeface="Cambria" pitchFamily="18" charset="0"/>
              </a:rPr>
              <a:t>1. Common Commercial Policy: DUAL USE</a:t>
            </a:r>
          </a:p>
        </p:txBody>
      </p:sp>
      <p:sp>
        <p:nvSpPr>
          <p:cNvPr id="22" name="Title 21"/>
          <p:cNvSpPr txBox="1">
            <a:spLocks/>
          </p:cNvSpPr>
          <p:nvPr/>
        </p:nvSpPr>
        <p:spPr bwMode="auto">
          <a:xfrm>
            <a:off x="762000" y="1295400"/>
            <a:ext cx="7924800" cy="461665"/>
          </a:xfrm>
          <a:prstGeom prst="rect">
            <a:avLst/>
          </a:prstGeom>
          <a:solidFill>
            <a:schemeClr val="bg1">
              <a:lumMod val="85000"/>
            </a:schemeClr>
          </a:solidFill>
          <a:ln w="9525">
            <a:noFill/>
            <a:miter lim="800000"/>
            <a:headEnd/>
            <a:tailEnd/>
          </a:ln>
        </p:spPr>
        <p:txBody>
          <a:bodyPr vert="horz" wrap="square" lIns="91440" tIns="45720" rIns="91440" bIns="45720" numCol="1" anchor="ctr" anchorCtr="0" compatLnSpc="1">
            <a:prstTxWarp prst="textNoShape">
              <a:avLst/>
            </a:prstTxWarp>
            <a:spAutoFit/>
          </a:bodyPr>
          <a:lstStyle/>
          <a:p>
            <a:pPr marL="14288" indent="-14288"/>
            <a:r>
              <a:rPr lang="en-US" sz="2400" b="1" dirty="0" smtClean="0">
                <a:solidFill>
                  <a:srgbClr val="660033"/>
                </a:solidFill>
                <a:latin typeface="Cambria" pitchFamily="18" charset="0"/>
              </a:rPr>
              <a:t>National legislation</a:t>
            </a:r>
            <a:r>
              <a:rPr lang="sr-Latn-CS" sz="2400" b="1" dirty="0" smtClean="0">
                <a:solidFill>
                  <a:srgbClr val="660033"/>
                </a:solidFill>
                <a:latin typeface="Cambria" pitchFamily="18" charset="0"/>
              </a:rPr>
              <a:t> </a:t>
            </a:r>
            <a:r>
              <a:rPr lang="en-US" sz="2400" b="1" dirty="0" smtClean="0">
                <a:solidFill>
                  <a:srgbClr val="660033"/>
                </a:solidFill>
                <a:latin typeface="Cambria" pitchFamily="18" charset="0"/>
              </a:rPr>
              <a:t>–</a:t>
            </a:r>
            <a:r>
              <a:rPr lang="sr-Latn-CS" sz="2400" b="1" dirty="0" smtClean="0">
                <a:solidFill>
                  <a:srgbClr val="660033"/>
                </a:solidFill>
                <a:latin typeface="Cambria" pitchFamily="18" charset="0"/>
              </a:rPr>
              <a:t> continued</a:t>
            </a:r>
          </a:p>
        </p:txBody>
      </p:sp>
      <p:sp>
        <p:nvSpPr>
          <p:cNvPr id="33" name="Rectangle 32"/>
          <p:cNvSpPr/>
          <p:nvPr/>
        </p:nvSpPr>
        <p:spPr>
          <a:xfrm>
            <a:off x="762000" y="1905000"/>
            <a:ext cx="7924800" cy="338554"/>
          </a:xfrm>
          <a:prstGeom prst="rect">
            <a:avLst/>
          </a:prstGeom>
          <a:solidFill>
            <a:schemeClr val="bg1">
              <a:lumMod val="85000"/>
            </a:schemeClr>
          </a:solidFill>
        </p:spPr>
        <p:txBody>
          <a:bodyPr wrap="square">
            <a:spAutoFit/>
          </a:bodyPr>
          <a:lstStyle/>
          <a:p>
            <a:r>
              <a:rPr lang="en-US" sz="1600" b="1" dirty="0" smtClean="0">
                <a:solidFill>
                  <a:srgbClr val="6A1414"/>
                </a:solidFill>
                <a:latin typeface="Cambria" pitchFamily="18" charset="0"/>
              </a:rPr>
              <a:t>What has already been achieved?</a:t>
            </a:r>
            <a:endParaRPr lang="pt-PT" sz="1600" b="1" dirty="0">
              <a:solidFill>
                <a:srgbClr val="6A1414"/>
              </a:solidFill>
              <a:latin typeface="Cambria" pitchFamily="18" charset="0"/>
            </a:endParaRPr>
          </a:p>
        </p:txBody>
      </p:sp>
      <p:sp>
        <p:nvSpPr>
          <p:cNvPr id="32" name="Slide Number Placeholder 31"/>
          <p:cNvSpPr>
            <a:spLocks noGrp="1"/>
          </p:cNvSpPr>
          <p:nvPr>
            <p:ph type="sldNum" sz="quarter" idx="12"/>
          </p:nvPr>
        </p:nvSpPr>
        <p:spPr/>
        <p:txBody>
          <a:bodyPr/>
          <a:lstStyle/>
          <a:p>
            <a:pPr>
              <a:defRPr/>
            </a:pPr>
            <a:fld id="{07805070-01AD-4DB7-91F5-6260714AA4A2}" type="slidenum">
              <a:rPr lang="en-US" smtClean="0">
                <a:latin typeface="Cambria" pitchFamily="18" charset="0"/>
              </a:rPr>
              <a:pPr>
                <a:defRPr/>
              </a:pPr>
              <a:t>8</a:t>
            </a:fld>
            <a:endParaRPr lang="en-US">
              <a:latin typeface="Cambria" pitchFamily="18" charset="0"/>
            </a:endParaRPr>
          </a:p>
        </p:txBody>
      </p:sp>
      <p:sp>
        <p:nvSpPr>
          <p:cNvPr id="29" name="Text Box 11"/>
          <p:cNvSpPr txBox="1">
            <a:spLocks noChangeArrowheads="1"/>
          </p:cNvSpPr>
          <p:nvPr/>
        </p:nvSpPr>
        <p:spPr bwMode="auto">
          <a:xfrm>
            <a:off x="762000" y="2514600"/>
            <a:ext cx="1657350" cy="366712"/>
          </a:xfrm>
          <a:prstGeom prst="rect">
            <a:avLst/>
          </a:prstGeom>
          <a:solidFill>
            <a:srgbClr val="5F5F5F"/>
          </a:solidFill>
          <a:ln w="9525">
            <a:noFill/>
            <a:miter lim="800000"/>
            <a:headEnd/>
            <a:tailEnd/>
          </a:ln>
        </p:spPr>
        <p:txBody>
          <a:bodyPr>
            <a:spAutoFit/>
          </a:bodyPr>
          <a:lstStyle/>
          <a:p>
            <a:pPr algn="ctr">
              <a:spcBef>
                <a:spcPct val="50000"/>
              </a:spcBef>
            </a:pPr>
            <a:r>
              <a:rPr lang="pt-PT" b="1" dirty="0">
                <a:solidFill>
                  <a:srgbClr val="66FF33"/>
                </a:solidFill>
                <a:latin typeface="Cambria" pitchFamily="18" charset="0"/>
              </a:rPr>
              <a:t>First Phase</a:t>
            </a:r>
            <a:endParaRPr lang="en-US" b="1" dirty="0">
              <a:solidFill>
                <a:srgbClr val="66FF33"/>
              </a:solidFill>
              <a:latin typeface="Cambria" pitchFamily="18" charset="0"/>
            </a:endParaRPr>
          </a:p>
        </p:txBody>
      </p:sp>
      <p:cxnSp>
        <p:nvCxnSpPr>
          <p:cNvPr id="36" name="AutoShape 46"/>
          <p:cNvCxnSpPr>
            <a:cxnSpLocks noChangeShapeType="1"/>
          </p:cNvCxnSpPr>
          <p:nvPr/>
        </p:nvCxnSpPr>
        <p:spPr bwMode="auto">
          <a:xfrm rot="10800000" flipV="1">
            <a:off x="3429000" y="2438400"/>
            <a:ext cx="442914" cy="304800"/>
          </a:xfrm>
          <a:prstGeom prst="bentConnector3">
            <a:avLst>
              <a:gd name="adj1" fmla="val 50000"/>
            </a:avLst>
          </a:prstGeom>
          <a:noFill/>
          <a:ln w="9525">
            <a:solidFill>
              <a:schemeClr val="tx1"/>
            </a:solidFill>
            <a:miter lim="800000"/>
            <a:headEnd/>
            <a:tailEnd/>
          </a:ln>
        </p:spPr>
      </p:cxnSp>
      <p:cxnSp>
        <p:nvCxnSpPr>
          <p:cNvPr id="39" name="AutoShape 54"/>
          <p:cNvCxnSpPr>
            <a:cxnSpLocks noChangeShapeType="1"/>
            <a:stCxn id="77" idx="1"/>
          </p:cNvCxnSpPr>
          <p:nvPr/>
        </p:nvCxnSpPr>
        <p:spPr bwMode="auto">
          <a:xfrm rot="10800000" flipV="1">
            <a:off x="3048002" y="3352800"/>
            <a:ext cx="1523999" cy="457200"/>
          </a:xfrm>
          <a:prstGeom prst="bentConnector3">
            <a:avLst>
              <a:gd name="adj1" fmla="val 101081"/>
            </a:avLst>
          </a:prstGeom>
          <a:noFill/>
          <a:ln w="9525">
            <a:solidFill>
              <a:schemeClr val="tx1"/>
            </a:solidFill>
            <a:miter lim="800000"/>
            <a:headEnd/>
            <a:tailEnd type="triangle" w="med" len="med"/>
          </a:ln>
        </p:spPr>
      </p:cxnSp>
      <p:sp>
        <p:nvSpPr>
          <p:cNvPr id="40" name="Text Box 45"/>
          <p:cNvSpPr txBox="1">
            <a:spLocks noChangeArrowheads="1"/>
          </p:cNvSpPr>
          <p:nvPr/>
        </p:nvSpPr>
        <p:spPr bwMode="auto">
          <a:xfrm>
            <a:off x="2438400" y="3810000"/>
            <a:ext cx="1111330" cy="307777"/>
          </a:xfrm>
          <a:prstGeom prst="rect">
            <a:avLst/>
          </a:prstGeom>
          <a:solidFill>
            <a:schemeClr val="bg1">
              <a:lumMod val="85000"/>
            </a:schemeClr>
          </a:solidFill>
          <a:ln w="9525">
            <a:solidFill>
              <a:schemeClr val="bg1">
                <a:lumMod val="95000"/>
              </a:schemeClr>
            </a:solidFill>
            <a:miter lim="800000"/>
            <a:headEnd/>
            <a:tailEnd/>
          </a:ln>
        </p:spPr>
        <p:txBody>
          <a:bodyPr wrap="none">
            <a:spAutoFit/>
          </a:bodyPr>
          <a:lstStyle/>
          <a:p>
            <a:r>
              <a:rPr lang="pt-PT" sz="1400" b="1" dirty="0">
                <a:solidFill>
                  <a:srgbClr val="82302E"/>
                </a:solidFill>
                <a:latin typeface="Cambria" pitchFamily="18" charset="0"/>
              </a:rPr>
              <a:t>transposed</a:t>
            </a:r>
          </a:p>
        </p:txBody>
      </p:sp>
      <p:cxnSp>
        <p:nvCxnSpPr>
          <p:cNvPr id="41" name="AutoShape 47"/>
          <p:cNvCxnSpPr>
            <a:cxnSpLocks noChangeShapeType="1"/>
          </p:cNvCxnSpPr>
          <p:nvPr/>
        </p:nvCxnSpPr>
        <p:spPr bwMode="auto">
          <a:xfrm rot="5400000">
            <a:off x="2815431" y="4194969"/>
            <a:ext cx="304800" cy="144462"/>
          </a:xfrm>
          <a:prstGeom prst="bentConnector3">
            <a:avLst>
              <a:gd name="adj1" fmla="val 50000"/>
            </a:avLst>
          </a:prstGeom>
          <a:noFill/>
          <a:ln w="9525">
            <a:solidFill>
              <a:schemeClr val="tx1"/>
            </a:solidFill>
            <a:miter lim="800000"/>
            <a:headEnd/>
            <a:tailEnd type="triangle" w="med" len="med"/>
          </a:ln>
        </p:spPr>
      </p:cxnSp>
      <p:sp>
        <p:nvSpPr>
          <p:cNvPr id="42" name="AutoShape 42"/>
          <p:cNvSpPr>
            <a:spLocks noChangeArrowheads="1"/>
          </p:cNvSpPr>
          <p:nvPr/>
        </p:nvSpPr>
        <p:spPr bwMode="auto">
          <a:xfrm>
            <a:off x="1371600" y="4419600"/>
            <a:ext cx="2133600" cy="711200"/>
          </a:xfrm>
          <a:prstGeom prst="flowChartDocument">
            <a:avLst/>
          </a:prstGeom>
          <a:solidFill>
            <a:srgbClr val="F8F8F8"/>
          </a:solidFill>
          <a:ln w="9525">
            <a:solidFill>
              <a:schemeClr val="tx1"/>
            </a:solidFill>
            <a:miter lim="800000"/>
            <a:headEnd/>
            <a:tailEnd/>
          </a:ln>
        </p:spPr>
        <p:txBody>
          <a:bodyPr wrap="none" anchor="ctr"/>
          <a:lstStyle/>
          <a:p>
            <a:pPr algn="ctr"/>
            <a:r>
              <a:rPr lang="en-US" sz="1600" b="1" dirty="0">
                <a:solidFill>
                  <a:schemeClr val="accent1">
                    <a:lumMod val="75000"/>
                  </a:schemeClr>
                </a:solidFill>
                <a:latin typeface="Cambria" pitchFamily="18" charset="0"/>
              </a:rPr>
              <a:t>LAW </a:t>
            </a:r>
            <a:r>
              <a:rPr lang="en-US" sz="1600" b="1" dirty="0" smtClean="0">
                <a:solidFill>
                  <a:schemeClr val="accent1">
                    <a:lumMod val="75000"/>
                  </a:schemeClr>
                </a:solidFill>
                <a:latin typeface="Cambria" pitchFamily="18" charset="0"/>
              </a:rPr>
              <a:t>32/2012, </a:t>
            </a:r>
          </a:p>
          <a:p>
            <a:pPr algn="ctr"/>
            <a:r>
              <a:rPr lang="en-US" sz="1600" b="1" dirty="0" smtClean="0">
                <a:solidFill>
                  <a:schemeClr val="accent1">
                    <a:lumMod val="75000"/>
                  </a:schemeClr>
                </a:solidFill>
                <a:latin typeface="Cambria" pitchFamily="18" charset="0"/>
              </a:rPr>
              <a:t>1 July</a:t>
            </a:r>
            <a:endParaRPr lang="pt-PT" sz="1600" b="1" dirty="0">
              <a:solidFill>
                <a:schemeClr val="accent1">
                  <a:lumMod val="75000"/>
                </a:schemeClr>
              </a:solidFill>
              <a:latin typeface="Cambria" pitchFamily="18" charset="0"/>
            </a:endParaRPr>
          </a:p>
        </p:txBody>
      </p:sp>
      <p:cxnSp>
        <p:nvCxnSpPr>
          <p:cNvPr id="43" name="AutoShape 23"/>
          <p:cNvCxnSpPr>
            <a:cxnSpLocks noChangeShapeType="1"/>
          </p:cNvCxnSpPr>
          <p:nvPr/>
        </p:nvCxnSpPr>
        <p:spPr bwMode="auto">
          <a:xfrm flipV="1">
            <a:off x="3505200" y="4648200"/>
            <a:ext cx="1033462" cy="6350"/>
          </a:xfrm>
          <a:prstGeom prst="straightConnector1">
            <a:avLst/>
          </a:prstGeom>
          <a:noFill/>
          <a:ln w="9525">
            <a:solidFill>
              <a:schemeClr val="tx1"/>
            </a:solidFill>
            <a:round/>
            <a:headEnd/>
            <a:tailEnd type="triangle" w="med" len="med"/>
          </a:ln>
        </p:spPr>
      </p:cxnSp>
      <p:pic>
        <p:nvPicPr>
          <p:cNvPr id="44" name="Picture 50" descr="j0346857"/>
          <p:cNvPicPr>
            <a:picLocks noChangeAspect="1" noChangeArrowheads="1"/>
          </p:cNvPicPr>
          <p:nvPr/>
        </p:nvPicPr>
        <p:blipFill>
          <a:blip r:embed="rId5" cstate="print"/>
          <a:srcRect/>
          <a:stretch>
            <a:fillRect/>
          </a:stretch>
        </p:blipFill>
        <p:spPr bwMode="auto">
          <a:xfrm>
            <a:off x="4572000" y="4343400"/>
            <a:ext cx="439738" cy="735012"/>
          </a:xfrm>
          <a:prstGeom prst="rect">
            <a:avLst/>
          </a:prstGeom>
          <a:noFill/>
          <a:ln w="9525">
            <a:noFill/>
            <a:miter lim="800000"/>
            <a:headEnd/>
            <a:tailEnd/>
          </a:ln>
        </p:spPr>
      </p:pic>
      <p:cxnSp>
        <p:nvCxnSpPr>
          <p:cNvPr id="45" name="AutoShape 23"/>
          <p:cNvCxnSpPr>
            <a:cxnSpLocks noChangeShapeType="1"/>
          </p:cNvCxnSpPr>
          <p:nvPr/>
        </p:nvCxnSpPr>
        <p:spPr bwMode="auto">
          <a:xfrm>
            <a:off x="5029200" y="4648200"/>
            <a:ext cx="536575" cy="6350"/>
          </a:xfrm>
          <a:prstGeom prst="straightConnector1">
            <a:avLst/>
          </a:prstGeom>
          <a:noFill/>
          <a:ln w="9525">
            <a:solidFill>
              <a:schemeClr val="tx1"/>
            </a:solidFill>
            <a:round/>
            <a:headEnd/>
            <a:tailEnd type="triangle" w="med" len="med"/>
          </a:ln>
        </p:spPr>
      </p:cxnSp>
      <p:sp>
        <p:nvSpPr>
          <p:cNvPr id="46" name="Text Box 5"/>
          <p:cNvSpPr txBox="1">
            <a:spLocks noChangeArrowheads="1"/>
          </p:cNvSpPr>
          <p:nvPr/>
        </p:nvSpPr>
        <p:spPr bwMode="auto">
          <a:xfrm>
            <a:off x="5638800" y="4495800"/>
            <a:ext cx="1655762" cy="369332"/>
          </a:xfrm>
          <a:prstGeom prst="rect">
            <a:avLst/>
          </a:prstGeom>
          <a:solidFill>
            <a:srgbClr val="5F5F5F"/>
          </a:solidFill>
          <a:ln w="9525">
            <a:noFill/>
            <a:miter lim="800000"/>
            <a:headEnd/>
            <a:tailEnd/>
          </a:ln>
        </p:spPr>
        <p:txBody>
          <a:bodyPr>
            <a:spAutoFit/>
          </a:bodyPr>
          <a:lstStyle/>
          <a:p>
            <a:pPr algn="ctr">
              <a:buFont typeface="Wingdings" pitchFamily="2" charset="2"/>
              <a:buNone/>
            </a:pPr>
            <a:r>
              <a:rPr lang="en-US" b="1" dirty="0">
                <a:solidFill>
                  <a:srgbClr val="66FF33"/>
                </a:solidFill>
                <a:latin typeface="Cambria" pitchFamily="18" charset="0"/>
                <a:cs typeface="Arial" pitchFamily="34" charset="0"/>
              </a:rPr>
              <a:t>Implemented</a:t>
            </a:r>
          </a:p>
        </p:txBody>
      </p:sp>
      <p:sp>
        <p:nvSpPr>
          <p:cNvPr id="47" name="Text Box 16"/>
          <p:cNvSpPr txBox="1">
            <a:spLocks noChangeArrowheads="1"/>
          </p:cNvSpPr>
          <p:nvPr/>
        </p:nvSpPr>
        <p:spPr bwMode="auto">
          <a:xfrm>
            <a:off x="533400" y="5486400"/>
            <a:ext cx="8229600" cy="707886"/>
          </a:xfrm>
          <a:prstGeom prst="rect">
            <a:avLst/>
          </a:prstGeom>
          <a:solidFill>
            <a:srgbClr val="F8F8F8"/>
          </a:solidFill>
          <a:ln w="9525">
            <a:noFill/>
            <a:miter lim="800000"/>
            <a:headEnd/>
            <a:tailEnd/>
          </a:ln>
        </p:spPr>
        <p:txBody>
          <a:bodyPr wrap="square">
            <a:spAutoFit/>
          </a:bodyPr>
          <a:lstStyle/>
          <a:p>
            <a:pPr algn="just"/>
            <a:r>
              <a:rPr lang="en-US" sz="2000" i="1" dirty="0" smtClean="0">
                <a:solidFill>
                  <a:srgbClr val="6A1414"/>
                </a:solidFill>
                <a:latin typeface="Cambria" pitchFamily="18" charset="0"/>
              </a:rPr>
              <a:t>Establishes the conditions, rules and procedures that governs the access to the activities of Commerce for exports of dual-use.</a:t>
            </a:r>
            <a:endParaRPr lang="en-US" sz="2000" i="1" dirty="0">
              <a:solidFill>
                <a:srgbClr val="6A1414"/>
              </a:solidFill>
              <a:latin typeface="Cambria" pitchFamily="18" charset="0"/>
            </a:endParaRPr>
          </a:p>
        </p:txBody>
      </p:sp>
      <p:sp>
        <p:nvSpPr>
          <p:cNvPr id="50" name="AutoShape 53"/>
          <p:cNvSpPr>
            <a:spLocks noChangeArrowheads="1"/>
          </p:cNvSpPr>
          <p:nvPr/>
        </p:nvSpPr>
        <p:spPr bwMode="auto">
          <a:xfrm>
            <a:off x="3886200" y="2209800"/>
            <a:ext cx="1752600" cy="457200"/>
          </a:xfrm>
          <a:prstGeom prst="flowChartDocument">
            <a:avLst/>
          </a:prstGeom>
          <a:solidFill>
            <a:srgbClr val="F8F8F8"/>
          </a:solidFill>
          <a:ln w="9525">
            <a:solidFill>
              <a:srgbClr val="000066"/>
            </a:solidFill>
            <a:miter lim="800000"/>
            <a:headEnd/>
            <a:tailEnd/>
          </a:ln>
        </p:spPr>
        <p:txBody>
          <a:bodyPr wrap="none" anchor="ctr"/>
          <a:lstStyle/>
          <a:p>
            <a:pPr algn="ctr"/>
            <a:r>
              <a:rPr lang="en-US" sz="1400" b="1" dirty="0">
                <a:solidFill>
                  <a:srgbClr val="000099"/>
                </a:solidFill>
                <a:latin typeface="Cambria" pitchFamily="18" charset="0"/>
              </a:rPr>
              <a:t>CCP </a:t>
            </a:r>
            <a:r>
              <a:rPr lang="en-US" sz="1400" b="1" dirty="0" smtClean="0">
                <a:solidFill>
                  <a:srgbClr val="000099"/>
                </a:solidFill>
                <a:latin typeface="Cambria" pitchFamily="18" charset="0"/>
              </a:rPr>
              <a:t>2000/401/CFSP</a:t>
            </a:r>
            <a:endParaRPr lang="pt-PT" sz="1400" b="1" dirty="0">
              <a:solidFill>
                <a:srgbClr val="000099"/>
              </a:solidFill>
              <a:latin typeface="Cambria" pitchFamily="18" charset="0"/>
            </a:endParaRPr>
          </a:p>
        </p:txBody>
      </p:sp>
      <p:sp>
        <p:nvSpPr>
          <p:cNvPr id="51" name="AutoShape 53"/>
          <p:cNvSpPr>
            <a:spLocks noChangeArrowheads="1"/>
          </p:cNvSpPr>
          <p:nvPr/>
        </p:nvSpPr>
        <p:spPr bwMode="auto">
          <a:xfrm>
            <a:off x="4038600" y="2514600"/>
            <a:ext cx="1752600" cy="457200"/>
          </a:xfrm>
          <a:prstGeom prst="flowChartDocument">
            <a:avLst/>
          </a:prstGeom>
          <a:solidFill>
            <a:srgbClr val="F8F8F8"/>
          </a:solidFill>
          <a:ln w="9525">
            <a:solidFill>
              <a:srgbClr val="000066"/>
            </a:solidFill>
            <a:miter lim="800000"/>
            <a:headEnd/>
            <a:tailEnd/>
          </a:ln>
        </p:spPr>
        <p:txBody>
          <a:bodyPr wrap="none" anchor="ctr"/>
          <a:lstStyle/>
          <a:p>
            <a:pPr algn="ctr"/>
            <a:r>
              <a:rPr lang="en-US" sz="1400" b="1" dirty="0">
                <a:solidFill>
                  <a:srgbClr val="000099"/>
                </a:solidFill>
                <a:latin typeface="Cambria" pitchFamily="18" charset="0"/>
              </a:rPr>
              <a:t>CCP 2003/468/CFSP</a:t>
            </a:r>
            <a:endParaRPr lang="pt-PT" sz="1400" b="1" dirty="0">
              <a:solidFill>
                <a:srgbClr val="000099"/>
              </a:solidFill>
              <a:latin typeface="Cambria" pitchFamily="18" charset="0"/>
            </a:endParaRPr>
          </a:p>
        </p:txBody>
      </p:sp>
      <p:sp>
        <p:nvSpPr>
          <p:cNvPr id="52" name="AutoShape 43"/>
          <p:cNvSpPr>
            <a:spLocks noChangeArrowheads="1"/>
          </p:cNvSpPr>
          <p:nvPr/>
        </p:nvSpPr>
        <p:spPr bwMode="auto">
          <a:xfrm>
            <a:off x="4267200" y="2819400"/>
            <a:ext cx="1676400" cy="457200"/>
          </a:xfrm>
          <a:prstGeom prst="flowChartDocument">
            <a:avLst/>
          </a:prstGeom>
          <a:solidFill>
            <a:srgbClr val="F8F8F8"/>
          </a:solidFill>
          <a:ln w="9525">
            <a:solidFill>
              <a:srgbClr val="000066"/>
            </a:solidFill>
            <a:miter lim="800000"/>
            <a:headEnd/>
            <a:tailEnd/>
          </a:ln>
        </p:spPr>
        <p:txBody>
          <a:bodyPr wrap="none" anchor="ctr"/>
          <a:lstStyle/>
          <a:p>
            <a:pPr algn="ctr"/>
            <a:r>
              <a:rPr lang="en-US" sz="1400" b="1" dirty="0">
                <a:solidFill>
                  <a:srgbClr val="000099"/>
                </a:solidFill>
                <a:latin typeface="Cambria" pitchFamily="18" charset="0"/>
              </a:rPr>
              <a:t>CCP 2008/944/CFSP</a:t>
            </a:r>
            <a:endParaRPr lang="pt-PT" sz="1400" b="1" dirty="0">
              <a:solidFill>
                <a:srgbClr val="000099"/>
              </a:solidFill>
              <a:latin typeface="Cambria" pitchFamily="18" charset="0"/>
            </a:endParaRPr>
          </a:p>
        </p:txBody>
      </p:sp>
      <p:cxnSp>
        <p:nvCxnSpPr>
          <p:cNvPr id="67" name="AutoShape 46"/>
          <p:cNvCxnSpPr>
            <a:cxnSpLocks noChangeShapeType="1"/>
          </p:cNvCxnSpPr>
          <p:nvPr/>
        </p:nvCxnSpPr>
        <p:spPr bwMode="auto">
          <a:xfrm rot="10800000" flipV="1">
            <a:off x="3505200" y="2743200"/>
            <a:ext cx="519114" cy="304800"/>
          </a:xfrm>
          <a:prstGeom prst="bentConnector3">
            <a:avLst>
              <a:gd name="adj1" fmla="val 114270"/>
            </a:avLst>
          </a:prstGeom>
          <a:noFill/>
          <a:ln w="9525">
            <a:solidFill>
              <a:schemeClr val="tx1"/>
            </a:solidFill>
            <a:miter lim="800000"/>
            <a:headEnd/>
            <a:tailEnd/>
          </a:ln>
        </p:spPr>
      </p:cxnSp>
      <p:sp>
        <p:nvSpPr>
          <p:cNvPr id="77" name="AutoShape 43"/>
          <p:cNvSpPr>
            <a:spLocks noChangeArrowheads="1"/>
          </p:cNvSpPr>
          <p:nvPr/>
        </p:nvSpPr>
        <p:spPr bwMode="auto">
          <a:xfrm>
            <a:off x="4572000" y="3124200"/>
            <a:ext cx="1587500" cy="457200"/>
          </a:xfrm>
          <a:prstGeom prst="flowChartDocument">
            <a:avLst/>
          </a:prstGeom>
          <a:solidFill>
            <a:srgbClr val="F8F8F8"/>
          </a:solidFill>
          <a:ln w="9525">
            <a:solidFill>
              <a:srgbClr val="000066"/>
            </a:solidFill>
            <a:miter lim="800000"/>
            <a:headEnd/>
            <a:tailEnd/>
          </a:ln>
        </p:spPr>
        <p:txBody>
          <a:bodyPr wrap="none" anchor="ctr"/>
          <a:lstStyle/>
          <a:p>
            <a:pPr algn="ctr"/>
            <a:r>
              <a:rPr lang="en-US" sz="1400" b="1" dirty="0">
                <a:solidFill>
                  <a:srgbClr val="000099"/>
                </a:solidFill>
                <a:latin typeface="Cambria" pitchFamily="18" charset="0"/>
              </a:rPr>
              <a:t>CCP </a:t>
            </a:r>
            <a:r>
              <a:rPr lang="en-US" sz="1400" b="1" dirty="0" smtClean="0">
                <a:solidFill>
                  <a:srgbClr val="000099"/>
                </a:solidFill>
                <a:latin typeface="Cambria" pitchFamily="18" charset="0"/>
              </a:rPr>
              <a:t>428/2009</a:t>
            </a:r>
            <a:endParaRPr lang="pt-PT" sz="1400" b="1" dirty="0">
              <a:solidFill>
                <a:srgbClr val="000099"/>
              </a:solidFill>
              <a:latin typeface="Cambria" pitchFamily="18" charset="0"/>
            </a:endParaRPr>
          </a:p>
        </p:txBody>
      </p:sp>
      <p:cxnSp>
        <p:nvCxnSpPr>
          <p:cNvPr id="78" name="AutoShape 46"/>
          <p:cNvCxnSpPr>
            <a:cxnSpLocks noChangeShapeType="1"/>
            <a:stCxn id="52" idx="1"/>
          </p:cNvCxnSpPr>
          <p:nvPr/>
        </p:nvCxnSpPr>
        <p:spPr bwMode="auto">
          <a:xfrm rot="10800000" flipV="1">
            <a:off x="3048000" y="3048000"/>
            <a:ext cx="1219200" cy="304800"/>
          </a:xfrm>
          <a:prstGeom prst="bentConnector3">
            <a:avLst>
              <a:gd name="adj1" fmla="val 80405"/>
            </a:avLst>
          </a:prstGeom>
          <a:noFill/>
          <a:ln w="9525">
            <a:solidFill>
              <a:schemeClr val="tx1"/>
            </a:solidFill>
            <a:miter lim="800000"/>
            <a:headEnd/>
            <a:tailEnd/>
          </a:ln>
        </p:spPr>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1295400" y="685800"/>
            <a:ext cx="7543800" cy="523220"/>
          </a:xfrm>
          <a:prstGeom prst="rect">
            <a:avLst/>
          </a:prstGeom>
        </p:spPr>
        <p:txBody>
          <a:bodyPr wrap="square">
            <a:spAutoFit/>
          </a:bodyPr>
          <a:lstStyle/>
          <a:p>
            <a:pPr marL="514350" indent="4763" algn="just">
              <a:spcBef>
                <a:spcPts val="600"/>
              </a:spcBef>
              <a:spcAft>
                <a:spcPts val="600"/>
              </a:spcAft>
              <a:defRPr/>
            </a:pPr>
            <a:r>
              <a:rPr lang="sr-Latn-CS" sz="2800" b="1" dirty="0" smtClean="0">
                <a:solidFill>
                  <a:schemeClr val="accent2">
                    <a:lumMod val="50000"/>
                  </a:schemeClr>
                </a:solidFill>
                <a:effectLst>
                  <a:outerShdw blurRad="38100" dist="38100" dir="2700000" algn="tl">
                    <a:srgbClr val="000000">
                      <a:alpha val="43137"/>
                    </a:srgbClr>
                  </a:outerShdw>
                </a:effectLst>
                <a:latin typeface="Cambria" pitchFamily="18" charset="0"/>
              </a:rPr>
              <a:t>1. Common Commercial Policy: DUAL USE</a:t>
            </a:r>
          </a:p>
        </p:txBody>
      </p:sp>
      <p:sp>
        <p:nvSpPr>
          <p:cNvPr id="22" name="Title 21"/>
          <p:cNvSpPr txBox="1">
            <a:spLocks/>
          </p:cNvSpPr>
          <p:nvPr/>
        </p:nvSpPr>
        <p:spPr bwMode="auto">
          <a:xfrm>
            <a:off x="762000" y="1295400"/>
            <a:ext cx="7924800" cy="461665"/>
          </a:xfrm>
          <a:prstGeom prst="rect">
            <a:avLst/>
          </a:prstGeom>
          <a:solidFill>
            <a:schemeClr val="bg1">
              <a:lumMod val="85000"/>
            </a:schemeClr>
          </a:solidFill>
          <a:ln w="9525">
            <a:noFill/>
            <a:miter lim="800000"/>
            <a:headEnd/>
            <a:tailEnd/>
          </a:ln>
        </p:spPr>
        <p:txBody>
          <a:bodyPr vert="horz" wrap="square" lIns="91440" tIns="45720" rIns="91440" bIns="45720" numCol="1" anchor="ctr" anchorCtr="0" compatLnSpc="1">
            <a:prstTxWarp prst="textNoShape">
              <a:avLst/>
            </a:prstTxWarp>
            <a:spAutoFit/>
          </a:bodyPr>
          <a:lstStyle/>
          <a:p>
            <a:pPr marL="14288" indent="-14288"/>
            <a:r>
              <a:rPr lang="en-US" sz="2400" b="1" dirty="0" smtClean="0">
                <a:solidFill>
                  <a:srgbClr val="660033"/>
                </a:solidFill>
                <a:latin typeface="Cambria" pitchFamily="18" charset="0"/>
              </a:rPr>
              <a:t>National legislation</a:t>
            </a:r>
            <a:r>
              <a:rPr lang="sr-Latn-CS" sz="2400" b="1" dirty="0" smtClean="0">
                <a:solidFill>
                  <a:srgbClr val="660033"/>
                </a:solidFill>
                <a:latin typeface="Cambria" pitchFamily="18" charset="0"/>
              </a:rPr>
              <a:t> </a:t>
            </a:r>
            <a:r>
              <a:rPr lang="en-US" sz="2400" b="1" dirty="0" smtClean="0">
                <a:solidFill>
                  <a:srgbClr val="660033"/>
                </a:solidFill>
                <a:latin typeface="Cambria" pitchFamily="18" charset="0"/>
              </a:rPr>
              <a:t>–</a:t>
            </a:r>
            <a:r>
              <a:rPr lang="sr-Latn-CS" sz="2400" b="1" dirty="0" smtClean="0">
                <a:solidFill>
                  <a:srgbClr val="660033"/>
                </a:solidFill>
                <a:latin typeface="Cambria" pitchFamily="18" charset="0"/>
              </a:rPr>
              <a:t> continued</a:t>
            </a:r>
          </a:p>
        </p:txBody>
      </p:sp>
      <p:sp>
        <p:nvSpPr>
          <p:cNvPr id="33" name="Rectangle 32"/>
          <p:cNvSpPr/>
          <p:nvPr/>
        </p:nvSpPr>
        <p:spPr>
          <a:xfrm>
            <a:off x="762000" y="1905000"/>
            <a:ext cx="7924800" cy="338554"/>
          </a:xfrm>
          <a:prstGeom prst="rect">
            <a:avLst/>
          </a:prstGeom>
          <a:solidFill>
            <a:schemeClr val="bg1">
              <a:lumMod val="85000"/>
            </a:schemeClr>
          </a:solidFill>
        </p:spPr>
        <p:txBody>
          <a:bodyPr wrap="square">
            <a:spAutoFit/>
          </a:bodyPr>
          <a:lstStyle/>
          <a:p>
            <a:r>
              <a:rPr lang="pt-PT" sz="1600" b="1" dirty="0" smtClean="0"/>
              <a:t>What is on progress? </a:t>
            </a:r>
            <a:endParaRPr lang="pt-PT" sz="1600" b="1" dirty="0"/>
          </a:p>
        </p:txBody>
      </p:sp>
      <p:sp>
        <p:nvSpPr>
          <p:cNvPr id="32" name="Slide Number Placeholder 31"/>
          <p:cNvSpPr>
            <a:spLocks noGrp="1"/>
          </p:cNvSpPr>
          <p:nvPr>
            <p:ph type="sldNum" sz="quarter" idx="12"/>
          </p:nvPr>
        </p:nvSpPr>
        <p:spPr/>
        <p:txBody>
          <a:bodyPr/>
          <a:lstStyle/>
          <a:p>
            <a:pPr>
              <a:defRPr/>
            </a:pPr>
            <a:fld id="{07805070-01AD-4DB7-91F5-6260714AA4A2}" type="slidenum">
              <a:rPr lang="en-US" smtClean="0"/>
              <a:pPr>
                <a:defRPr/>
              </a:pPr>
              <a:t>9</a:t>
            </a:fld>
            <a:endParaRPr lang="en-US"/>
          </a:p>
        </p:txBody>
      </p:sp>
      <p:sp>
        <p:nvSpPr>
          <p:cNvPr id="42" name="AutoShape 42"/>
          <p:cNvSpPr>
            <a:spLocks noChangeArrowheads="1"/>
          </p:cNvSpPr>
          <p:nvPr/>
        </p:nvSpPr>
        <p:spPr bwMode="auto">
          <a:xfrm>
            <a:off x="2286000" y="4114800"/>
            <a:ext cx="1676400" cy="711200"/>
          </a:xfrm>
          <a:prstGeom prst="flowChartDocument">
            <a:avLst/>
          </a:prstGeom>
          <a:solidFill>
            <a:srgbClr val="F8F8F8"/>
          </a:solidFill>
          <a:ln w="9525">
            <a:solidFill>
              <a:schemeClr val="tx1"/>
            </a:solidFill>
            <a:miter lim="800000"/>
            <a:headEnd/>
            <a:tailEnd/>
          </a:ln>
        </p:spPr>
        <p:txBody>
          <a:bodyPr wrap="none" anchor="ctr"/>
          <a:lstStyle/>
          <a:p>
            <a:pPr algn="ctr"/>
            <a:r>
              <a:rPr lang="en-US" sz="1600" b="1" dirty="0" smtClean="0">
                <a:solidFill>
                  <a:srgbClr val="6A1414"/>
                </a:solidFill>
                <a:latin typeface="Cambria" pitchFamily="18" charset="0"/>
              </a:rPr>
              <a:t>Amendments </a:t>
            </a:r>
          </a:p>
          <a:p>
            <a:pPr algn="ctr"/>
            <a:r>
              <a:rPr lang="en-US" sz="1600" b="1" dirty="0" smtClean="0">
                <a:solidFill>
                  <a:srgbClr val="6A1414"/>
                </a:solidFill>
                <a:latin typeface="Cambria" pitchFamily="18" charset="0"/>
              </a:rPr>
              <a:t>Decree LAW</a:t>
            </a:r>
            <a:endParaRPr lang="pt-PT" sz="1600" b="1" dirty="0">
              <a:solidFill>
                <a:srgbClr val="6A1414"/>
              </a:solidFill>
              <a:latin typeface="Cambria" pitchFamily="18" charset="0"/>
            </a:endParaRPr>
          </a:p>
        </p:txBody>
      </p:sp>
      <p:sp>
        <p:nvSpPr>
          <p:cNvPr id="47" name="Text Box 16"/>
          <p:cNvSpPr txBox="1">
            <a:spLocks noChangeArrowheads="1"/>
          </p:cNvSpPr>
          <p:nvPr/>
        </p:nvSpPr>
        <p:spPr bwMode="auto">
          <a:xfrm>
            <a:off x="685800" y="5029201"/>
            <a:ext cx="8077200" cy="954107"/>
          </a:xfrm>
          <a:prstGeom prst="rect">
            <a:avLst/>
          </a:prstGeom>
          <a:solidFill>
            <a:srgbClr val="F8F8F8"/>
          </a:solidFill>
          <a:ln w="9525">
            <a:noFill/>
            <a:miter lim="800000"/>
            <a:headEnd/>
            <a:tailEnd/>
          </a:ln>
        </p:spPr>
        <p:txBody>
          <a:bodyPr wrap="square">
            <a:spAutoFit/>
          </a:bodyPr>
          <a:lstStyle/>
          <a:p>
            <a:pPr algn="just"/>
            <a:r>
              <a:rPr lang="pt-PT" i="1" dirty="0" smtClean="0">
                <a:solidFill>
                  <a:srgbClr val="6A1414"/>
                </a:solidFill>
                <a:latin typeface="Cambria" pitchFamily="18" charset="0"/>
              </a:rPr>
              <a:t>This legislation will implement a new licensing system keeping the controls and standards at the highest level in compliance with the</a:t>
            </a:r>
            <a:r>
              <a:rPr lang="en-US" i="1" dirty="0" smtClean="0">
                <a:solidFill>
                  <a:srgbClr val="6A1414"/>
                </a:solidFill>
                <a:latin typeface="Cambria" pitchFamily="18" charset="0"/>
              </a:rPr>
              <a:t> CCP 944.</a:t>
            </a:r>
          </a:p>
          <a:p>
            <a:pPr algn="just"/>
            <a:endParaRPr lang="en-US" sz="2000" i="1" dirty="0">
              <a:solidFill>
                <a:srgbClr val="6A1414"/>
              </a:solidFill>
              <a:latin typeface="Cambria" pitchFamily="18" charset="0"/>
            </a:endParaRPr>
          </a:p>
        </p:txBody>
      </p:sp>
      <p:sp>
        <p:nvSpPr>
          <p:cNvPr id="48" name="Text Box 12"/>
          <p:cNvSpPr txBox="1">
            <a:spLocks noChangeArrowheads="1"/>
          </p:cNvSpPr>
          <p:nvPr/>
        </p:nvSpPr>
        <p:spPr bwMode="auto">
          <a:xfrm>
            <a:off x="762000" y="2362200"/>
            <a:ext cx="1981200" cy="366712"/>
          </a:xfrm>
          <a:prstGeom prst="rect">
            <a:avLst/>
          </a:prstGeom>
          <a:solidFill>
            <a:srgbClr val="5F5F5F"/>
          </a:solidFill>
          <a:ln w="9525">
            <a:noFill/>
            <a:miter lim="800000"/>
            <a:headEnd/>
            <a:tailEnd/>
          </a:ln>
        </p:spPr>
        <p:txBody>
          <a:bodyPr>
            <a:spAutoFit/>
          </a:bodyPr>
          <a:lstStyle/>
          <a:p>
            <a:pPr algn="ctr">
              <a:spcBef>
                <a:spcPct val="50000"/>
              </a:spcBef>
            </a:pPr>
            <a:r>
              <a:rPr lang="pt-PT" b="1" dirty="0">
                <a:solidFill>
                  <a:srgbClr val="FFFF00"/>
                </a:solidFill>
                <a:latin typeface="Cambria" pitchFamily="18" charset="0"/>
              </a:rPr>
              <a:t>Second Phase</a:t>
            </a:r>
            <a:endParaRPr lang="en-US" b="1" dirty="0">
              <a:solidFill>
                <a:srgbClr val="FFFF00"/>
              </a:solidFill>
              <a:latin typeface="Cambria" pitchFamily="18" charset="0"/>
            </a:endParaRPr>
          </a:p>
        </p:txBody>
      </p:sp>
      <p:sp>
        <p:nvSpPr>
          <p:cNvPr id="49" name="AutoShape 19"/>
          <p:cNvSpPr>
            <a:spLocks noChangeArrowheads="1"/>
          </p:cNvSpPr>
          <p:nvPr/>
        </p:nvSpPr>
        <p:spPr bwMode="auto">
          <a:xfrm>
            <a:off x="3962400" y="2209800"/>
            <a:ext cx="1968500" cy="587375"/>
          </a:xfrm>
          <a:prstGeom prst="flowChartDocument">
            <a:avLst/>
          </a:prstGeom>
          <a:solidFill>
            <a:srgbClr val="F8F8F8"/>
          </a:solidFill>
          <a:ln w="9525">
            <a:solidFill>
              <a:srgbClr val="000066"/>
            </a:solidFill>
            <a:prstDash val="dash"/>
            <a:miter lim="800000"/>
            <a:headEnd/>
            <a:tailEnd/>
          </a:ln>
        </p:spPr>
        <p:txBody>
          <a:bodyPr wrap="none" anchor="ctr"/>
          <a:lstStyle/>
          <a:p>
            <a:pPr algn="ctr"/>
            <a:r>
              <a:rPr lang="en-US" sz="1400" b="1" dirty="0">
                <a:solidFill>
                  <a:srgbClr val="000099"/>
                </a:solidFill>
                <a:latin typeface="Cambria" pitchFamily="18" charset="0"/>
              </a:rPr>
              <a:t>CCP </a:t>
            </a:r>
            <a:r>
              <a:rPr lang="sr-Latn-CS" sz="1400" b="1" dirty="0" smtClean="0">
                <a:solidFill>
                  <a:srgbClr val="000099"/>
                </a:solidFill>
                <a:latin typeface="Cambria" pitchFamily="18" charset="0"/>
              </a:rPr>
              <a:t>428/2009</a:t>
            </a:r>
            <a:endParaRPr lang="pt-PT" sz="1400" b="1" dirty="0">
              <a:solidFill>
                <a:srgbClr val="000099"/>
              </a:solidFill>
              <a:latin typeface="Cambria" pitchFamily="18" charset="0"/>
            </a:endParaRPr>
          </a:p>
        </p:txBody>
      </p:sp>
      <p:sp>
        <p:nvSpPr>
          <p:cNvPr id="55" name="AutoShape 27"/>
          <p:cNvSpPr>
            <a:spLocks noChangeArrowheads="1"/>
          </p:cNvSpPr>
          <p:nvPr/>
        </p:nvSpPr>
        <p:spPr bwMode="auto">
          <a:xfrm>
            <a:off x="4495800" y="2743200"/>
            <a:ext cx="1974850" cy="584200"/>
          </a:xfrm>
          <a:prstGeom prst="flowChartDocument">
            <a:avLst/>
          </a:prstGeom>
          <a:solidFill>
            <a:srgbClr val="F8F8F8"/>
          </a:solidFill>
          <a:ln w="9525">
            <a:solidFill>
              <a:srgbClr val="000066"/>
            </a:solidFill>
            <a:miter lim="800000"/>
            <a:headEnd/>
            <a:tailEnd/>
          </a:ln>
        </p:spPr>
        <p:txBody>
          <a:bodyPr wrap="none" anchor="ctr"/>
          <a:lstStyle/>
          <a:p>
            <a:pPr algn="ctr"/>
            <a:r>
              <a:rPr lang="pt-PT" sz="1400" b="1">
                <a:solidFill>
                  <a:srgbClr val="000066"/>
                </a:solidFill>
                <a:latin typeface="Cambria" pitchFamily="18" charset="0"/>
              </a:rPr>
              <a:t>EU Directive on ICT</a:t>
            </a:r>
          </a:p>
        </p:txBody>
      </p:sp>
      <p:cxnSp>
        <p:nvCxnSpPr>
          <p:cNvPr id="56" name="AutoShape 28"/>
          <p:cNvCxnSpPr>
            <a:cxnSpLocks noChangeShapeType="1"/>
            <a:stCxn id="55" idx="1"/>
            <a:endCxn id="65" idx="3"/>
          </p:cNvCxnSpPr>
          <p:nvPr/>
        </p:nvCxnSpPr>
        <p:spPr bwMode="auto">
          <a:xfrm rot="10800000" flipV="1">
            <a:off x="3865564" y="3035300"/>
            <a:ext cx="630237" cy="350510"/>
          </a:xfrm>
          <a:prstGeom prst="bentConnector3">
            <a:avLst>
              <a:gd name="adj1" fmla="val 50000"/>
            </a:avLst>
          </a:prstGeom>
          <a:noFill/>
          <a:ln w="9525">
            <a:solidFill>
              <a:schemeClr val="tx1"/>
            </a:solidFill>
            <a:miter lim="800000"/>
            <a:headEnd/>
            <a:tailEnd type="triangle" w="med" len="med"/>
          </a:ln>
        </p:spPr>
      </p:cxnSp>
      <p:cxnSp>
        <p:nvCxnSpPr>
          <p:cNvPr id="59" name="AutoShape 21"/>
          <p:cNvCxnSpPr>
            <a:cxnSpLocks noChangeShapeType="1"/>
          </p:cNvCxnSpPr>
          <p:nvPr/>
        </p:nvCxnSpPr>
        <p:spPr bwMode="auto">
          <a:xfrm rot="10800000" flipV="1">
            <a:off x="3200400" y="2514600"/>
            <a:ext cx="762000" cy="631824"/>
          </a:xfrm>
          <a:prstGeom prst="bentConnector3">
            <a:avLst>
              <a:gd name="adj1" fmla="val 101892"/>
            </a:avLst>
          </a:prstGeom>
          <a:noFill/>
          <a:ln w="9525">
            <a:solidFill>
              <a:schemeClr val="tx1"/>
            </a:solidFill>
            <a:miter lim="800000"/>
            <a:headEnd/>
            <a:tailEnd/>
          </a:ln>
        </p:spPr>
      </p:cxnSp>
      <p:sp>
        <p:nvSpPr>
          <p:cNvPr id="65" name="Text Box 20"/>
          <p:cNvSpPr txBox="1">
            <a:spLocks noChangeArrowheads="1"/>
          </p:cNvSpPr>
          <p:nvPr/>
        </p:nvSpPr>
        <p:spPr bwMode="auto">
          <a:xfrm>
            <a:off x="2514600" y="3124200"/>
            <a:ext cx="1350963" cy="523220"/>
          </a:xfrm>
          <a:prstGeom prst="rect">
            <a:avLst/>
          </a:prstGeom>
          <a:solidFill>
            <a:schemeClr val="bg1">
              <a:lumMod val="95000"/>
            </a:schemeClr>
          </a:solidFill>
          <a:ln w="9525">
            <a:noFill/>
            <a:miter lim="800000"/>
            <a:headEnd/>
            <a:tailEnd/>
          </a:ln>
        </p:spPr>
        <p:txBody>
          <a:bodyPr wrap="square">
            <a:spAutoFit/>
          </a:bodyPr>
          <a:lstStyle/>
          <a:p>
            <a:pPr algn="ctr"/>
            <a:r>
              <a:rPr lang="pt-PT" sz="1400" b="1" dirty="0">
                <a:solidFill>
                  <a:srgbClr val="6A1414"/>
                </a:solidFill>
                <a:latin typeface="Cambria" pitchFamily="18" charset="0"/>
              </a:rPr>
              <a:t>transposition in progress</a:t>
            </a:r>
          </a:p>
        </p:txBody>
      </p:sp>
      <p:cxnSp>
        <p:nvCxnSpPr>
          <p:cNvPr id="70" name="AutoShape 22"/>
          <p:cNvCxnSpPr>
            <a:cxnSpLocks noChangeShapeType="1"/>
          </p:cNvCxnSpPr>
          <p:nvPr/>
        </p:nvCxnSpPr>
        <p:spPr bwMode="auto">
          <a:xfrm rot="5400000">
            <a:off x="2936082" y="3845718"/>
            <a:ext cx="533400" cy="4764"/>
          </a:xfrm>
          <a:prstGeom prst="bentConnector3">
            <a:avLst>
              <a:gd name="adj1" fmla="val 50000"/>
            </a:avLst>
          </a:prstGeom>
          <a:noFill/>
          <a:ln w="9525">
            <a:solidFill>
              <a:schemeClr val="tx1"/>
            </a:solidFill>
            <a:miter lim="800000"/>
            <a:headEnd/>
            <a:tailEnd type="triangle" w="med" len="med"/>
          </a:ln>
        </p:spPr>
      </p:cxnSp>
      <p:pic>
        <p:nvPicPr>
          <p:cNvPr id="75" name="Picture 17" descr="pe02384_"/>
          <p:cNvPicPr>
            <a:picLocks noChangeAspect="1" noChangeArrowheads="1"/>
          </p:cNvPicPr>
          <p:nvPr/>
        </p:nvPicPr>
        <p:blipFill>
          <a:blip r:embed="rId5" cstate="print"/>
          <a:srcRect/>
          <a:stretch>
            <a:fillRect/>
          </a:stretch>
        </p:blipFill>
        <p:spPr bwMode="auto">
          <a:xfrm>
            <a:off x="609600" y="4038600"/>
            <a:ext cx="860425" cy="922337"/>
          </a:xfrm>
          <a:prstGeom prst="rect">
            <a:avLst/>
          </a:prstGeom>
          <a:noFill/>
          <a:ln w="9525">
            <a:noFill/>
            <a:miter lim="800000"/>
            <a:headEnd/>
            <a:tailEnd/>
          </a:ln>
        </p:spPr>
      </p:pic>
      <p:cxnSp>
        <p:nvCxnSpPr>
          <p:cNvPr id="76" name="AutoShape 25"/>
          <p:cNvCxnSpPr>
            <a:cxnSpLocks noChangeShapeType="1"/>
          </p:cNvCxnSpPr>
          <p:nvPr/>
        </p:nvCxnSpPr>
        <p:spPr bwMode="auto">
          <a:xfrm>
            <a:off x="1371600" y="4495800"/>
            <a:ext cx="811212" cy="0"/>
          </a:xfrm>
          <a:prstGeom prst="straightConnector1">
            <a:avLst/>
          </a:prstGeom>
          <a:noFill/>
          <a:ln w="9525">
            <a:solidFill>
              <a:schemeClr val="tx1"/>
            </a:solidFill>
            <a:round/>
            <a:headEnd/>
            <a:tailEnd type="triangle" w="med" len="med"/>
          </a:ln>
        </p:spPr>
      </p:cxnSp>
      <p:cxnSp>
        <p:nvCxnSpPr>
          <p:cNvPr id="79" name="AutoShape 25"/>
          <p:cNvCxnSpPr>
            <a:cxnSpLocks noChangeShapeType="1"/>
          </p:cNvCxnSpPr>
          <p:nvPr/>
        </p:nvCxnSpPr>
        <p:spPr bwMode="auto">
          <a:xfrm>
            <a:off x="4038600" y="4419600"/>
            <a:ext cx="990600" cy="1588"/>
          </a:xfrm>
          <a:prstGeom prst="straightConnector1">
            <a:avLst/>
          </a:prstGeom>
          <a:noFill/>
          <a:ln w="9525">
            <a:solidFill>
              <a:schemeClr val="tx1"/>
            </a:solidFill>
            <a:round/>
            <a:headEnd/>
            <a:tailEnd type="triangle" w="med" len="med"/>
          </a:ln>
        </p:spPr>
      </p:cxnSp>
      <p:sp>
        <p:nvSpPr>
          <p:cNvPr id="82" name="Text Box 23"/>
          <p:cNvSpPr txBox="1">
            <a:spLocks noChangeArrowheads="1"/>
          </p:cNvSpPr>
          <p:nvPr/>
        </p:nvSpPr>
        <p:spPr bwMode="auto">
          <a:xfrm>
            <a:off x="5181600" y="4114800"/>
            <a:ext cx="1169230" cy="584775"/>
          </a:xfrm>
          <a:prstGeom prst="rect">
            <a:avLst/>
          </a:prstGeom>
          <a:solidFill>
            <a:schemeClr val="bg1">
              <a:lumMod val="95000"/>
            </a:schemeClr>
          </a:solidFill>
          <a:ln w="9525">
            <a:noFill/>
            <a:miter lim="800000"/>
            <a:headEnd/>
            <a:tailEnd/>
          </a:ln>
        </p:spPr>
        <p:txBody>
          <a:bodyPr wrap="none">
            <a:spAutoFit/>
          </a:bodyPr>
          <a:lstStyle/>
          <a:p>
            <a:pPr algn="ctr"/>
            <a:r>
              <a:rPr lang="pt-PT" sz="1600" dirty="0" smtClean="0">
                <a:latin typeface="Cambria" pitchFamily="18" charset="0"/>
              </a:rPr>
              <a:t>to enter for</a:t>
            </a:r>
          </a:p>
          <a:p>
            <a:pPr algn="ctr"/>
            <a:r>
              <a:rPr lang="pt-PT" sz="1600" dirty="0" smtClean="0">
                <a:latin typeface="Cambria" pitchFamily="18" charset="0"/>
              </a:rPr>
              <a:t> adoption</a:t>
            </a:r>
            <a:endParaRPr lang="pt-PT" sz="1600" dirty="0">
              <a:latin typeface="Cambria" pitchFamily="18" charset="0"/>
            </a:endParaRPr>
          </a:p>
        </p:txBody>
      </p:sp>
      <p:sp>
        <p:nvSpPr>
          <p:cNvPr id="83" name="Text Box 5"/>
          <p:cNvSpPr txBox="1">
            <a:spLocks noChangeArrowheads="1"/>
          </p:cNvSpPr>
          <p:nvPr/>
        </p:nvSpPr>
        <p:spPr bwMode="auto">
          <a:xfrm>
            <a:off x="6934200" y="4267200"/>
            <a:ext cx="1079500" cy="336550"/>
          </a:xfrm>
          <a:prstGeom prst="rect">
            <a:avLst/>
          </a:prstGeom>
          <a:solidFill>
            <a:srgbClr val="FFFF00"/>
          </a:solidFill>
          <a:ln w="9525">
            <a:noFill/>
            <a:miter lim="800000"/>
            <a:headEnd/>
            <a:tailEnd/>
          </a:ln>
        </p:spPr>
        <p:txBody>
          <a:bodyPr>
            <a:spAutoFit/>
          </a:bodyPr>
          <a:lstStyle/>
          <a:p>
            <a:pPr algn="ctr">
              <a:buFont typeface="Wingdings" pitchFamily="2" charset="2"/>
              <a:buNone/>
            </a:pPr>
            <a:r>
              <a:rPr lang="pt-PT" sz="1600" b="1" dirty="0" smtClean="0">
                <a:cs typeface="Arial" pitchFamily="34" charset="0"/>
              </a:rPr>
              <a:t>201</a:t>
            </a:r>
            <a:r>
              <a:rPr lang="en-US" sz="1600" b="1" dirty="0" smtClean="0">
                <a:cs typeface="Arial" pitchFamily="34" charset="0"/>
              </a:rPr>
              <a:t>4</a:t>
            </a:r>
            <a:endParaRPr lang="en-US" sz="1600" b="1" dirty="0">
              <a:cs typeface="Arial" pitchFamily="34" charset="0"/>
            </a:endParaRPr>
          </a:p>
        </p:txBody>
      </p:sp>
      <p:cxnSp>
        <p:nvCxnSpPr>
          <p:cNvPr id="84" name="AutoShape 25"/>
          <p:cNvCxnSpPr>
            <a:cxnSpLocks noChangeShapeType="1"/>
          </p:cNvCxnSpPr>
          <p:nvPr/>
        </p:nvCxnSpPr>
        <p:spPr bwMode="auto">
          <a:xfrm>
            <a:off x="6400800" y="4419600"/>
            <a:ext cx="439738" cy="0"/>
          </a:xfrm>
          <a:prstGeom prst="straightConnector1">
            <a:avLst/>
          </a:prstGeom>
          <a:noFill/>
          <a:ln w="9525">
            <a:solidFill>
              <a:schemeClr val="tx1"/>
            </a:solidFill>
            <a:round/>
            <a:headEnd/>
            <a:tailEnd type="triangle" w="med" len="med"/>
          </a:ln>
        </p:spPr>
      </p:cxnSp>
      <p:sp>
        <p:nvSpPr>
          <p:cNvPr id="86" name="Rectangle 85"/>
          <p:cNvSpPr/>
          <p:nvPr/>
        </p:nvSpPr>
        <p:spPr>
          <a:xfrm>
            <a:off x="609600" y="5715000"/>
            <a:ext cx="8153400" cy="646331"/>
          </a:xfrm>
          <a:prstGeom prst="rect">
            <a:avLst/>
          </a:prstGeom>
        </p:spPr>
        <p:txBody>
          <a:bodyPr wrap="square">
            <a:spAutoFit/>
          </a:bodyPr>
          <a:lstStyle/>
          <a:p>
            <a:pPr algn="just"/>
            <a:r>
              <a:rPr lang="en-US" i="1" dirty="0" smtClean="0">
                <a:solidFill>
                  <a:srgbClr val="6A1414"/>
                </a:solidFill>
                <a:latin typeface="Cambria" pitchFamily="18" charset="0"/>
              </a:rPr>
              <a:t>Directive 2009/43/EC simplifying the terms and conditions of transfers of </a:t>
            </a:r>
            <a:r>
              <a:rPr lang="en-US" i="1" dirty="0" err="1" smtClean="0">
                <a:solidFill>
                  <a:srgbClr val="6A1414"/>
                </a:solidFill>
                <a:latin typeface="Cambria" pitchFamily="18" charset="0"/>
              </a:rPr>
              <a:t>defence</a:t>
            </a:r>
            <a:r>
              <a:rPr lang="en-US" i="1" dirty="0" smtClean="0">
                <a:solidFill>
                  <a:srgbClr val="6A1414"/>
                </a:solidFill>
                <a:latin typeface="Cambria" pitchFamily="18" charset="0"/>
              </a:rPr>
              <a:t>-related products within the Community</a:t>
            </a:r>
            <a:r>
              <a:rPr lang="sr-Latn-CS" i="1" dirty="0" smtClean="0">
                <a:solidFill>
                  <a:srgbClr val="6A1414"/>
                </a:solidFill>
                <a:latin typeface="Cambria" pitchFamily="18" charset="0"/>
              </a:rPr>
              <a:t>.</a:t>
            </a:r>
            <a:r>
              <a:rPr lang="en-US" i="1" dirty="0" smtClean="0">
                <a:solidFill>
                  <a:srgbClr val="6A1414"/>
                </a:solidFill>
                <a:latin typeface="Cambria" pitchFamily="18" charset="0"/>
              </a:rPr>
              <a:t> </a:t>
            </a:r>
            <a:endParaRPr lang="en-US" i="1" dirty="0">
              <a:solidFill>
                <a:srgbClr val="6A1414"/>
              </a:solidFill>
              <a:latin typeface="Cambria"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228600" y="24384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21" name="Rectangle 20"/>
          <p:cNvSpPr/>
          <p:nvPr/>
        </p:nvSpPr>
        <p:spPr>
          <a:xfrm>
            <a:off x="1295400" y="685800"/>
            <a:ext cx="7543800" cy="523220"/>
          </a:xfrm>
          <a:prstGeom prst="rect">
            <a:avLst/>
          </a:prstGeom>
        </p:spPr>
        <p:txBody>
          <a:bodyPr wrap="square">
            <a:spAutoFit/>
          </a:bodyPr>
          <a:lstStyle/>
          <a:p>
            <a:pPr marL="514350" indent="4763" algn="just">
              <a:spcBef>
                <a:spcPts val="600"/>
              </a:spcBef>
              <a:spcAft>
                <a:spcPts val="600"/>
              </a:spcAft>
              <a:defRPr/>
            </a:pPr>
            <a:r>
              <a:rPr lang="sr-Latn-CS" sz="2800" b="1" dirty="0" smtClean="0">
                <a:solidFill>
                  <a:schemeClr val="accent2">
                    <a:lumMod val="50000"/>
                  </a:schemeClr>
                </a:solidFill>
                <a:effectLst>
                  <a:outerShdw blurRad="38100" dist="38100" dir="2700000" algn="tl">
                    <a:srgbClr val="000000">
                      <a:alpha val="43137"/>
                    </a:srgbClr>
                  </a:outerShdw>
                </a:effectLst>
                <a:latin typeface="Cambria" pitchFamily="18" charset="0"/>
              </a:rPr>
              <a:t>1. Common Commercial Policy: DUAL USE</a:t>
            </a:r>
          </a:p>
        </p:txBody>
      </p:sp>
      <p:sp>
        <p:nvSpPr>
          <p:cNvPr id="41" name="Rectangle 40"/>
          <p:cNvSpPr/>
          <p:nvPr/>
        </p:nvSpPr>
        <p:spPr>
          <a:xfrm>
            <a:off x="838200" y="1295400"/>
            <a:ext cx="7924800" cy="338554"/>
          </a:xfrm>
          <a:prstGeom prst="rect">
            <a:avLst/>
          </a:prstGeom>
          <a:solidFill>
            <a:schemeClr val="bg1">
              <a:lumMod val="85000"/>
            </a:schemeClr>
          </a:solidFill>
        </p:spPr>
        <p:txBody>
          <a:bodyPr wrap="square">
            <a:spAutoFit/>
          </a:bodyPr>
          <a:lstStyle/>
          <a:p>
            <a:pPr marL="14288" indent="-14288" algn="just"/>
            <a:r>
              <a:rPr lang="en-US" sz="1600" b="1" dirty="0" smtClean="0">
                <a:solidFill>
                  <a:srgbClr val="660033"/>
                </a:solidFill>
                <a:latin typeface="Cambria" pitchFamily="18" charset="0"/>
              </a:rPr>
              <a:t>Scope of the </a:t>
            </a:r>
            <a:r>
              <a:rPr lang="sr-Latn-CS" sz="1600" b="1" dirty="0" smtClean="0">
                <a:solidFill>
                  <a:srgbClr val="660033"/>
                </a:solidFill>
                <a:latin typeface="Cambria" pitchFamily="18" charset="0"/>
              </a:rPr>
              <a:t>Law on control of </a:t>
            </a:r>
            <a:r>
              <a:rPr lang="en-US" sz="1600" b="1" dirty="0" smtClean="0">
                <a:solidFill>
                  <a:srgbClr val="660033"/>
                </a:solidFill>
                <a:latin typeface="Cambria" pitchFamily="18" charset="0"/>
              </a:rPr>
              <a:t>export </a:t>
            </a:r>
            <a:r>
              <a:rPr lang="sr-Latn-CS" sz="1600" b="1" dirty="0" smtClean="0">
                <a:solidFill>
                  <a:srgbClr val="660033"/>
                </a:solidFill>
                <a:latin typeface="Cambria" pitchFamily="18" charset="0"/>
              </a:rPr>
              <a:t>of dual-use goods</a:t>
            </a:r>
          </a:p>
        </p:txBody>
      </p:sp>
      <p:sp>
        <p:nvSpPr>
          <p:cNvPr id="42" name="Text Box 74"/>
          <p:cNvSpPr txBox="1">
            <a:spLocks noChangeArrowheads="1"/>
          </p:cNvSpPr>
          <p:nvPr/>
        </p:nvSpPr>
        <p:spPr bwMode="auto">
          <a:xfrm>
            <a:off x="1066800" y="1676400"/>
            <a:ext cx="7620000" cy="276999"/>
          </a:xfrm>
          <a:prstGeom prst="rect">
            <a:avLst/>
          </a:prstGeom>
          <a:solidFill>
            <a:schemeClr val="bg1">
              <a:lumMod val="95000"/>
            </a:schemeClr>
          </a:solidFill>
          <a:ln w="9525">
            <a:noFill/>
            <a:miter lim="800000"/>
            <a:headEnd/>
            <a:tailEnd/>
          </a:ln>
        </p:spPr>
        <p:txBody>
          <a:bodyPr wrap="square">
            <a:spAutoFit/>
          </a:bodyPr>
          <a:lstStyle/>
          <a:p>
            <a:pPr algn="just"/>
            <a:r>
              <a:rPr lang="en-GB" sz="1200" b="1" dirty="0" smtClean="0">
                <a:solidFill>
                  <a:srgbClr val="82302E"/>
                </a:solidFill>
                <a:latin typeface="Cambria" pitchFamily="18" charset="0"/>
              </a:rPr>
              <a:t>EU Goods Control List </a:t>
            </a:r>
            <a:r>
              <a:rPr lang="sr-Latn-CS" sz="1200" b="1" dirty="0" smtClean="0">
                <a:solidFill>
                  <a:srgbClr val="82302E"/>
                </a:solidFill>
                <a:latin typeface="Cambria" pitchFamily="18" charset="0"/>
              </a:rPr>
              <a:t> </a:t>
            </a:r>
            <a:r>
              <a:rPr lang="en-GB" sz="1200" b="1" dirty="0" smtClean="0">
                <a:solidFill>
                  <a:srgbClr val="82302E"/>
                </a:solidFill>
                <a:latin typeface="Cambria" pitchFamily="18" charset="0"/>
              </a:rPr>
              <a:t>(Annex I of EU</a:t>
            </a:r>
            <a:r>
              <a:rPr lang="sr-Latn-CS" sz="1200" b="1" dirty="0" smtClean="0">
                <a:solidFill>
                  <a:srgbClr val="82302E"/>
                </a:solidFill>
                <a:latin typeface="Cambria" pitchFamily="18" charset="0"/>
              </a:rPr>
              <a:t> </a:t>
            </a:r>
            <a:r>
              <a:rPr lang="en-GB" sz="1200" b="1" dirty="0" smtClean="0">
                <a:solidFill>
                  <a:srgbClr val="82302E"/>
                </a:solidFill>
                <a:latin typeface="Cambria" pitchFamily="18" charset="0"/>
              </a:rPr>
              <a:t>Dual-Use Regulation)</a:t>
            </a:r>
            <a:endParaRPr lang="en-GB" sz="1200" b="1" dirty="0">
              <a:solidFill>
                <a:srgbClr val="82302E"/>
              </a:solidFill>
              <a:latin typeface="Cambria" pitchFamily="18" charset="0"/>
            </a:endParaRPr>
          </a:p>
        </p:txBody>
      </p:sp>
      <p:sp>
        <p:nvSpPr>
          <p:cNvPr id="43" name="Text Box 74"/>
          <p:cNvSpPr txBox="1">
            <a:spLocks noChangeArrowheads="1"/>
          </p:cNvSpPr>
          <p:nvPr/>
        </p:nvSpPr>
        <p:spPr bwMode="auto">
          <a:xfrm>
            <a:off x="1066800" y="2057400"/>
            <a:ext cx="7620000" cy="276999"/>
          </a:xfrm>
          <a:prstGeom prst="rect">
            <a:avLst/>
          </a:prstGeom>
          <a:solidFill>
            <a:schemeClr val="bg1">
              <a:lumMod val="95000"/>
            </a:schemeClr>
          </a:solidFill>
          <a:ln w="9525">
            <a:noFill/>
            <a:miter lim="800000"/>
            <a:headEnd/>
            <a:tailEnd/>
          </a:ln>
        </p:spPr>
        <p:txBody>
          <a:bodyPr wrap="square">
            <a:spAutoFit/>
          </a:bodyPr>
          <a:lstStyle/>
          <a:p>
            <a:r>
              <a:rPr lang="en-GB" sz="1200" b="1" dirty="0" smtClean="0">
                <a:solidFill>
                  <a:srgbClr val="82302E"/>
                </a:solidFill>
                <a:latin typeface="Cambria" pitchFamily="18" charset="0"/>
              </a:rPr>
              <a:t>National Control list of Dual Use goods</a:t>
            </a:r>
            <a:endParaRPr lang="de-DE" sz="1200" b="1" dirty="0">
              <a:solidFill>
                <a:srgbClr val="82302E"/>
              </a:solidFill>
              <a:latin typeface="Cambria" pitchFamily="18" charset="0"/>
            </a:endParaRPr>
          </a:p>
        </p:txBody>
      </p:sp>
      <p:sp>
        <p:nvSpPr>
          <p:cNvPr id="35" name="Slide Number Placeholder 34"/>
          <p:cNvSpPr>
            <a:spLocks noGrp="1"/>
          </p:cNvSpPr>
          <p:nvPr>
            <p:ph type="sldNum" sz="quarter" idx="12"/>
          </p:nvPr>
        </p:nvSpPr>
        <p:spPr/>
        <p:txBody>
          <a:bodyPr/>
          <a:lstStyle/>
          <a:p>
            <a:pPr>
              <a:defRPr/>
            </a:pPr>
            <a:fld id="{07805070-01AD-4DB7-91F5-6260714AA4A2}" type="slidenum">
              <a:rPr lang="en-US" smtClean="0"/>
              <a:pPr>
                <a:defRPr/>
              </a:pPr>
              <a:t>10</a:t>
            </a:fld>
            <a:endParaRPr lang="en-US"/>
          </a:p>
        </p:txBody>
      </p:sp>
      <p:grpSp>
        <p:nvGrpSpPr>
          <p:cNvPr id="30" name="Group 19"/>
          <p:cNvGrpSpPr>
            <a:grpSpLocks noChangeAspect="1"/>
          </p:cNvGrpSpPr>
          <p:nvPr/>
        </p:nvGrpSpPr>
        <p:grpSpPr bwMode="auto">
          <a:xfrm>
            <a:off x="838200" y="2438400"/>
            <a:ext cx="7696200" cy="3886200"/>
            <a:chOff x="624" y="899"/>
            <a:chExt cx="4560" cy="2941"/>
          </a:xfrm>
        </p:grpSpPr>
        <p:sp>
          <p:nvSpPr>
            <p:cNvPr id="31" name="AutoShape 20"/>
            <p:cNvSpPr>
              <a:spLocks noChangeAspect="1" noChangeArrowheads="1" noTextEdit="1"/>
            </p:cNvSpPr>
            <p:nvPr/>
          </p:nvSpPr>
          <p:spPr bwMode="auto">
            <a:xfrm>
              <a:off x="624" y="899"/>
              <a:ext cx="4560" cy="2941"/>
            </a:xfrm>
            <a:prstGeom prst="rect">
              <a:avLst/>
            </a:prstGeom>
            <a:noFill/>
            <a:ln w="9525">
              <a:noFill/>
              <a:miter lim="800000"/>
              <a:headEnd/>
              <a:tailEnd/>
            </a:ln>
          </p:spPr>
          <p:txBody>
            <a:bodyPr/>
            <a:lstStyle/>
            <a:p>
              <a:endParaRPr lang="en-US"/>
            </a:p>
          </p:txBody>
        </p:sp>
        <p:sp>
          <p:nvSpPr>
            <p:cNvPr id="32" name="Rectangle 21"/>
            <p:cNvSpPr>
              <a:spLocks noChangeArrowheads="1"/>
            </p:cNvSpPr>
            <p:nvPr/>
          </p:nvSpPr>
          <p:spPr bwMode="auto">
            <a:xfrm>
              <a:off x="636" y="911"/>
              <a:ext cx="1084" cy="492"/>
            </a:xfrm>
            <a:prstGeom prst="rect">
              <a:avLst/>
            </a:prstGeom>
            <a:ln>
              <a:headEnd/>
              <a:tailEnd/>
            </a:ln>
          </p:spPr>
          <p:style>
            <a:lnRef idx="0">
              <a:schemeClr val="accent5"/>
            </a:lnRef>
            <a:fillRef idx="3">
              <a:schemeClr val="accent5"/>
            </a:fillRef>
            <a:effectRef idx="3">
              <a:schemeClr val="accent5"/>
            </a:effectRef>
            <a:fontRef idx="minor">
              <a:schemeClr val="lt1"/>
            </a:fontRef>
          </p:style>
          <p:txBody>
            <a:bodyPr/>
            <a:lstStyle/>
            <a:p>
              <a:endParaRPr lang="en-US"/>
            </a:p>
          </p:txBody>
        </p:sp>
        <p:sp>
          <p:nvSpPr>
            <p:cNvPr id="33" name="Rectangle 22"/>
            <p:cNvSpPr>
              <a:spLocks noChangeArrowheads="1"/>
            </p:cNvSpPr>
            <p:nvPr/>
          </p:nvSpPr>
          <p:spPr bwMode="auto">
            <a:xfrm>
              <a:off x="664" y="954"/>
              <a:ext cx="279" cy="128"/>
            </a:xfrm>
            <a:prstGeom prst="rect">
              <a:avLst/>
            </a:prstGeom>
            <a:noFill/>
            <a:ln w="9525">
              <a:noFill/>
              <a:miter lim="800000"/>
              <a:headEnd/>
              <a:tailEnd/>
            </a:ln>
          </p:spPr>
          <p:txBody>
            <a:bodyPr wrap="none" lIns="0" tIns="0" rIns="0" bIns="0">
              <a:spAutoFit/>
            </a:bodyPr>
            <a:lstStyle/>
            <a:p>
              <a:r>
                <a:rPr lang="en-GB" sz="1100" b="0" dirty="0">
                  <a:solidFill>
                    <a:srgbClr val="000000"/>
                  </a:solidFill>
                  <a:latin typeface="Arial" pitchFamily="34" charset="0"/>
                </a:rPr>
                <a:t> </a:t>
              </a:r>
              <a:r>
                <a:rPr lang="en-GB" sz="1100" b="0" dirty="0">
                  <a:solidFill>
                    <a:schemeClr val="bg1"/>
                  </a:solidFill>
                  <a:latin typeface="Arial" pitchFamily="34" charset="0"/>
                </a:rPr>
                <a:t>Missile</a:t>
              </a:r>
              <a:endParaRPr lang="en-GB" dirty="0">
                <a:solidFill>
                  <a:schemeClr val="bg1"/>
                </a:solidFill>
                <a:latin typeface="Verdana" pitchFamily="34" charset="0"/>
              </a:endParaRPr>
            </a:p>
          </p:txBody>
        </p:sp>
        <p:sp>
          <p:nvSpPr>
            <p:cNvPr id="34" name="Rectangle 23"/>
            <p:cNvSpPr>
              <a:spLocks noChangeArrowheads="1"/>
            </p:cNvSpPr>
            <p:nvPr/>
          </p:nvSpPr>
          <p:spPr bwMode="auto">
            <a:xfrm>
              <a:off x="1551" y="953"/>
              <a:ext cx="73" cy="106"/>
            </a:xfrm>
            <a:prstGeom prst="rect">
              <a:avLst/>
            </a:prstGeom>
            <a:noFill/>
            <a:ln w="9525">
              <a:noFill/>
              <a:miter lim="800000"/>
              <a:headEnd/>
              <a:tailEnd/>
            </a:ln>
          </p:spPr>
          <p:txBody>
            <a:bodyPr wrap="none" lIns="0" tIns="0" rIns="0" bIns="0">
              <a:spAutoFit/>
            </a:bodyPr>
            <a:lstStyle/>
            <a:p>
              <a:r>
                <a:rPr lang="en-GB" sz="1100" dirty="0">
                  <a:solidFill>
                    <a:srgbClr val="000000"/>
                  </a:solidFill>
                  <a:latin typeface="Arial" pitchFamily="34" charset="0"/>
                </a:rPr>
                <a:t>M</a:t>
              </a:r>
              <a:endParaRPr lang="en-GB" dirty="0">
                <a:latin typeface="Verdana" pitchFamily="34" charset="0"/>
              </a:endParaRPr>
            </a:p>
          </p:txBody>
        </p:sp>
        <p:sp>
          <p:nvSpPr>
            <p:cNvPr id="36" name="Rectangle 24"/>
            <p:cNvSpPr>
              <a:spLocks noChangeArrowheads="1"/>
            </p:cNvSpPr>
            <p:nvPr/>
          </p:nvSpPr>
          <p:spPr bwMode="auto">
            <a:xfrm>
              <a:off x="664" y="1054"/>
              <a:ext cx="456" cy="128"/>
            </a:xfrm>
            <a:prstGeom prst="rect">
              <a:avLst/>
            </a:prstGeom>
            <a:noFill/>
            <a:ln w="9525">
              <a:noFill/>
              <a:miter lim="800000"/>
              <a:headEnd/>
              <a:tailEnd/>
            </a:ln>
          </p:spPr>
          <p:txBody>
            <a:bodyPr wrap="none" lIns="0" tIns="0" rIns="0" bIns="0">
              <a:spAutoFit/>
            </a:bodyPr>
            <a:lstStyle/>
            <a:p>
              <a:r>
                <a:rPr lang="en-GB" sz="1100" b="0" dirty="0">
                  <a:solidFill>
                    <a:srgbClr val="000000"/>
                  </a:solidFill>
                  <a:latin typeface="Arial" pitchFamily="34" charset="0"/>
                </a:rPr>
                <a:t> </a:t>
              </a:r>
              <a:r>
                <a:rPr lang="en-GB" sz="1100" b="0" dirty="0">
                  <a:solidFill>
                    <a:schemeClr val="bg1"/>
                  </a:solidFill>
                  <a:latin typeface="Arial" pitchFamily="34" charset="0"/>
                </a:rPr>
                <a:t>Technology</a:t>
              </a:r>
              <a:endParaRPr lang="en-GB" dirty="0">
                <a:solidFill>
                  <a:schemeClr val="bg1"/>
                </a:solidFill>
                <a:latin typeface="Verdana" pitchFamily="34" charset="0"/>
              </a:endParaRPr>
            </a:p>
          </p:txBody>
        </p:sp>
        <p:sp>
          <p:nvSpPr>
            <p:cNvPr id="37" name="Rectangle 25"/>
            <p:cNvSpPr>
              <a:spLocks noChangeArrowheads="1"/>
            </p:cNvSpPr>
            <p:nvPr/>
          </p:nvSpPr>
          <p:spPr bwMode="auto">
            <a:xfrm>
              <a:off x="1551" y="1053"/>
              <a:ext cx="54" cy="106"/>
            </a:xfrm>
            <a:prstGeom prst="rect">
              <a:avLst/>
            </a:prstGeom>
            <a:noFill/>
            <a:ln w="9525">
              <a:noFill/>
              <a:miter lim="800000"/>
              <a:headEnd/>
              <a:tailEnd/>
            </a:ln>
          </p:spPr>
          <p:txBody>
            <a:bodyPr wrap="none" lIns="0" tIns="0" rIns="0" bIns="0">
              <a:spAutoFit/>
            </a:bodyPr>
            <a:lstStyle/>
            <a:p>
              <a:r>
                <a:rPr lang="en-GB" sz="1100" dirty="0">
                  <a:solidFill>
                    <a:srgbClr val="000000"/>
                  </a:solidFill>
                  <a:latin typeface="Arial" pitchFamily="34" charset="0"/>
                </a:rPr>
                <a:t>T</a:t>
              </a:r>
              <a:endParaRPr lang="en-GB" dirty="0">
                <a:latin typeface="Verdana" pitchFamily="34" charset="0"/>
              </a:endParaRPr>
            </a:p>
          </p:txBody>
        </p:sp>
        <p:sp>
          <p:nvSpPr>
            <p:cNvPr id="38" name="Rectangle 26"/>
            <p:cNvSpPr>
              <a:spLocks noChangeArrowheads="1"/>
            </p:cNvSpPr>
            <p:nvPr/>
          </p:nvSpPr>
          <p:spPr bwMode="auto">
            <a:xfrm>
              <a:off x="664" y="1154"/>
              <a:ext cx="293" cy="128"/>
            </a:xfrm>
            <a:prstGeom prst="rect">
              <a:avLst/>
            </a:prstGeom>
            <a:noFill/>
            <a:ln w="9525">
              <a:noFill/>
              <a:miter lim="800000"/>
              <a:headEnd/>
              <a:tailEnd/>
            </a:ln>
          </p:spPr>
          <p:txBody>
            <a:bodyPr wrap="none" lIns="0" tIns="0" rIns="0" bIns="0">
              <a:spAutoFit/>
            </a:bodyPr>
            <a:lstStyle/>
            <a:p>
              <a:r>
                <a:rPr lang="en-GB" sz="1100" b="0" dirty="0">
                  <a:solidFill>
                    <a:srgbClr val="000000"/>
                  </a:solidFill>
                  <a:latin typeface="Arial" pitchFamily="34" charset="0"/>
                </a:rPr>
                <a:t> </a:t>
              </a:r>
              <a:r>
                <a:rPr lang="en-GB" sz="1100" b="0" dirty="0">
                  <a:solidFill>
                    <a:schemeClr val="bg1"/>
                  </a:solidFill>
                  <a:latin typeface="Arial" pitchFamily="34" charset="0"/>
                </a:rPr>
                <a:t>Control</a:t>
              </a:r>
              <a:endParaRPr lang="en-GB" dirty="0">
                <a:solidFill>
                  <a:schemeClr val="bg1"/>
                </a:solidFill>
                <a:latin typeface="Verdana" pitchFamily="34" charset="0"/>
              </a:endParaRPr>
            </a:p>
          </p:txBody>
        </p:sp>
        <p:sp>
          <p:nvSpPr>
            <p:cNvPr id="40" name="Rectangle 27"/>
            <p:cNvSpPr>
              <a:spLocks noChangeArrowheads="1"/>
            </p:cNvSpPr>
            <p:nvPr/>
          </p:nvSpPr>
          <p:spPr bwMode="auto">
            <a:xfrm>
              <a:off x="1551" y="1153"/>
              <a:ext cx="64" cy="106"/>
            </a:xfrm>
            <a:prstGeom prst="rect">
              <a:avLst/>
            </a:prstGeom>
            <a:noFill/>
            <a:ln w="9525">
              <a:noFill/>
              <a:miter lim="800000"/>
              <a:headEnd/>
              <a:tailEnd/>
            </a:ln>
          </p:spPr>
          <p:txBody>
            <a:bodyPr wrap="none" lIns="0" tIns="0" rIns="0" bIns="0">
              <a:spAutoFit/>
            </a:bodyPr>
            <a:lstStyle/>
            <a:p>
              <a:r>
                <a:rPr lang="en-GB" sz="1100">
                  <a:solidFill>
                    <a:srgbClr val="000000"/>
                  </a:solidFill>
                  <a:latin typeface="Arial" pitchFamily="34" charset="0"/>
                </a:rPr>
                <a:t>C</a:t>
              </a:r>
              <a:endParaRPr lang="en-GB">
                <a:latin typeface="Verdana" pitchFamily="34" charset="0"/>
              </a:endParaRPr>
            </a:p>
          </p:txBody>
        </p:sp>
        <p:sp>
          <p:nvSpPr>
            <p:cNvPr id="45" name="Rectangle 28"/>
            <p:cNvSpPr>
              <a:spLocks noChangeArrowheads="1"/>
            </p:cNvSpPr>
            <p:nvPr/>
          </p:nvSpPr>
          <p:spPr bwMode="auto">
            <a:xfrm>
              <a:off x="664" y="1255"/>
              <a:ext cx="312" cy="128"/>
            </a:xfrm>
            <a:prstGeom prst="rect">
              <a:avLst/>
            </a:prstGeom>
            <a:noFill/>
            <a:ln w="9525">
              <a:noFill/>
              <a:miter lim="800000"/>
              <a:headEnd/>
              <a:tailEnd/>
            </a:ln>
          </p:spPr>
          <p:txBody>
            <a:bodyPr wrap="none" lIns="0" tIns="0" rIns="0" bIns="0">
              <a:spAutoFit/>
            </a:bodyPr>
            <a:lstStyle/>
            <a:p>
              <a:r>
                <a:rPr lang="en-GB" sz="1100" b="0" dirty="0">
                  <a:solidFill>
                    <a:srgbClr val="000000"/>
                  </a:solidFill>
                  <a:latin typeface="Arial" pitchFamily="34" charset="0"/>
                </a:rPr>
                <a:t> </a:t>
              </a:r>
              <a:r>
                <a:rPr lang="en-GB" sz="1100" b="0" dirty="0">
                  <a:solidFill>
                    <a:schemeClr val="bg1"/>
                  </a:solidFill>
                  <a:latin typeface="Arial" pitchFamily="34" charset="0"/>
                </a:rPr>
                <a:t>Regime</a:t>
              </a:r>
              <a:endParaRPr lang="en-GB" dirty="0">
                <a:solidFill>
                  <a:schemeClr val="bg1"/>
                </a:solidFill>
                <a:latin typeface="Verdana" pitchFamily="34" charset="0"/>
              </a:endParaRPr>
            </a:p>
          </p:txBody>
        </p:sp>
        <p:sp>
          <p:nvSpPr>
            <p:cNvPr id="46" name="Rectangle 29"/>
            <p:cNvSpPr>
              <a:spLocks noChangeArrowheads="1"/>
            </p:cNvSpPr>
            <p:nvPr/>
          </p:nvSpPr>
          <p:spPr bwMode="auto">
            <a:xfrm>
              <a:off x="1551" y="1254"/>
              <a:ext cx="64" cy="106"/>
            </a:xfrm>
            <a:prstGeom prst="rect">
              <a:avLst/>
            </a:prstGeom>
            <a:noFill/>
            <a:ln w="9525">
              <a:noFill/>
              <a:miter lim="800000"/>
              <a:headEnd/>
              <a:tailEnd/>
            </a:ln>
          </p:spPr>
          <p:txBody>
            <a:bodyPr wrap="none" lIns="0" tIns="0" rIns="0" bIns="0">
              <a:spAutoFit/>
            </a:bodyPr>
            <a:lstStyle/>
            <a:p>
              <a:r>
                <a:rPr lang="en-GB" sz="1100" dirty="0">
                  <a:solidFill>
                    <a:srgbClr val="000000"/>
                  </a:solidFill>
                  <a:latin typeface="Arial" pitchFamily="34" charset="0"/>
                </a:rPr>
                <a:t>R</a:t>
              </a:r>
              <a:endParaRPr lang="en-GB" dirty="0">
                <a:latin typeface="Verdana" pitchFamily="34" charset="0"/>
              </a:endParaRPr>
            </a:p>
          </p:txBody>
        </p:sp>
        <p:sp>
          <p:nvSpPr>
            <p:cNvPr id="51" name="Rectangle 30"/>
            <p:cNvSpPr>
              <a:spLocks noChangeArrowheads="1"/>
            </p:cNvSpPr>
            <p:nvPr/>
          </p:nvSpPr>
          <p:spPr bwMode="auto">
            <a:xfrm>
              <a:off x="4088" y="911"/>
              <a:ext cx="1084" cy="492"/>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a:lstStyle/>
            <a:p>
              <a:endParaRPr lang="en-US"/>
            </a:p>
          </p:txBody>
        </p:sp>
        <p:sp>
          <p:nvSpPr>
            <p:cNvPr id="52" name="Rectangle 31"/>
            <p:cNvSpPr>
              <a:spLocks noChangeArrowheads="1"/>
            </p:cNvSpPr>
            <p:nvPr/>
          </p:nvSpPr>
          <p:spPr bwMode="auto">
            <a:xfrm>
              <a:off x="4117" y="954"/>
              <a:ext cx="371" cy="128"/>
            </a:xfrm>
            <a:prstGeom prst="rect">
              <a:avLst/>
            </a:prstGeom>
            <a:noFill/>
            <a:ln w="9525">
              <a:noFill/>
              <a:miter lim="800000"/>
              <a:headEnd/>
              <a:tailEnd/>
            </a:ln>
          </p:spPr>
          <p:txBody>
            <a:bodyPr wrap="none" lIns="0" tIns="0" rIns="0" bIns="0">
              <a:spAutoFit/>
            </a:bodyPr>
            <a:lstStyle/>
            <a:p>
              <a:r>
                <a:rPr lang="en-GB" sz="1100" b="0" dirty="0">
                  <a:solidFill>
                    <a:srgbClr val="000000"/>
                  </a:solidFill>
                  <a:latin typeface="Arial" pitchFamily="34" charset="0"/>
                </a:rPr>
                <a:t>  </a:t>
              </a:r>
              <a:r>
                <a:rPr lang="en-GB" sz="1100" b="0" dirty="0">
                  <a:solidFill>
                    <a:schemeClr val="bg1"/>
                  </a:solidFill>
                  <a:latin typeface="Arial" pitchFamily="34" charset="0"/>
                </a:rPr>
                <a:t>Australia</a:t>
              </a:r>
              <a:endParaRPr lang="en-GB" dirty="0">
                <a:solidFill>
                  <a:schemeClr val="bg1"/>
                </a:solidFill>
                <a:latin typeface="Verdana" pitchFamily="34" charset="0"/>
              </a:endParaRPr>
            </a:p>
          </p:txBody>
        </p:sp>
        <p:sp>
          <p:nvSpPr>
            <p:cNvPr id="53" name="Rectangle 32"/>
            <p:cNvSpPr>
              <a:spLocks noChangeArrowheads="1"/>
            </p:cNvSpPr>
            <p:nvPr/>
          </p:nvSpPr>
          <p:spPr bwMode="auto">
            <a:xfrm>
              <a:off x="5004" y="953"/>
              <a:ext cx="64" cy="106"/>
            </a:xfrm>
            <a:prstGeom prst="rect">
              <a:avLst/>
            </a:prstGeom>
            <a:noFill/>
            <a:ln w="9525">
              <a:noFill/>
              <a:miter lim="800000"/>
              <a:headEnd/>
              <a:tailEnd/>
            </a:ln>
          </p:spPr>
          <p:txBody>
            <a:bodyPr wrap="none" lIns="0" tIns="0" rIns="0" bIns="0">
              <a:spAutoFit/>
            </a:bodyPr>
            <a:lstStyle/>
            <a:p>
              <a:r>
                <a:rPr lang="en-GB" sz="1100">
                  <a:solidFill>
                    <a:srgbClr val="000000"/>
                  </a:solidFill>
                  <a:latin typeface="Arial" pitchFamily="34" charset="0"/>
                </a:rPr>
                <a:t>A</a:t>
              </a:r>
              <a:endParaRPr lang="en-GB">
                <a:latin typeface="Verdana" pitchFamily="34" charset="0"/>
              </a:endParaRPr>
            </a:p>
          </p:txBody>
        </p:sp>
        <p:sp>
          <p:nvSpPr>
            <p:cNvPr id="54" name="Rectangle 33"/>
            <p:cNvSpPr>
              <a:spLocks noChangeArrowheads="1"/>
            </p:cNvSpPr>
            <p:nvPr/>
          </p:nvSpPr>
          <p:spPr bwMode="auto">
            <a:xfrm>
              <a:off x="4117" y="1054"/>
              <a:ext cx="277" cy="128"/>
            </a:xfrm>
            <a:prstGeom prst="rect">
              <a:avLst/>
            </a:prstGeom>
            <a:noFill/>
            <a:ln w="9525">
              <a:noFill/>
              <a:miter lim="800000"/>
              <a:headEnd/>
              <a:tailEnd/>
            </a:ln>
          </p:spPr>
          <p:txBody>
            <a:bodyPr wrap="none" lIns="0" tIns="0" rIns="0" bIns="0">
              <a:spAutoFit/>
            </a:bodyPr>
            <a:lstStyle/>
            <a:p>
              <a:r>
                <a:rPr lang="en-GB" sz="1100" b="0" dirty="0">
                  <a:solidFill>
                    <a:srgbClr val="000000"/>
                  </a:solidFill>
                  <a:latin typeface="Arial" pitchFamily="34" charset="0"/>
                </a:rPr>
                <a:t>  </a:t>
              </a:r>
              <a:r>
                <a:rPr lang="en-GB" sz="1100" b="0" dirty="0">
                  <a:solidFill>
                    <a:schemeClr val="bg1"/>
                  </a:solidFill>
                  <a:latin typeface="Arial" pitchFamily="34" charset="0"/>
                </a:rPr>
                <a:t>Group</a:t>
              </a:r>
              <a:endParaRPr lang="en-GB" dirty="0">
                <a:solidFill>
                  <a:schemeClr val="bg1"/>
                </a:solidFill>
                <a:latin typeface="Verdana" pitchFamily="34" charset="0"/>
              </a:endParaRPr>
            </a:p>
          </p:txBody>
        </p:sp>
        <p:sp>
          <p:nvSpPr>
            <p:cNvPr id="55" name="Rectangle 34"/>
            <p:cNvSpPr>
              <a:spLocks noChangeArrowheads="1"/>
            </p:cNvSpPr>
            <p:nvPr/>
          </p:nvSpPr>
          <p:spPr bwMode="auto">
            <a:xfrm>
              <a:off x="5004" y="1053"/>
              <a:ext cx="68" cy="106"/>
            </a:xfrm>
            <a:prstGeom prst="rect">
              <a:avLst/>
            </a:prstGeom>
            <a:noFill/>
            <a:ln w="9525">
              <a:noFill/>
              <a:miter lim="800000"/>
              <a:headEnd/>
              <a:tailEnd/>
            </a:ln>
          </p:spPr>
          <p:txBody>
            <a:bodyPr wrap="none" lIns="0" tIns="0" rIns="0" bIns="0">
              <a:spAutoFit/>
            </a:bodyPr>
            <a:lstStyle/>
            <a:p>
              <a:r>
                <a:rPr lang="en-GB" sz="1100">
                  <a:solidFill>
                    <a:srgbClr val="000000"/>
                  </a:solidFill>
                  <a:latin typeface="Arial" pitchFamily="34" charset="0"/>
                </a:rPr>
                <a:t>G</a:t>
              </a:r>
              <a:endParaRPr lang="en-GB">
                <a:latin typeface="Verdana" pitchFamily="34" charset="0"/>
              </a:endParaRPr>
            </a:p>
          </p:txBody>
        </p:sp>
        <p:sp>
          <p:nvSpPr>
            <p:cNvPr id="56" name="Rectangle 35"/>
            <p:cNvSpPr>
              <a:spLocks noChangeArrowheads="1"/>
            </p:cNvSpPr>
            <p:nvPr/>
          </p:nvSpPr>
          <p:spPr bwMode="auto">
            <a:xfrm>
              <a:off x="4117" y="1154"/>
              <a:ext cx="823" cy="128"/>
            </a:xfrm>
            <a:prstGeom prst="rect">
              <a:avLst/>
            </a:prstGeom>
            <a:noFill/>
            <a:ln w="9525">
              <a:noFill/>
              <a:miter lim="800000"/>
              <a:headEnd/>
              <a:tailEnd/>
            </a:ln>
          </p:spPr>
          <p:txBody>
            <a:bodyPr wrap="none" lIns="0" tIns="0" rIns="0" bIns="0">
              <a:spAutoFit/>
            </a:bodyPr>
            <a:lstStyle/>
            <a:p>
              <a:r>
                <a:rPr lang="en-GB" sz="1100" b="0" dirty="0">
                  <a:solidFill>
                    <a:srgbClr val="000000"/>
                  </a:solidFill>
                  <a:latin typeface="Arial" pitchFamily="34" charset="0"/>
                </a:rPr>
                <a:t>  (</a:t>
              </a:r>
              <a:r>
                <a:rPr lang="en-GB" sz="1100" b="0" dirty="0">
                  <a:solidFill>
                    <a:schemeClr val="bg1"/>
                  </a:solidFill>
                  <a:latin typeface="Arial" pitchFamily="34" charset="0"/>
                </a:rPr>
                <a:t>chemical</a:t>
              </a:r>
              <a:r>
                <a:rPr lang="en-GB" sz="1100" b="0" dirty="0">
                  <a:solidFill>
                    <a:srgbClr val="000000"/>
                  </a:solidFill>
                  <a:latin typeface="Arial" pitchFamily="34" charset="0"/>
                </a:rPr>
                <a:t> / </a:t>
              </a:r>
              <a:r>
                <a:rPr lang="en-GB" sz="1100" b="0" dirty="0">
                  <a:solidFill>
                    <a:schemeClr val="bg1"/>
                  </a:solidFill>
                  <a:latin typeface="Arial" pitchFamily="34" charset="0"/>
                </a:rPr>
                <a:t>biological</a:t>
              </a:r>
              <a:endParaRPr lang="en-GB" dirty="0">
                <a:solidFill>
                  <a:schemeClr val="bg1"/>
                </a:solidFill>
                <a:latin typeface="Verdana" pitchFamily="34" charset="0"/>
              </a:endParaRPr>
            </a:p>
          </p:txBody>
        </p:sp>
        <p:sp>
          <p:nvSpPr>
            <p:cNvPr id="57" name="Rectangle 36"/>
            <p:cNvSpPr>
              <a:spLocks noChangeArrowheads="1"/>
            </p:cNvSpPr>
            <p:nvPr/>
          </p:nvSpPr>
          <p:spPr bwMode="auto">
            <a:xfrm>
              <a:off x="4117" y="1255"/>
              <a:ext cx="431" cy="128"/>
            </a:xfrm>
            <a:prstGeom prst="rect">
              <a:avLst/>
            </a:prstGeom>
            <a:noFill/>
            <a:ln w="9525">
              <a:noFill/>
              <a:miter lim="800000"/>
              <a:headEnd/>
              <a:tailEnd/>
            </a:ln>
          </p:spPr>
          <p:txBody>
            <a:bodyPr wrap="none" lIns="0" tIns="0" rIns="0" bIns="0">
              <a:spAutoFit/>
            </a:bodyPr>
            <a:lstStyle/>
            <a:p>
              <a:r>
                <a:rPr lang="en-GB" sz="1100" b="0" dirty="0">
                  <a:solidFill>
                    <a:srgbClr val="000000"/>
                  </a:solidFill>
                  <a:latin typeface="Arial" pitchFamily="34" charset="0"/>
                </a:rPr>
                <a:t>   </a:t>
              </a:r>
              <a:r>
                <a:rPr lang="en-GB" sz="1100" b="0" dirty="0">
                  <a:solidFill>
                    <a:schemeClr val="bg1"/>
                  </a:solidFill>
                  <a:latin typeface="Arial" pitchFamily="34" charset="0"/>
                </a:rPr>
                <a:t>weapons</a:t>
              </a:r>
              <a:r>
                <a:rPr lang="en-GB" sz="1100" b="0" dirty="0">
                  <a:solidFill>
                    <a:srgbClr val="000000"/>
                  </a:solidFill>
                  <a:latin typeface="Arial" pitchFamily="34" charset="0"/>
                </a:rPr>
                <a:t>)</a:t>
              </a:r>
              <a:endParaRPr lang="en-GB" dirty="0">
                <a:latin typeface="Verdana" pitchFamily="34" charset="0"/>
              </a:endParaRPr>
            </a:p>
          </p:txBody>
        </p:sp>
        <p:sp>
          <p:nvSpPr>
            <p:cNvPr id="58" name="Rectangle 37"/>
            <p:cNvSpPr>
              <a:spLocks noChangeArrowheads="1"/>
            </p:cNvSpPr>
            <p:nvPr/>
          </p:nvSpPr>
          <p:spPr bwMode="auto">
            <a:xfrm>
              <a:off x="2470" y="911"/>
              <a:ext cx="1065" cy="492"/>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a:lstStyle/>
            <a:p>
              <a:endParaRPr lang="en-US"/>
            </a:p>
          </p:txBody>
        </p:sp>
        <p:sp>
          <p:nvSpPr>
            <p:cNvPr id="59" name="Rectangle 38"/>
            <p:cNvSpPr>
              <a:spLocks noChangeArrowheads="1"/>
            </p:cNvSpPr>
            <p:nvPr/>
          </p:nvSpPr>
          <p:spPr bwMode="auto">
            <a:xfrm>
              <a:off x="2498" y="954"/>
              <a:ext cx="312" cy="128"/>
            </a:xfrm>
            <a:prstGeom prst="rect">
              <a:avLst/>
            </a:prstGeom>
            <a:noFill/>
            <a:ln w="9525">
              <a:noFill/>
              <a:miter lim="800000"/>
              <a:headEnd/>
              <a:tailEnd/>
            </a:ln>
          </p:spPr>
          <p:txBody>
            <a:bodyPr wrap="none" lIns="0" tIns="0" rIns="0" bIns="0">
              <a:spAutoFit/>
            </a:bodyPr>
            <a:lstStyle/>
            <a:p>
              <a:r>
                <a:rPr lang="en-GB" sz="1100" b="0" dirty="0">
                  <a:solidFill>
                    <a:srgbClr val="000000"/>
                  </a:solidFill>
                  <a:latin typeface="Arial" pitchFamily="34" charset="0"/>
                </a:rPr>
                <a:t> </a:t>
              </a:r>
              <a:r>
                <a:rPr lang="en-GB" sz="1100" b="0" dirty="0">
                  <a:solidFill>
                    <a:schemeClr val="bg1"/>
                  </a:solidFill>
                  <a:latin typeface="Arial" pitchFamily="34" charset="0"/>
                </a:rPr>
                <a:t>Nuclear</a:t>
              </a:r>
              <a:endParaRPr lang="en-GB" dirty="0">
                <a:solidFill>
                  <a:schemeClr val="bg1"/>
                </a:solidFill>
                <a:latin typeface="Verdana" pitchFamily="34" charset="0"/>
              </a:endParaRPr>
            </a:p>
          </p:txBody>
        </p:sp>
        <p:sp>
          <p:nvSpPr>
            <p:cNvPr id="60" name="Rectangle 39"/>
            <p:cNvSpPr>
              <a:spLocks noChangeArrowheads="1"/>
            </p:cNvSpPr>
            <p:nvPr/>
          </p:nvSpPr>
          <p:spPr bwMode="auto">
            <a:xfrm>
              <a:off x="3385" y="953"/>
              <a:ext cx="64" cy="106"/>
            </a:xfrm>
            <a:prstGeom prst="rect">
              <a:avLst/>
            </a:prstGeom>
            <a:noFill/>
            <a:ln w="9525">
              <a:noFill/>
              <a:miter lim="800000"/>
              <a:headEnd/>
              <a:tailEnd/>
            </a:ln>
          </p:spPr>
          <p:txBody>
            <a:bodyPr wrap="none" lIns="0" tIns="0" rIns="0" bIns="0">
              <a:spAutoFit/>
            </a:bodyPr>
            <a:lstStyle/>
            <a:p>
              <a:r>
                <a:rPr lang="en-GB" sz="1100" dirty="0">
                  <a:solidFill>
                    <a:srgbClr val="000000"/>
                  </a:solidFill>
                  <a:latin typeface="Arial" pitchFamily="34" charset="0"/>
                </a:rPr>
                <a:t>N</a:t>
              </a:r>
              <a:endParaRPr lang="en-GB" dirty="0">
                <a:latin typeface="Verdana" pitchFamily="34" charset="0"/>
              </a:endParaRPr>
            </a:p>
          </p:txBody>
        </p:sp>
        <p:sp>
          <p:nvSpPr>
            <p:cNvPr id="61" name="Rectangle 40"/>
            <p:cNvSpPr>
              <a:spLocks noChangeArrowheads="1"/>
            </p:cNvSpPr>
            <p:nvPr/>
          </p:nvSpPr>
          <p:spPr bwMode="auto">
            <a:xfrm>
              <a:off x="2498" y="1054"/>
              <a:ext cx="372" cy="128"/>
            </a:xfrm>
            <a:prstGeom prst="rect">
              <a:avLst/>
            </a:prstGeom>
            <a:noFill/>
            <a:ln w="9525">
              <a:noFill/>
              <a:miter lim="800000"/>
              <a:headEnd/>
              <a:tailEnd/>
            </a:ln>
          </p:spPr>
          <p:txBody>
            <a:bodyPr wrap="none" lIns="0" tIns="0" rIns="0" bIns="0">
              <a:spAutoFit/>
            </a:bodyPr>
            <a:lstStyle/>
            <a:p>
              <a:r>
                <a:rPr lang="en-GB" sz="1100" b="0" dirty="0">
                  <a:solidFill>
                    <a:srgbClr val="000000"/>
                  </a:solidFill>
                  <a:latin typeface="Arial" pitchFamily="34" charset="0"/>
                </a:rPr>
                <a:t> </a:t>
              </a:r>
              <a:r>
                <a:rPr lang="en-GB" sz="1100" b="0" dirty="0">
                  <a:solidFill>
                    <a:schemeClr val="bg1"/>
                  </a:solidFill>
                  <a:latin typeface="Arial" pitchFamily="34" charset="0"/>
                </a:rPr>
                <a:t>Suppliers</a:t>
              </a:r>
              <a:endParaRPr lang="en-GB" dirty="0">
                <a:solidFill>
                  <a:schemeClr val="bg1"/>
                </a:solidFill>
                <a:latin typeface="Verdana" pitchFamily="34" charset="0"/>
              </a:endParaRPr>
            </a:p>
          </p:txBody>
        </p:sp>
        <p:sp>
          <p:nvSpPr>
            <p:cNvPr id="62" name="Rectangle 41"/>
            <p:cNvSpPr>
              <a:spLocks noChangeArrowheads="1"/>
            </p:cNvSpPr>
            <p:nvPr/>
          </p:nvSpPr>
          <p:spPr bwMode="auto">
            <a:xfrm>
              <a:off x="3385" y="1053"/>
              <a:ext cx="59" cy="106"/>
            </a:xfrm>
            <a:prstGeom prst="rect">
              <a:avLst/>
            </a:prstGeom>
            <a:noFill/>
            <a:ln w="9525">
              <a:noFill/>
              <a:miter lim="800000"/>
              <a:headEnd/>
              <a:tailEnd/>
            </a:ln>
          </p:spPr>
          <p:txBody>
            <a:bodyPr wrap="none" lIns="0" tIns="0" rIns="0" bIns="0">
              <a:spAutoFit/>
            </a:bodyPr>
            <a:lstStyle/>
            <a:p>
              <a:r>
                <a:rPr lang="en-GB" sz="1100" dirty="0">
                  <a:solidFill>
                    <a:srgbClr val="000000"/>
                  </a:solidFill>
                  <a:latin typeface="Arial" pitchFamily="34" charset="0"/>
                </a:rPr>
                <a:t>S</a:t>
              </a:r>
              <a:endParaRPr lang="en-GB" dirty="0">
                <a:latin typeface="Verdana" pitchFamily="34" charset="0"/>
              </a:endParaRPr>
            </a:p>
          </p:txBody>
        </p:sp>
        <p:sp>
          <p:nvSpPr>
            <p:cNvPr id="63" name="Rectangle 42"/>
            <p:cNvSpPr>
              <a:spLocks noChangeArrowheads="1"/>
            </p:cNvSpPr>
            <p:nvPr/>
          </p:nvSpPr>
          <p:spPr bwMode="auto">
            <a:xfrm>
              <a:off x="2498" y="1154"/>
              <a:ext cx="255" cy="128"/>
            </a:xfrm>
            <a:prstGeom prst="rect">
              <a:avLst/>
            </a:prstGeom>
            <a:noFill/>
            <a:ln w="9525">
              <a:noFill/>
              <a:miter lim="800000"/>
              <a:headEnd/>
              <a:tailEnd/>
            </a:ln>
          </p:spPr>
          <p:txBody>
            <a:bodyPr wrap="none" lIns="0" tIns="0" rIns="0" bIns="0">
              <a:spAutoFit/>
            </a:bodyPr>
            <a:lstStyle/>
            <a:p>
              <a:r>
                <a:rPr lang="en-GB" sz="1100" b="0" dirty="0">
                  <a:solidFill>
                    <a:srgbClr val="000000"/>
                  </a:solidFill>
                  <a:latin typeface="Arial" pitchFamily="34" charset="0"/>
                </a:rPr>
                <a:t> </a:t>
              </a:r>
              <a:r>
                <a:rPr lang="en-GB" sz="1100" b="0" dirty="0">
                  <a:solidFill>
                    <a:schemeClr val="bg1"/>
                  </a:solidFill>
                  <a:latin typeface="Arial" pitchFamily="34" charset="0"/>
                </a:rPr>
                <a:t>Group</a:t>
              </a:r>
              <a:endParaRPr lang="en-GB" dirty="0">
                <a:solidFill>
                  <a:schemeClr val="bg1"/>
                </a:solidFill>
                <a:latin typeface="Verdana" pitchFamily="34" charset="0"/>
              </a:endParaRPr>
            </a:p>
          </p:txBody>
        </p:sp>
        <p:sp>
          <p:nvSpPr>
            <p:cNvPr id="64" name="Rectangle 43"/>
            <p:cNvSpPr>
              <a:spLocks noChangeArrowheads="1"/>
            </p:cNvSpPr>
            <p:nvPr/>
          </p:nvSpPr>
          <p:spPr bwMode="auto">
            <a:xfrm>
              <a:off x="3385" y="1153"/>
              <a:ext cx="68" cy="106"/>
            </a:xfrm>
            <a:prstGeom prst="rect">
              <a:avLst/>
            </a:prstGeom>
            <a:noFill/>
            <a:ln w="9525">
              <a:noFill/>
              <a:miter lim="800000"/>
              <a:headEnd/>
              <a:tailEnd/>
            </a:ln>
          </p:spPr>
          <p:txBody>
            <a:bodyPr wrap="none" lIns="0" tIns="0" rIns="0" bIns="0">
              <a:spAutoFit/>
            </a:bodyPr>
            <a:lstStyle/>
            <a:p>
              <a:r>
                <a:rPr lang="en-GB" sz="1100" dirty="0">
                  <a:solidFill>
                    <a:srgbClr val="000000"/>
                  </a:solidFill>
                  <a:latin typeface="Arial" pitchFamily="34" charset="0"/>
                </a:rPr>
                <a:t>G</a:t>
              </a:r>
              <a:endParaRPr lang="en-GB" dirty="0">
                <a:latin typeface="Verdana" pitchFamily="34" charset="0"/>
              </a:endParaRPr>
            </a:p>
          </p:txBody>
        </p:sp>
        <p:sp>
          <p:nvSpPr>
            <p:cNvPr id="65" name="Rectangle 44"/>
            <p:cNvSpPr>
              <a:spLocks noChangeArrowheads="1"/>
            </p:cNvSpPr>
            <p:nvPr/>
          </p:nvSpPr>
          <p:spPr bwMode="auto">
            <a:xfrm>
              <a:off x="636" y="1777"/>
              <a:ext cx="1084" cy="298"/>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a:lstStyle/>
            <a:p>
              <a:endParaRPr lang="en-US"/>
            </a:p>
          </p:txBody>
        </p:sp>
        <p:sp>
          <p:nvSpPr>
            <p:cNvPr id="66" name="Rectangle 45"/>
            <p:cNvSpPr>
              <a:spLocks noChangeArrowheads="1"/>
            </p:cNvSpPr>
            <p:nvPr/>
          </p:nvSpPr>
          <p:spPr bwMode="auto">
            <a:xfrm>
              <a:off x="664" y="1824"/>
              <a:ext cx="445" cy="128"/>
            </a:xfrm>
            <a:prstGeom prst="rect">
              <a:avLst/>
            </a:prstGeom>
            <a:noFill/>
            <a:ln w="9525">
              <a:noFill/>
              <a:miter lim="800000"/>
              <a:headEnd/>
              <a:tailEnd/>
            </a:ln>
          </p:spPr>
          <p:txBody>
            <a:bodyPr wrap="none" lIns="0" tIns="0" rIns="0" bIns="0">
              <a:spAutoFit/>
            </a:bodyPr>
            <a:lstStyle/>
            <a:p>
              <a:r>
                <a:rPr lang="en-GB" sz="1100" b="0" dirty="0">
                  <a:solidFill>
                    <a:srgbClr val="000000"/>
                  </a:solidFill>
                  <a:latin typeface="Arial" pitchFamily="34" charset="0"/>
                </a:rPr>
                <a:t> </a:t>
              </a:r>
              <a:r>
                <a:rPr lang="en-GB" sz="1100" b="0" dirty="0" err="1">
                  <a:solidFill>
                    <a:schemeClr val="bg1"/>
                  </a:solidFill>
                  <a:latin typeface="Arial" pitchFamily="34" charset="0"/>
                </a:rPr>
                <a:t>Wassenaar</a:t>
              </a:r>
              <a:endParaRPr lang="en-GB" dirty="0">
                <a:solidFill>
                  <a:schemeClr val="bg1"/>
                </a:solidFill>
                <a:latin typeface="Verdana" pitchFamily="34" charset="0"/>
              </a:endParaRPr>
            </a:p>
          </p:txBody>
        </p:sp>
        <p:sp>
          <p:nvSpPr>
            <p:cNvPr id="67" name="Rectangle 46"/>
            <p:cNvSpPr>
              <a:spLocks noChangeArrowheads="1"/>
            </p:cNvSpPr>
            <p:nvPr/>
          </p:nvSpPr>
          <p:spPr bwMode="auto">
            <a:xfrm>
              <a:off x="1551" y="1823"/>
              <a:ext cx="83" cy="106"/>
            </a:xfrm>
            <a:prstGeom prst="rect">
              <a:avLst/>
            </a:prstGeom>
            <a:noFill/>
            <a:ln w="9525">
              <a:noFill/>
              <a:miter lim="800000"/>
              <a:headEnd/>
              <a:tailEnd/>
            </a:ln>
          </p:spPr>
          <p:txBody>
            <a:bodyPr wrap="none" lIns="0" tIns="0" rIns="0" bIns="0">
              <a:spAutoFit/>
            </a:bodyPr>
            <a:lstStyle/>
            <a:p>
              <a:r>
                <a:rPr lang="en-GB" sz="1100" dirty="0">
                  <a:solidFill>
                    <a:srgbClr val="000000"/>
                  </a:solidFill>
                  <a:latin typeface="Arial" pitchFamily="34" charset="0"/>
                </a:rPr>
                <a:t>W</a:t>
              </a:r>
              <a:endParaRPr lang="en-GB" dirty="0">
                <a:latin typeface="Verdana" pitchFamily="34" charset="0"/>
              </a:endParaRPr>
            </a:p>
          </p:txBody>
        </p:sp>
        <p:sp>
          <p:nvSpPr>
            <p:cNvPr id="68" name="Rectangle 47"/>
            <p:cNvSpPr>
              <a:spLocks noChangeArrowheads="1"/>
            </p:cNvSpPr>
            <p:nvPr/>
          </p:nvSpPr>
          <p:spPr bwMode="auto">
            <a:xfrm>
              <a:off x="664" y="1924"/>
              <a:ext cx="505" cy="128"/>
            </a:xfrm>
            <a:prstGeom prst="rect">
              <a:avLst/>
            </a:prstGeom>
            <a:noFill/>
            <a:ln w="9525">
              <a:noFill/>
              <a:miter lim="800000"/>
              <a:headEnd/>
              <a:tailEnd/>
            </a:ln>
          </p:spPr>
          <p:txBody>
            <a:bodyPr wrap="none" lIns="0" tIns="0" rIns="0" bIns="0">
              <a:spAutoFit/>
            </a:bodyPr>
            <a:lstStyle/>
            <a:p>
              <a:r>
                <a:rPr lang="en-GB" sz="1100" b="0" dirty="0">
                  <a:solidFill>
                    <a:srgbClr val="000000"/>
                  </a:solidFill>
                  <a:latin typeface="Arial" pitchFamily="34" charset="0"/>
                </a:rPr>
                <a:t> </a:t>
              </a:r>
              <a:r>
                <a:rPr lang="en-GB" sz="1100" b="0" dirty="0">
                  <a:solidFill>
                    <a:schemeClr val="bg1"/>
                  </a:solidFill>
                  <a:latin typeface="Arial" pitchFamily="34" charset="0"/>
                </a:rPr>
                <a:t>Arrangement</a:t>
              </a:r>
              <a:endParaRPr lang="en-GB" dirty="0">
                <a:solidFill>
                  <a:schemeClr val="bg1"/>
                </a:solidFill>
                <a:latin typeface="Verdana" pitchFamily="34" charset="0"/>
              </a:endParaRPr>
            </a:p>
          </p:txBody>
        </p:sp>
        <p:sp>
          <p:nvSpPr>
            <p:cNvPr id="69" name="Rectangle 48"/>
            <p:cNvSpPr>
              <a:spLocks noChangeArrowheads="1"/>
            </p:cNvSpPr>
            <p:nvPr/>
          </p:nvSpPr>
          <p:spPr bwMode="auto">
            <a:xfrm>
              <a:off x="1551" y="1923"/>
              <a:ext cx="64" cy="106"/>
            </a:xfrm>
            <a:prstGeom prst="rect">
              <a:avLst/>
            </a:prstGeom>
            <a:noFill/>
            <a:ln w="9525">
              <a:noFill/>
              <a:miter lim="800000"/>
              <a:headEnd/>
              <a:tailEnd/>
            </a:ln>
          </p:spPr>
          <p:txBody>
            <a:bodyPr wrap="none" lIns="0" tIns="0" rIns="0" bIns="0">
              <a:spAutoFit/>
            </a:bodyPr>
            <a:lstStyle/>
            <a:p>
              <a:r>
                <a:rPr lang="en-GB" sz="1100">
                  <a:solidFill>
                    <a:srgbClr val="000000"/>
                  </a:solidFill>
                  <a:latin typeface="Arial" pitchFamily="34" charset="0"/>
                </a:rPr>
                <a:t>A</a:t>
              </a:r>
              <a:endParaRPr lang="en-GB">
                <a:latin typeface="Verdana" pitchFamily="34" charset="0"/>
              </a:endParaRPr>
            </a:p>
          </p:txBody>
        </p:sp>
        <p:sp>
          <p:nvSpPr>
            <p:cNvPr id="71" name="Rectangle 50"/>
            <p:cNvSpPr>
              <a:spLocks noChangeArrowheads="1"/>
            </p:cNvSpPr>
            <p:nvPr/>
          </p:nvSpPr>
          <p:spPr bwMode="auto">
            <a:xfrm>
              <a:off x="669" y="2283"/>
              <a:ext cx="1038" cy="634"/>
            </a:xfrm>
            <a:prstGeom prst="rect">
              <a:avLst/>
            </a:prstGeom>
            <a:solidFill>
              <a:srgbClr val="FFFFFF"/>
            </a:solidFill>
            <a:ln w="3175">
              <a:solidFill>
                <a:srgbClr val="000000"/>
              </a:solidFill>
              <a:miter lim="800000"/>
              <a:headEnd/>
              <a:tailEnd/>
            </a:ln>
          </p:spPr>
          <p:txBody>
            <a:bodyPr/>
            <a:lstStyle/>
            <a:p>
              <a:endParaRPr lang="en-US"/>
            </a:p>
          </p:txBody>
        </p:sp>
        <p:sp>
          <p:nvSpPr>
            <p:cNvPr id="72" name="Rectangle 51"/>
            <p:cNvSpPr>
              <a:spLocks noChangeArrowheads="1"/>
            </p:cNvSpPr>
            <p:nvPr/>
          </p:nvSpPr>
          <p:spPr bwMode="auto">
            <a:xfrm>
              <a:off x="714" y="2341"/>
              <a:ext cx="948" cy="489"/>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square" lIns="0" tIns="0" rIns="0" bIns="0">
              <a:spAutoFit/>
            </a:bodyPr>
            <a:lstStyle/>
            <a:p>
              <a:pPr algn="ctr"/>
              <a:r>
                <a:rPr lang="sr-Latn-CS" sz="1400" b="1" dirty="0" smtClean="0">
                  <a:solidFill>
                    <a:schemeClr val="bg1"/>
                  </a:solidFill>
                  <a:latin typeface="Cambria" pitchFamily="18" charset="0"/>
                </a:rPr>
                <a:t>National Control List of dual use goods</a:t>
              </a:r>
              <a:r>
                <a:rPr lang="en-US" sz="1400" b="1" dirty="0" smtClean="0">
                  <a:solidFill>
                    <a:schemeClr val="bg1"/>
                  </a:solidFill>
                  <a:latin typeface="Cambria" pitchFamily="18" charset="0"/>
                </a:rPr>
                <a:t> O.G.41/2011</a:t>
              </a:r>
              <a:endParaRPr lang="en-GB" sz="1400" b="1" dirty="0">
                <a:solidFill>
                  <a:schemeClr val="bg1"/>
                </a:solidFill>
                <a:latin typeface="Cambria" pitchFamily="18" charset="0"/>
              </a:endParaRPr>
            </a:p>
          </p:txBody>
        </p:sp>
        <p:sp>
          <p:nvSpPr>
            <p:cNvPr id="78" name="Freeform 57"/>
            <p:cNvSpPr>
              <a:spLocks/>
            </p:cNvSpPr>
            <p:nvPr/>
          </p:nvSpPr>
          <p:spPr bwMode="auto">
            <a:xfrm>
              <a:off x="636" y="3277"/>
              <a:ext cx="1084" cy="553"/>
            </a:xfrm>
            <a:custGeom>
              <a:avLst/>
              <a:gdLst/>
              <a:ahLst/>
              <a:cxnLst>
                <a:cxn ang="0">
                  <a:pos x="0" y="553"/>
                </a:cxn>
                <a:cxn ang="0">
                  <a:pos x="38" y="513"/>
                </a:cxn>
                <a:cxn ang="0">
                  <a:pos x="1045" y="40"/>
                </a:cxn>
                <a:cxn ang="0">
                  <a:pos x="1084" y="0"/>
                </a:cxn>
                <a:cxn ang="0">
                  <a:pos x="0" y="0"/>
                </a:cxn>
                <a:cxn ang="0">
                  <a:pos x="0" y="553"/>
                </a:cxn>
              </a:cxnLst>
              <a:rect l="0" t="0" r="r" b="b"/>
              <a:pathLst>
                <a:path w="1084" h="553">
                  <a:moveTo>
                    <a:pt x="0" y="553"/>
                  </a:moveTo>
                  <a:lnTo>
                    <a:pt x="38" y="513"/>
                  </a:lnTo>
                  <a:lnTo>
                    <a:pt x="1045" y="40"/>
                  </a:lnTo>
                  <a:lnTo>
                    <a:pt x="1084" y="0"/>
                  </a:lnTo>
                  <a:lnTo>
                    <a:pt x="0" y="0"/>
                  </a:lnTo>
                  <a:lnTo>
                    <a:pt x="0" y="553"/>
                  </a:lnTo>
                  <a:close/>
                </a:path>
              </a:pathLst>
            </a:custGeom>
            <a:solidFill>
              <a:srgbClr val="C0C0C0"/>
            </a:solidFill>
            <a:ln w="3175">
              <a:solidFill>
                <a:srgbClr val="000000"/>
              </a:solidFill>
              <a:prstDash val="solid"/>
              <a:round/>
              <a:headEnd/>
              <a:tailEnd/>
            </a:ln>
          </p:spPr>
          <p:txBody>
            <a:bodyPr/>
            <a:lstStyle/>
            <a:p>
              <a:endParaRPr lang="en-US"/>
            </a:p>
          </p:txBody>
        </p:sp>
        <p:sp>
          <p:nvSpPr>
            <p:cNvPr id="79" name="Line 58"/>
            <p:cNvSpPr>
              <a:spLocks noChangeShapeType="1"/>
            </p:cNvSpPr>
            <p:nvPr/>
          </p:nvSpPr>
          <p:spPr bwMode="auto">
            <a:xfrm>
              <a:off x="636" y="3277"/>
              <a:ext cx="38" cy="40"/>
            </a:xfrm>
            <a:prstGeom prst="line">
              <a:avLst/>
            </a:prstGeom>
            <a:noFill/>
            <a:ln w="3175">
              <a:solidFill>
                <a:srgbClr val="000000"/>
              </a:solidFill>
              <a:round/>
              <a:headEnd/>
              <a:tailEnd/>
            </a:ln>
          </p:spPr>
          <p:txBody>
            <a:bodyPr/>
            <a:lstStyle/>
            <a:p>
              <a:endParaRPr lang="en-US"/>
            </a:p>
          </p:txBody>
        </p:sp>
        <p:sp>
          <p:nvSpPr>
            <p:cNvPr id="80" name="Freeform 59"/>
            <p:cNvSpPr>
              <a:spLocks/>
            </p:cNvSpPr>
            <p:nvPr/>
          </p:nvSpPr>
          <p:spPr bwMode="auto">
            <a:xfrm>
              <a:off x="636" y="3277"/>
              <a:ext cx="1084" cy="553"/>
            </a:xfrm>
            <a:custGeom>
              <a:avLst/>
              <a:gdLst/>
              <a:ahLst/>
              <a:cxnLst>
                <a:cxn ang="0">
                  <a:pos x="38" y="513"/>
                </a:cxn>
                <a:cxn ang="0">
                  <a:pos x="0" y="553"/>
                </a:cxn>
                <a:cxn ang="0">
                  <a:pos x="1084" y="553"/>
                </a:cxn>
                <a:cxn ang="0">
                  <a:pos x="1084" y="0"/>
                </a:cxn>
                <a:cxn ang="0">
                  <a:pos x="1045" y="40"/>
                </a:cxn>
                <a:cxn ang="0">
                  <a:pos x="38" y="513"/>
                </a:cxn>
              </a:cxnLst>
              <a:rect l="0" t="0" r="r" b="b"/>
              <a:pathLst>
                <a:path w="1084" h="553">
                  <a:moveTo>
                    <a:pt x="38" y="513"/>
                  </a:moveTo>
                  <a:lnTo>
                    <a:pt x="0" y="553"/>
                  </a:lnTo>
                  <a:lnTo>
                    <a:pt x="1084" y="553"/>
                  </a:lnTo>
                  <a:lnTo>
                    <a:pt x="1084" y="0"/>
                  </a:lnTo>
                  <a:lnTo>
                    <a:pt x="1045" y="40"/>
                  </a:lnTo>
                  <a:lnTo>
                    <a:pt x="38" y="513"/>
                  </a:lnTo>
                  <a:close/>
                </a:path>
              </a:pathLst>
            </a:custGeom>
            <a:solidFill>
              <a:srgbClr val="808080"/>
            </a:solidFill>
            <a:ln w="3175">
              <a:solidFill>
                <a:srgbClr val="000000"/>
              </a:solidFill>
              <a:prstDash val="solid"/>
              <a:round/>
              <a:headEnd/>
              <a:tailEnd/>
            </a:ln>
          </p:spPr>
          <p:txBody>
            <a:bodyPr/>
            <a:lstStyle/>
            <a:p>
              <a:endParaRPr lang="en-US"/>
            </a:p>
          </p:txBody>
        </p:sp>
        <p:sp>
          <p:nvSpPr>
            <p:cNvPr id="81" name="Line 60"/>
            <p:cNvSpPr>
              <a:spLocks noChangeShapeType="1"/>
            </p:cNvSpPr>
            <p:nvPr/>
          </p:nvSpPr>
          <p:spPr bwMode="auto">
            <a:xfrm flipH="1" flipV="1">
              <a:off x="1681" y="3790"/>
              <a:ext cx="39" cy="40"/>
            </a:xfrm>
            <a:prstGeom prst="line">
              <a:avLst/>
            </a:prstGeom>
            <a:noFill/>
            <a:ln w="3175">
              <a:solidFill>
                <a:srgbClr val="000000"/>
              </a:solidFill>
              <a:round/>
              <a:headEnd/>
              <a:tailEnd/>
            </a:ln>
          </p:spPr>
          <p:txBody>
            <a:bodyPr/>
            <a:lstStyle/>
            <a:p>
              <a:endParaRPr lang="en-US"/>
            </a:p>
          </p:txBody>
        </p:sp>
        <p:sp>
          <p:nvSpPr>
            <p:cNvPr id="82" name="Rectangle 61"/>
            <p:cNvSpPr>
              <a:spLocks noChangeArrowheads="1"/>
            </p:cNvSpPr>
            <p:nvPr/>
          </p:nvSpPr>
          <p:spPr bwMode="auto">
            <a:xfrm>
              <a:off x="682" y="3333"/>
              <a:ext cx="1007" cy="473"/>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lstStyle/>
            <a:p>
              <a:endParaRPr lang="en-US"/>
            </a:p>
          </p:txBody>
        </p:sp>
        <p:sp>
          <p:nvSpPr>
            <p:cNvPr id="83" name="Rectangle 62"/>
            <p:cNvSpPr>
              <a:spLocks noChangeArrowheads="1"/>
            </p:cNvSpPr>
            <p:nvPr/>
          </p:nvSpPr>
          <p:spPr bwMode="auto">
            <a:xfrm>
              <a:off x="805" y="3379"/>
              <a:ext cx="721" cy="186"/>
            </a:xfrm>
            <a:prstGeom prst="rect">
              <a:avLst/>
            </a:prstGeom>
            <a:noFill/>
            <a:ln w="9525">
              <a:noFill/>
              <a:miter lim="800000"/>
              <a:headEnd/>
              <a:tailEnd/>
            </a:ln>
          </p:spPr>
          <p:txBody>
            <a:bodyPr wrap="none" lIns="0" tIns="0" rIns="0" bIns="0">
              <a:spAutoFit/>
            </a:bodyPr>
            <a:lstStyle/>
            <a:p>
              <a:r>
                <a:rPr lang="sr-Latn-CS" sz="1600" b="1" dirty="0" smtClean="0">
                  <a:solidFill>
                    <a:schemeClr val="bg1"/>
                  </a:solidFill>
                  <a:latin typeface="Cambria" pitchFamily="18" charset="0"/>
                </a:rPr>
                <a:t>Montenegrin</a:t>
              </a:r>
              <a:endParaRPr lang="en-GB" sz="1600" b="1" dirty="0">
                <a:solidFill>
                  <a:schemeClr val="bg1"/>
                </a:solidFill>
                <a:latin typeface="Cambria" pitchFamily="18" charset="0"/>
              </a:endParaRPr>
            </a:p>
          </p:txBody>
        </p:sp>
        <p:sp>
          <p:nvSpPr>
            <p:cNvPr id="84" name="Rectangle 63"/>
            <p:cNvSpPr>
              <a:spLocks noChangeArrowheads="1"/>
            </p:cNvSpPr>
            <p:nvPr/>
          </p:nvSpPr>
          <p:spPr bwMode="auto">
            <a:xfrm>
              <a:off x="850" y="3552"/>
              <a:ext cx="617" cy="163"/>
            </a:xfrm>
            <a:prstGeom prst="rect">
              <a:avLst/>
            </a:prstGeom>
            <a:noFill/>
            <a:ln w="9525">
              <a:noFill/>
              <a:miter lim="800000"/>
              <a:headEnd/>
              <a:tailEnd/>
            </a:ln>
          </p:spPr>
          <p:txBody>
            <a:bodyPr wrap="none" lIns="0" tIns="0" rIns="0" bIns="0">
              <a:spAutoFit/>
            </a:bodyPr>
            <a:lstStyle/>
            <a:p>
              <a:pPr algn="ctr"/>
              <a:r>
                <a:rPr lang="en-GB" sz="1400" b="0" dirty="0">
                  <a:solidFill>
                    <a:srgbClr val="333399"/>
                  </a:solidFill>
                  <a:latin typeface="Cambria" pitchFamily="18" charset="0"/>
                </a:rPr>
                <a:t> </a:t>
              </a:r>
              <a:r>
                <a:rPr lang="en-GB" sz="1400" b="0" dirty="0" smtClean="0">
                  <a:solidFill>
                    <a:srgbClr val="333399"/>
                  </a:solidFill>
                  <a:latin typeface="Cambria" pitchFamily="18" charset="0"/>
                </a:rPr>
                <a:t> </a:t>
              </a:r>
              <a:r>
                <a:rPr lang="en-GB" sz="1400" b="1" dirty="0">
                  <a:solidFill>
                    <a:schemeClr val="bg1"/>
                  </a:solidFill>
                  <a:latin typeface="Cambria" pitchFamily="18" charset="0"/>
                </a:rPr>
                <a:t>Control List</a:t>
              </a:r>
            </a:p>
          </p:txBody>
        </p:sp>
        <p:sp>
          <p:nvSpPr>
            <p:cNvPr id="86" name="Freeform 65"/>
            <p:cNvSpPr>
              <a:spLocks/>
            </p:cNvSpPr>
            <p:nvPr/>
          </p:nvSpPr>
          <p:spPr bwMode="auto">
            <a:xfrm>
              <a:off x="2313" y="3277"/>
              <a:ext cx="1379" cy="553"/>
            </a:xfrm>
            <a:custGeom>
              <a:avLst/>
              <a:gdLst/>
              <a:ahLst/>
              <a:cxnLst>
                <a:cxn ang="0">
                  <a:pos x="0" y="553"/>
                </a:cxn>
                <a:cxn ang="0">
                  <a:pos x="38" y="513"/>
                </a:cxn>
                <a:cxn ang="0">
                  <a:pos x="1341" y="40"/>
                </a:cxn>
                <a:cxn ang="0">
                  <a:pos x="1379" y="0"/>
                </a:cxn>
                <a:cxn ang="0">
                  <a:pos x="0" y="0"/>
                </a:cxn>
                <a:cxn ang="0">
                  <a:pos x="0" y="553"/>
                </a:cxn>
              </a:cxnLst>
              <a:rect l="0" t="0" r="r" b="b"/>
              <a:pathLst>
                <a:path w="1379" h="553">
                  <a:moveTo>
                    <a:pt x="0" y="553"/>
                  </a:moveTo>
                  <a:lnTo>
                    <a:pt x="38" y="513"/>
                  </a:lnTo>
                  <a:lnTo>
                    <a:pt x="1341" y="40"/>
                  </a:lnTo>
                  <a:lnTo>
                    <a:pt x="1379" y="0"/>
                  </a:lnTo>
                  <a:lnTo>
                    <a:pt x="0" y="0"/>
                  </a:lnTo>
                  <a:lnTo>
                    <a:pt x="0" y="553"/>
                  </a:lnTo>
                  <a:close/>
                </a:path>
              </a:pathLst>
            </a:custGeom>
            <a:solidFill>
              <a:srgbClr val="C0C0C0"/>
            </a:solidFill>
            <a:ln w="3175">
              <a:solidFill>
                <a:srgbClr val="000000"/>
              </a:solidFill>
              <a:prstDash val="solid"/>
              <a:round/>
              <a:headEnd/>
              <a:tailEnd/>
            </a:ln>
          </p:spPr>
          <p:txBody>
            <a:bodyPr/>
            <a:lstStyle/>
            <a:p>
              <a:endParaRPr lang="en-US"/>
            </a:p>
          </p:txBody>
        </p:sp>
        <p:sp>
          <p:nvSpPr>
            <p:cNvPr id="87" name="Line 66"/>
            <p:cNvSpPr>
              <a:spLocks noChangeShapeType="1"/>
            </p:cNvSpPr>
            <p:nvPr/>
          </p:nvSpPr>
          <p:spPr bwMode="auto">
            <a:xfrm>
              <a:off x="2313" y="3277"/>
              <a:ext cx="38" cy="40"/>
            </a:xfrm>
            <a:prstGeom prst="line">
              <a:avLst/>
            </a:prstGeom>
            <a:noFill/>
            <a:ln w="3175">
              <a:solidFill>
                <a:srgbClr val="000000"/>
              </a:solidFill>
              <a:round/>
              <a:headEnd/>
              <a:tailEnd/>
            </a:ln>
          </p:spPr>
          <p:txBody>
            <a:bodyPr/>
            <a:lstStyle/>
            <a:p>
              <a:endParaRPr lang="en-US"/>
            </a:p>
          </p:txBody>
        </p:sp>
        <p:sp>
          <p:nvSpPr>
            <p:cNvPr id="88" name="Freeform 67"/>
            <p:cNvSpPr>
              <a:spLocks/>
            </p:cNvSpPr>
            <p:nvPr/>
          </p:nvSpPr>
          <p:spPr bwMode="auto">
            <a:xfrm>
              <a:off x="2313" y="3277"/>
              <a:ext cx="1379" cy="553"/>
            </a:xfrm>
            <a:custGeom>
              <a:avLst/>
              <a:gdLst/>
              <a:ahLst/>
              <a:cxnLst>
                <a:cxn ang="0">
                  <a:pos x="38" y="513"/>
                </a:cxn>
                <a:cxn ang="0">
                  <a:pos x="0" y="553"/>
                </a:cxn>
                <a:cxn ang="0">
                  <a:pos x="1379" y="553"/>
                </a:cxn>
                <a:cxn ang="0">
                  <a:pos x="1379" y="0"/>
                </a:cxn>
                <a:cxn ang="0">
                  <a:pos x="1341" y="40"/>
                </a:cxn>
                <a:cxn ang="0">
                  <a:pos x="38" y="513"/>
                </a:cxn>
              </a:cxnLst>
              <a:rect l="0" t="0" r="r" b="b"/>
              <a:pathLst>
                <a:path w="1379" h="553">
                  <a:moveTo>
                    <a:pt x="38" y="513"/>
                  </a:moveTo>
                  <a:lnTo>
                    <a:pt x="0" y="553"/>
                  </a:lnTo>
                  <a:lnTo>
                    <a:pt x="1379" y="553"/>
                  </a:lnTo>
                  <a:lnTo>
                    <a:pt x="1379" y="0"/>
                  </a:lnTo>
                  <a:lnTo>
                    <a:pt x="1341" y="40"/>
                  </a:lnTo>
                  <a:lnTo>
                    <a:pt x="38" y="513"/>
                  </a:lnTo>
                  <a:close/>
                </a:path>
              </a:pathLst>
            </a:custGeom>
            <a:solidFill>
              <a:srgbClr val="808080"/>
            </a:solidFill>
            <a:ln w="3175">
              <a:solidFill>
                <a:srgbClr val="000000"/>
              </a:solidFill>
              <a:prstDash val="solid"/>
              <a:round/>
              <a:headEnd/>
              <a:tailEnd/>
            </a:ln>
          </p:spPr>
          <p:txBody>
            <a:bodyPr/>
            <a:lstStyle/>
            <a:p>
              <a:endParaRPr lang="en-US"/>
            </a:p>
          </p:txBody>
        </p:sp>
        <p:sp>
          <p:nvSpPr>
            <p:cNvPr id="89" name="Line 68"/>
            <p:cNvSpPr>
              <a:spLocks noChangeShapeType="1"/>
            </p:cNvSpPr>
            <p:nvPr/>
          </p:nvSpPr>
          <p:spPr bwMode="auto">
            <a:xfrm flipH="1" flipV="1">
              <a:off x="3654" y="3790"/>
              <a:ext cx="38" cy="40"/>
            </a:xfrm>
            <a:prstGeom prst="line">
              <a:avLst/>
            </a:prstGeom>
            <a:noFill/>
            <a:ln w="3175">
              <a:solidFill>
                <a:srgbClr val="000000"/>
              </a:solidFill>
              <a:round/>
              <a:headEnd/>
              <a:tailEnd/>
            </a:ln>
          </p:spPr>
          <p:txBody>
            <a:bodyPr/>
            <a:lstStyle/>
            <a:p>
              <a:endParaRPr lang="en-US"/>
            </a:p>
          </p:txBody>
        </p:sp>
        <p:sp>
          <p:nvSpPr>
            <p:cNvPr id="90" name="Rectangle 69"/>
            <p:cNvSpPr>
              <a:spLocks noChangeArrowheads="1"/>
            </p:cNvSpPr>
            <p:nvPr/>
          </p:nvSpPr>
          <p:spPr bwMode="auto">
            <a:xfrm>
              <a:off x="2340" y="3321"/>
              <a:ext cx="1303" cy="473"/>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a:lstStyle/>
            <a:p>
              <a:endParaRPr lang="en-US" dirty="0">
                <a:solidFill>
                  <a:srgbClr val="FFFF00"/>
                </a:solidFill>
              </a:endParaRPr>
            </a:p>
          </p:txBody>
        </p:sp>
        <p:sp>
          <p:nvSpPr>
            <p:cNvPr id="91" name="Rectangle 70"/>
            <p:cNvSpPr>
              <a:spLocks noChangeArrowheads="1"/>
            </p:cNvSpPr>
            <p:nvPr/>
          </p:nvSpPr>
          <p:spPr bwMode="auto">
            <a:xfrm>
              <a:off x="2791" y="3321"/>
              <a:ext cx="489" cy="163"/>
            </a:xfrm>
            <a:prstGeom prst="rect">
              <a:avLst/>
            </a:prstGeom>
            <a:noFill/>
            <a:ln w="9525">
              <a:noFill/>
              <a:miter lim="800000"/>
              <a:headEnd/>
              <a:tailEnd/>
            </a:ln>
          </p:spPr>
          <p:txBody>
            <a:bodyPr wrap="none" lIns="0" tIns="0" rIns="0" bIns="0">
              <a:spAutoFit/>
            </a:bodyPr>
            <a:lstStyle/>
            <a:p>
              <a:r>
                <a:rPr lang="en-GB" sz="1400" b="1" dirty="0">
                  <a:solidFill>
                    <a:srgbClr val="FFFF00"/>
                  </a:solidFill>
                  <a:latin typeface="Cambria" pitchFamily="18" charset="0"/>
                </a:rPr>
                <a:t>European</a:t>
              </a:r>
            </a:p>
          </p:txBody>
        </p:sp>
        <p:sp>
          <p:nvSpPr>
            <p:cNvPr id="94" name="Rectangle 73"/>
            <p:cNvSpPr>
              <a:spLocks noChangeArrowheads="1"/>
            </p:cNvSpPr>
            <p:nvPr/>
          </p:nvSpPr>
          <p:spPr bwMode="auto">
            <a:xfrm>
              <a:off x="2385" y="3494"/>
              <a:ext cx="1264" cy="163"/>
            </a:xfrm>
            <a:prstGeom prst="rect">
              <a:avLst/>
            </a:prstGeom>
            <a:noFill/>
            <a:ln w="9525">
              <a:noFill/>
              <a:miter lim="800000"/>
              <a:headEnd/>
              <a:tailEnd/>
            </a:ln>
          </p:spPr>
          <p:txBody>
            <a:bodyPr wrap="square" lIns="0" tIns="0" rIns="0" bIns="0">
              <a:spAutoFit/>
            </a:bodyPr>
            <a:lstStyle/>
            <a:p>
              <a:pPr algn="ctr"/>
              <a:r>
                <a:rPr lang="sr-Latn-CS" sz="1100" b="1" dirty="0" smtClean="0">
                  <a:solidFill>
                    <a:srgbClr val="FFFF00"/>
                  </a:solidFill>
                  <a:latin typeface="Arial" pitchFamily="34" charset="0"/>
                </a:rPr>
                <a:t>Du</a:t>
              </a:r>
              <a:r>
                <a:rPr lang="en-GB" sz="1400" b="1" dirty="0" smtClean="0">
                  <a:solidFill>
                    <a:srgbClr val="FFFF00"/>
                  </a:solidFill>
                  <a:latin typeface="Cambria" pitchFamily="18" charset="0"/>
                </a:rPr>
                <a:t>al-Use</a:t>
              </a:r>
              <a:r>
                <a:rPr lang="en-GB" sz="1100" b="1" dirty="0" smtClean="0">
                  <a:solidFill>
                    <a:srgbClr val="FFFF00"/>
                  </a:solidFill>
                  <a:latin typeface="Arial" pitchFamily="34" charset="0"/>
                </a:rPr>
                <a:t> </a:t>
              </a:r>
              <a:r>
                <a:rPr lang="en-GB" sz="1100" b="1" dirty="0">
                  <a:solidFill>
                    <a:srgbClr val="FFFF00"/>
                  </a:solidFill>
                  <a:latin typeface="Arial" pitchFamily="34" charset="0"/>
                </a:rPr>
                <a:t>Goods List</a:t>
              </a:r>
              <a:endParaRPr lang="en-GB" b="1" dirty="0">
                <a:solidFill>
                  <a:srgbClr val="FFFF00"/>
                </a:solidFill>
                <a:latin typeface="Verdana" pitchFamily="34" charset="0"/>
              </a:endParaRPr>
            </a:p>
          </p:txBody>
        </p:sp>
        <p:sp>
          <p:nvSpPr>
            <p:cNvPr id="95" name="Rectangle 74"/>
            <p:cNvSpPr>
              <a:spLocks noChangeArrowheads="1"/>
            </p:cNvSpPr>
            <p:nvPr/>
          </p:nvSpPr>
          <p:spPr bwMode="auto">
            <a:xfrm>
              <a:off x="2791" y="3667"/>
              <a:ext cx="586" cy="163"/>
            </a:xfrm>
            <a:prstGeom prst="rect">
              <a:avLst/>
            </a:prstGeom>
            <a:noFill/>
            <a:ln w="9525">
              <a:noFill/>
              <a:miter lim="800000"/>
              <a:headEnd/>
              <a:tailEnd/>
            </a:ln>
          </p:spPr>
          <p:txBody>
            <a:bodyPr wrap="square" lIns="0" tIns="0" rIns="0" bIns="0">
              <a:spAutoFit/>
            </a:bodyPr>
            <a:lstStyle/>
            <a:p>
              <a:r>
                <a:rPr lang="en-GB" sz="1400" b="0" dirty="0">
                  <a:solidFill>
                    <a:srgbClr val="FFFF00"/>
                  </a:solidFill>
                  <a:latin typeface="Cambria" pitchFamily="18" charset="0"/>
                </a:rPr>
                <a:t>(</a:t>
              </a:r>
              <a:r>
                <a:rPr lang="en-GB" sz="1400" b="1" dirty="0">
                  <a:solidFill>
                    <a:srgbClr val="FFFF00"/>
                  </a:solidFill>
                  <a:latin typeface="Cambria" pitchFamily="18" charset="0"/>
                </a:rPr>
                <a:t>Annex I</a:t>
              </a:r>
              <a:r>
                <a:rPr lang="en-GB" sz="1400" b="0" dirty="0">
                  <a:solidFill>
                    <a:srgbClr val="FFFF00"/>
                  </a:solidFill>
                  <a:latin typeface="Cambria" pitchFamily="18" charset="0"/>
                </a:rPr>
                <a:t>)</a:t>
              </a:r>
              <a:endParaRPr lang="en-GB" sz="1400" dirty="0">
                <a:solidFill>
                  <a:srgbClr val="FFFF00"/>
                </a:solidFill>
                <a:latin typeface="Cambria" pitchFamily="18" charset="0"/>
              </a:endParaRPr>
            </a:p>
          </p:txBody>
        </p:sp>
        <p:sp>
          <p:nvSpPr>
            <p:cNvPr id="96" name="Freeform 75"/>
            <p:cNvSpPr>
              <a:spLocks/>
            </p:cNvSpPr>
            <p:nvPr/>
          </p:nvSpPr>
          <p:spPr bwMode="auto">
            <a:xfrm>
              <a:off x="1937" y="3336"/>
              <a:ext cx="202" cy="118"/>
            </a:xfrm>
            <a:custGeom>
              <a:avLst/>
              <a:gdLst/>
              <a:ahLst/>
              <a:cxnLst>
                <a:cxn ang="0">
                  <a:pos x="202" y="30"/>
                </a:cxn>
                <a:cxn ang="0">
                  <a:pos x="30" y="30"/>
                </a:cxn>
                <a:cxn ang="0">
                  <a:pos x="30" y="0"/>
                </a:cxn>
                <a:cxn ang="0">
                  <a:pos x="0" y="60"/>
                </a:cxn>
                <a:cxn ang="0">
                  <a:pos x="30" y="118"/>
                </a:cxn>
                <a:cxn ang="0">
                  <a:pos x="30" y="90"/>
                </a:cxn>
                <a:cxn ang="0">
                  <a:pos x="202" y="90"/>
                </a:cxn>
                <a:cxn ang="0">
                  <a:pos x="202" y="30"/>
                </a:cxn>
              </a:cxnLst>
              <a:rect l="0" t="0" r="r" b="b"/>
              <a:pathLst>
                <a:path w="202" h="118">
                  <a:moveTo>
                    <a:pt x="202" y="30"/>
                  </a:moveTo>
                  <a:lnTo>
                    <a:pt x="30" y="30"/>
                  </a:lnTo>
                  <a:lnTo>
                    <a:pt x="30" y="0"/>
                  </a:lnTo>
                  <a:lnTo>
                    <a:pt x="0" y="60"/>
                  </a:lnTo>
                  <a:lnTo>
                    <a:pt x="30" y="118"/>
                  </a:lnTo>
                  <a:lnTo>
                    <a:pt x="30" y="90"/>
                  </a:lnTo>
                  <a:lnTo>
                    <a:pt x="202" y="90"/>
                  </a:lnTo>
                  <a:lnTo>
                    <a:pt x="202" y="30"/>
                  </a:lnTo>
                  <a:close/>
                </a:path>
              </a:pathLst>
            </a:custGeom>
            <a:solidFill>
              <a:srgbClr val="FFFFFF"/>
            </a:solidFill>
            <a:ln w="9525">
              <a:noFill/>
              <a:round/>
              <a:headEnd/>
              <a:tailEnd/>
            </a:ln>
          </p:spPr>
          <p:txBody>
            <a:bodyPr/>
            <a:lstStyle/>
            <a:p>
              <a:endParaRPr lang="en-US"/>
            </a:p>
          </p:txBody>
        </p:sp>
        <p:sp>
          <p:nvSpPr>
            <p:cNvPr id="97" name="Freeform 76"/>
            <p:cNvSpPr>
              <a:spLocks/>
            </p:cNvSpPr>
            <p:nvPr/>
          </p:nvSpPr>
          <p:spPr bwMode="auto">
            <a:xfrm>
              <a:off x="1937" y="3336"/>
              <a:ext cx="197" cy="118"/>
            </a:xfrm>
            <a:custGeom>
              <a:avLst/>
              <a:gdLst/>
              <a:ahLst/>
              <a:cxnLst>
                <a:cxn ang="0">
                  <a:pos x="197" y="30"/>
                </a:cxn>
                <a:cxn ang="0">
                  <a:pos x="30" y="30"/>
                </a:cxn>
                <a:cxn ang="0">
                  <a:pos x="30" y="0"/>
                </a:cxn>
                <a:cxn ang="0">
                  <a:pos x="0" y="60"/>
                </a:cxn>
                <a:cxn ang="0">
                  <a:pos x="30" y="118"/>
                </a:cxn>
                <a:cxn ang="0">
                  <a:pos x="30" y="90"/>
                </a:cxn>
                <a:cxn ang="0">
                  <a:pos x="197" y="90"/>
                </a:cxn>
              </a:cxnLst>
              <a:rect l="0" t="0" r="r" b="b"/>
              <a:pathLst>
                <a:path w="197" h="118">
                  <a:moveTo>
                    <a:pt x="197" y="30"/>
                  </a:moveTo>
                  <a:lnTo>
                    <a:pt x="30" y="30"/>
                  </a:lnTo>
                  <a:lnTo>
                    <a:pt x="30" y="0"/>
                  </a:lnTo>
                  <a:lnTo>
                    <a:pt x="0" y="60"/>
                  </a:lnTo>
                  <a:lnTo>
                    <a:pt x="30" y="118"/>
                  </a:lnTo>
                  <a:lnTo>
                    <a:pt x="30" y="90"/>
                  </a:lnTo>
                  <a:lnTo>
                    <a:pt x="197" y="90"/>
                  </a:lnTo>
                </a:path>
              </a:pathLst>
            </a:custGeom>
            <a:noFill/>
            <a:ln w="3175">
              <a:solidFill>
                <a:srgbClr val="000000"/>
              </a:solidFill>
              <a:prstDash val="solid"/>
              <a:round/>
              <a:headEnd/>
              <a:tailEnd/>
            </a:ln>
          </p:spPr>
          <p:txBody>
            <a:bodyPr/>
            <a:lstStyle/>
            <a:p>
              <a:endParaRPr lang="en-US"/>
            </a:p>
          </p:txBody>
        </p:sp>
        <p:sp>
          <p:nvSpPr>
            <p:cNvPr id="98" name="Freeform 77"/>
            <p:cNvSpPr>
              <a:spLocks/>
            </p:cNvSpPr>
            <p:nvPr/>
          </p:nvSpPr>
          <p:spPr bwMode="auto">
            <a:xfrm>
              <a:off x="1937" y="3494"/>
              <a:ext cx="202" cy="119"/>
            </a:xfrm>
            <a:custGeom>
              <a:avLst/>
              <a:gdLst/>
              <a:ahLst/>
              <a:cxnLst>
                <a:cxn ang="0">
                  <a:pos x="202" y="30"/>
                </a:cxn>
                <a:cxn ang="0">
                  <a:pos x="30" y="30"/>
                </a:cxn>
                <a:cxn ang="0">
                  <a:pos x="30" y="0"/>
                </a:cxn>
                <a:cxn ang="0">
                  <a:pos x="0" y="59"/>
                </a:cxn>
                <a:cxn ang="0">
                  <a:pos x="30" y="119"/>
                </a:cxn>
                <a:cxn ang="0">
                  <a:pos x="30" y="89"/>
                </a:cxn>
                <a:cxn ang="0">
                  <a:pos x="202" y="89"/>
                </a:cxn>
                <a:cxn ang="0">
                  <a:pos x="202" y="30"/>
                </a:cxn>
              </a:cxnLst>
              <a:rect l="0" t="0" r="r" b="b"/>
              <a:pathLst>
                <a:path w="202" h="119">
                  <a:moveTo>
                    <a:pt x="202" y="30"/>
                  </a:moveTo>
                  <a:lnTo>
                    <a:pt x="30" y="30"/>
                  </a:lnTo>
                  <a:lnTo>
                    <a:pt x="30" y="0"/>
                  </a:lnTo>
                  <a:lnTo>
                    <a:pt x="0" y="59"/>
                  </a:lnTo>
                  <a:lnTo>
                    <a:pt x="30" y="119"/>
                  </a:lnTo>
                  <a:lnTo>
                    <a:pt x="30" y="89"/>
                  </a:lnTo>
                  <a:lnTo>
                    <a:pt x="202" y="89"/>
                  </a:lnTo>
                  <a:lnTo>
                    <a:pt x="202" y="30"/>
                  </a:lnTo>
                  <a:close/>
                </a:path>
              </a:pathLst>
            </a:custGeom>
            <a:solidFill>
              <a:srgbClr val="FFFFFF"/>
            </a:solidFill>
            <a:ln w="9525">
              <a:noFill/>
              <a:round/>
              <a:headEnd/>
              <a:tailEnd/>
            </a:ln>
          </p:spPr>
          <p:txBody>
            <a:bodyPr/>
            <a:lstStyle/>
            <a:p>
              <a:endParaRPr lang="en-US"/>
            </a:p>
          </p:txBody>
        </p:sp>
        <p:sp>
          <p:nvSpPr>
            <p:cNvPr id="99" name="Freeform 78"/>
            <p:cNvSpPr>
              <a:spLocks/>
            </p:cNvSpPr>
            <p:nvPr/>
          </p:nvSpPr>
          <p:spPr bwMode="auto">
            <a:xfrm>
              <a:off x="1937" y="3494"/>
              <a:ext cx="197" cy="119"/>
            </a:xfrm>
            <a:custGeom>
              <a:avLst/>
              <a:gdLst/>
              <a:ahLst/>
              <a:cxnLst>
                <a:cxn ang="0">
                  <a:pos x="197" y="30"/>
                </a:cxn>
                <a:cxn ang="0">
                  <a:pos x="30" y="30"/>
                </a:cxn>
                <a:cxn ang="0">
                  <a:pos x="30" y="0"/>
                </a:cxn>
                <a:cxn ang="0">
                  <a:pos x="0" y="59"/>
                </a:cxn>
                <a:cxn ang="0">
                  <a:pos x="30" y="119"/>
                </a:cxn>
                <a:cxn ang="0">
                  <a:pos x="30" y="89"/>
                </a:cxn>
                <a:cxn ang="0">
                  <a:pos x="197" y="89"/>
                </a:cxn>
              </a:cxnLst>
              <a:rect l="0" t="0" r="r" b="b"/>
              <a:pathLst>
                <a:path w="197" h="119">
                  <a:moveTo>
                    <a:pt x="197" y="30"/>
                  </a:moveTo>
                  <a:lnTo>
                    <a:pt x="30" y="30"/>
                  </a:lnTo>
                  <a:lnTo>
                    <a:pt x="30" y="0"/>
                  </a:lnTo>
                  <a:lnTo>
                    <a:pt x="0" y="59"/>
                  </a:lnTo>
                  <a:lnTo>
                    <a:pt x="30" y="119"/>
                  </a:lnTo>
                  <a:lnTo>
                    <a:pt x="30" y="89"/>
                  </a:lnTo>
                  <a:lnTo>
                    <a:pt x="197" y="89"/>
                  </a:lnTo>
                </a:path>
              </a:pathLst>
            </a:custGeom>
            <a:noFill/>
            <a:ln w="3175">
              <a:solidFill>
                <a:srgbClr val="000000"/>
              </a:solidFill>
              <a:prstDash val="solid"/>
              <a:round/>
              <a:headEnd/>
              <a:tailEnd/>
            </a:ln>
          </p:spPr>
          <p:txBody>
            <a:bodyPr/>
            <a:lstStyle/>
            <a:p>
              <a:endParaRPr lang="en-US"/>
            </a:p>
          </p:txBody>
        </p:sp>
        <p:sp>
          <p:nvSpPr>
            <p:cNvPr id="100" name="Freeform 79"/>
            <p:cNvSpPr>
              <a:spLocks/>
            </p:cNvSpPr>
            <p:nvPr/>
          </p:nvSpPr>
          <p:spPr bwMode="auto">
            <a:xfrm>
              <a:off x="1937" y="3651"/>
              <a:ext cx="202" cy="119"/>
            </a:xfrm>
            <a:custGeom>
              <a:avLst/>
              <a:gdLst/>
              <a:ahLst/>
              <a:cxnLst>
                <a:cxn ang="0">
                  <a:pos x="202" y="30"/>
                </a:cxn>
                <a:cxn ang="0">
                  <a:pos x="30" y="30"/>
                </a:cxn>
                <a:cxn ang="0">
                  <a:pos x="30" y="0"/>
                </a:cxn>
                <a:cxn ang="0">
                  <a:pos x="0" y="60"/>
                </a:cxn>
                <a:cxn ang="0">
                  <a:pos x="30" y="119"/>
                </a:cxn>
                <a:cxn ang="0">
                  <a:pos x="30" y="90"/>
                </a:cxn>
                <a:cxn ang="0">
                  <a:pos x="202" y="90"/>
                </a:cxn>
                <a:cxn ang="0">
                  <a:pos x="202" y="30"/>
                </a:cxn>
              </a:cxnLst>
              <a:rect l="0" t="0" r="r" b="b"/>
              <a:pathLst>
                <a:path w="202" h="119">
                  <a:moveTo>
                    <a:pt x="202" y="30"/>
                  </a:moveTo>
                  <a:lnTo>
                    <a:pt x="30" y="30"/>
                  </a:lnTo>
                  <a:lnTo>
                    <a:pt x="30" y="0"/>
                  </a:lnTo>
                  <a:lnTo>
                    <a:pt x="0" y="60"/>
                  </a:lnTo>
                  <a:lnTo>
                    <a:pt x="30" y="119"/>
                  </a:lnTo>
                  <a:lnTo>
                    <a:pt x="30" y="90"/>
                  </a:lnTo>
                  <a:lnTo>
                    <a:pt x="202" y="90"/>
                  </a:lnTo>
                  <a:lnTo>
                    <a:pt x="202" y="30"/>
                  </a:lnTo>
                  <a:close/>
                </a:path>
              </a:pathLst>
            </a:custGeom>
            <a:solidFill>
              <a:srgbClr val="FFFFFF"/>
            </a:solidFill>
            <a:ln w="9525">
              <a:noFill/>
              <a:round/>
              <a:headEnd/>
              <a:tailEnd/>
            </a:ln>
          </p:spPr>
          <p:txBody>
            <a:bodyPr/>
            <a:lstStyle/>
            <a:p>
              <a:endParaRPr lang="en-US"/>
            </a:p>
          </p:txBody>
        </p:sp>
        <p:sp>
          <p:nvSpPr>
            <p:cNvPr id="101" name="Freeform 80"/>
            <p:cNvSpPr>
              <a:spLocks/>
            </p:cNvSpPr>
            <p:nvPr/>
          </p:nvSpPr>
          <p:spPr bwMode="auto">
            <a:xfrm>
              <a:off x="1937" y="3651"/>
              <a:ext cx="197" cy="119"/>
            </a:xfrm>
            <a:custGeom>
              <a:avLst/>
              <a:gdLst/>
              <a:ahLst/>
              <a:cxnLst>
                <a:cxn ang="0">
                  <a:pos x="197" y="30"/>
                </a:cxn>
                <a:cxn ang="0">
                  <a:pos x="30" y="30"/>
                </a:cxn>
                <a:cxn ang="0">
                  <a:pos x="30" y="0"/>
                </a:cxn>
                <a:cxn ang="0">
                  <a:pos x="0" y="60"/>
                </a:cxn>
                <a:cxn ang="0">
                  <a:pos x="30" y="119"/>
                </a:cxn>
                <a:cxn ang="0">
                  <a:pos x="30" y="90"/>
                </a:cxn>
                <a:cxn ang="0">
                  <a:pos x="197" y="90"/>
                </a:cxn>
              </a:cxnLst>
              <a:rect l="0" t="0" r="r" b="b"/>
              <a:pathLst>
                <a:path w="197" h="119">
                  <a:moveTo>
                    <a:pt x="197" y="30"/>
                  </a:moveTo>
                  <a:lnTo>
                    <a:pt x="30" y="30"/>
                  </a:lnTo>
                  <a:lnTo>
                    <a:pt x="30" y="0"/>
                  </a:lnTo>
                  <a:lnTo>
                    <a:pt x="0" y="60"/>
                  </a:lnTo>
                  <a:lnTo>
                    <a:pt x="30" y="119"/>
                  </a:lnTo>
                  <a:lnTo>
                    <a:pt x="30" y="90"/>
                  </a:lnTo>
                  <a:lnTo>
                    <a:pt x="197" y="90"/>
                  </a:lnTo>
                </a:path>
              </a:pathLst>
            </a:custGeom>
            <a:noFill/>
            <a:ln w="3175">
              <a:solidFill>
                <a:srgbClr val="000000"/>
              </a:solidFill>
              <a:prstDash val="solid"/>
              <a:round/>
              <a:headEnd/>
              <a:tailEnd/>
            </a:ln>
          </p:spPr>
          <p:txBody>
            <a:bodyPr/>
            <a:lstStyle/>
            <a:p>
              <a:endParaRPr lang="en-US"/>
            </a:p>
          </p:txBody>
        </p:sp>
        <p:sp>
          <p:nvSpPr>
            <p:cNvPr id="102" name="Rectangle 81"/>
            <p:cNvSpPr>
              <a:spLocks noChangeArrowheads="1"/>
            </p:cNvSpPr>
            <p:nvPr/>
          </p:nvSpPr>
          <p:spPr bwMode="auto">
            <a:xfrm>
              <a:off x="4088" y="1797"/>
              <a:ext cx="1084" cy="395"/>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a:lstStyle/>
            <a:p>
              <a:endParaRPr lang="en-US"/>
            </a:p>
          </p:txBody>
        </p:sp>
        <p:sp>
          <p:nvSpPr>
            <p:cNvPr id="103" name="Rectangle 82"/>
            <p:cNvSpPr>
              <a:spLocks noChangeArrowheads="1"/>
            </p:cNvSpPr>
            <p:nvPr/>
          </p:nvSpPr>
          <p:spPr bwMode="auto">
            <a:xfrm>
              <a:off x="4117" y="1842"/>
              <a:ext cx="418" cy="128"/>
            </a:xfrm>
            <a:prstGeom prst="rect">
              <a:avLst/>
            </a:prstGeom>
            <a:noFill/>
            <a:ln w="9525">
              <a:noFill/>
              <a:miter lim="800000"/>
              <a:headEnd/>
              <a:tailEnd/>
            </a:ln>
          </p:spPr>
          <p:txBody>
            <a:bodyPr wrap="none" lIns="0" tIns="0" rIns="0" bIns="0">
              <a:spAutoFit/>
            </a:bodyPr>
            <a:lstStyle/>
            <a:p>
              <a:r>
                <a:rPr lang="en-GB" sz="1100" b="0" dirty="0">
                  <a:solidFill>
                    <a:srgbClr val="000000"/>
                  </a:solidFill>
                  <a:latin typeface="Arial" pitchFamily="34" charset="0"/>
                </a:rPr>
                <a:t>   </a:t>
              </a:r>
              <a:r>
                <a:rPr lang="en-GB" sz="1100" b="0" dirty="0">
                  <a:solidFill>
                    <a:schemeClr val="bg1"/>
                  </a:solidFill>
                  <a:latin typeface="Arial" pitchFamily="34" charset="0"/>
                </a:rPr>
                <a:t>Chemical</a:t>
              </a:r>
              <a:endParaRPr lang="en-GB" dirty="0">
                <a:solidFill>
                  <a:schemeClr val="bg1"/>
                </a:solidFill>
                <a:latin typeface="Verdana" pitchFamily="34" charset="0"/>
              </a:endParaRPr>
            </a:p>
          </p:txBody>
        </p:sp>
        <p:sp>
          <p:nvSpPr>
            <p:cNvPr id="104" name="Rectangle 83"/>
            <p:cNvSpPr>
              <a:spLocks noChangeArrowheads="1"/>
            </p:cNvSpPr>
            <p:nvPr/>
          </p:nvSpPr>
          <p:spPr bwMode="auto">
            <a:xfrm>
              <a:off x="5004" y="1841"/>
              <a:ext cx="64" cy="106"/>
            </a:xfrm>
            <a:prstGeom prst="rect">
              <a:avLst/>
            </a:prstGeom>
            <a:noFill/>
            <a:ln w="9525">
              <a:noFill/>
              <a:miter lim="800000"/>
              <a:headEnd/>
              <a:tailEnd/>
            </a:ln>
          </p:spPr>
          <p:txBody>
            <a:bodyPr wrap="none" lIns="0" tIns="0" rIns="0" bIns="0">
              <a:spAutoFit/>
            </a:bodyPr>
            <a:lstStyle/>
            <a:p>
              <a:r>
                <a:rPr lang="en-GB" sz="1100">
                  <a:solidFill>
                    <a:srgbClr val="000000"/>
                  </a:solidFill>
                  <a:latin typeface="Arial" pitchFamily="34" charset="0"/>
                </a:rPr>
                <a:t>C</a:t>
              </a:r>
              <a:endParaRPr lang="en-GB">
                <a:latin typeface="Verdana" pitchFamily="34" charset="0"/>
              </a:endParaRPr>
            </a:p>
          </p:txBody>
        </p:sp>
        <p:sp>
          <p:nvSpPr>
            <p:cNvPr id="105" name="Rectangle 84"/>
            <p:cNvSpPr>
              <a:spLocks noChangeArrowheads="1"/>
            </p:cNvSpPr>
            <p:nvPr/>
          </p:nvSpPr>
          <p:spPr bwMode="auto">
            <a:xfrm>
              <a:off x="4117" y="1943"/>
              <a:ext cx="380" cy="128"/>
            </a:xfrm>
            <a:prstGeom prst="rect">
              <a:avLst/>
            </a:prstGeom>
            <a:noFill/>
            <a:ln w="9525">
              <a:noFill/>
              <a:miter lim="800000"/>
              <a:headEnd/>
              <a:tailEnd/>
            </a:ln>
          </p:spPr>
          <p:txBody>
            <a:bodyPr wrap="none" lIns="0" tIns="0" rIns="0" bIns="0">
              <a:spAutoFit/>
            </a:bodyPr>
            <a:lstStyle/>
            <a:p>
              <a:r>
                <a:rPr lang="en-GB" sz="1100" b="0" dirty="0">
                  <a:solidFill>
                    <a:srgbClr val="000000"/>
                  </a:solidFill>
                  <a:latin typeface="Arial" pitchFamily="34" charset="0"/>
                </a:rPr>
                <a:t>   </a:t>
              </a:r>
              <a:r>
                <a:rPr lang="en-GB" sz="1100" b="0" dirty="0">
                  <a:solidFill>
                    <a:schemeClr val="bg1"/>
                  </a:solidFill>
                  <a:latin typeface="Arial" pitchFamily="34" charset="0"/>
                </a:rPr>
                <a:t>Weapon</a:t>
              </a:r>
              <a:endParaRPr lang="en-GB" dirty="0">
                <a:solidFill>
                  <a:schemeClr val="bg1"/>
                </a:solidFill>
                <a:latin typeface="Verdana" pitchFamily="34" charset="0"/>
              </a:endParaRPr>
            </a:p>
          </p:txBody>
        </p:sp>
        <p:sp>
          <p:nvSpPr>
            <p:cNvPr id="106" name="Rectangle 85"/>
            <p:cNvSpPr>
              <a:spLocks noChangeArrowheads="1"/>
            </p:cNvSpPr>
            <p:nvPr/>
          </p:nvSpPr>
          <p:spPr bwMode="auto">
            <a:xfrm>
              <a:off x="5004" y="1942"/>
              <a:ext cx="83" cy="106"/>
            </a:xfrm>
            <a:prstGeom prst="rect">
              <a:avLst/>
            </a:prstGeom>
            <a:noFill/>
            <a:ln w="9525">
              <a:noFill/>
              <a:miter lim="800000"/>
              <a:headEnd/>
              <a:tailEnd/>
            </a:ln>
          </p:spPr>
          <p:txBody>
            <a:bodyPr wrap="none" lIns="0" tIns="0" rIns="0" bIns="0">
              <a:spAutoFit/>
            </a:bodyPr>
            <a:lstStyle/>
            <a:p>
              <a:r>
                <a:rPr lang="en-GB" sz="1100">
                  <a:solidFill>
                    <a:srgbClr val="000000"/>
                  </a:solidFill>
                  <a:latin typeface="Arial" pitchFamily="34" charset="0"/>
                </a:rPr>
                <a:t>W</a:t>
              </a:r>
              <a:endParaRPr lang="en-GB">
                <a:latin typeface="Verdana" pitchFamily="34" charset="0"/>
              </a:endParaRPr>
            </a:p>
          </p:txBody>
        </p:sp>
        <p:sp>
          <p:nvSpPr>
            <p:cNvPr id="107" name="Rectangle 86"/>
            <p:cNvSpPr>
              <a:spLocks noChangeArrowheads="1"/>
            </p:cNvSpPr>
            <p:nvPr/>
          </p:nvSpPr>
          <p:spPr bwMode="auto">
            <a:xfrm>
              <a:off x="4117" y="2043"/>
              <a:ext cx="492" cy="128"/>
            </a:xfrm>
            <a:prstGeom prst="rect">
              <a:avLst/>
            </a:prstGeom>
            <a:noFill/>
            <a:ln w="9525">
              <a:noFill/>
              <a:miter lim="800000"/>
              <a:headEnd/>
              <a:tailEnd/>
            </a:ln>
          </p:spPr>
          <p:txBody>
            <a:bodyPr wrap="none" lIns="0" tIns="0" rIns="0" bIns="0">
              <a:spAutoFit/>
            </a:bodyPr>
            <a:lstStyle/>
            <a:p>
              <a:r>
                <a:rPr lang="en-GB" sz="1100" b="0" dirty="0">
                  <a:solidFill>
                    <a:srgbClr val="000000"/>
                  </a:solidFill>
                  <a:latin typeface="Arial" pitchFamily="34" charset="0"/>
                </a:rPr>
                <a:t>   </a:t>
              </a:r>
              <a:r>
                <a:rPr lang="en-GB" sz="1100" b="0" dirty="0">
                  <a:solidFill>
                    <a:schemeClr val="bg1"/>
                  </a:solidFill>
                  <a:latin typeface="Arial" pitchFamily="34" charset="0"/>
                </a:rPr>
                <a:t>Convention</a:t>
              </a:r>
              <a:endParaRPr lang="en-GB" dirty="0">
                <a:solidFill>
                  <a:schemeClr val="bg1"/>
                </a:solidFill>
                <a:latin typeface="Verdana" pitchFamily="34" charset="0"/>
              </a:endParaRPr>
            </a:p>
          </p:txBody>
        </p:sp>
        <p:sp>
          <p:nvSpPr>
            <p:cNvPr id="108" name="Rectangle 87"/>
            <p:cNvSpPr>
              <a:spLocks noChangeArrowheads="1"/>
            </p:cNvSpPr>
            <p:nvPr/>
          </p:nvSpPr>
          <p:spPr bwMode="auto">
            <a:xfrm>
              <a:off x="5004" y="2042"/>
              <a:ext cx="64" cy="106"/>
            </a:xfrm>
            <a:prstGeom prst="rect">
              <a:avLst/>
            </a:prstGeom>
            <a:noFill/>
            <a:ln w="9525">
              <a:noFill/>
              <a:miter lim="800000"/>
              <a:headEnd/>
              <a:tailEnd/>
            </a:ln>
          </p:spPr>
          <p:txBody>
            <a:bodyPr wrap="none" lIns="0" tIns="0" rIns="0" bIns="0">
              <a:spAutoFit/>
            </a:bodyPr>
            <a:lstStyle/>
            <a:p>
              <a:r>
                <a:rPr lang="en-GB" sz="1100">
                  <a:solidFill>
                    <a:srgbClr val="000000"/>
                  </a:solidFill>
                  <a:latin typeface="Arial" pitchFamily="34" charset="0"/>
                </a:rPr>
                <a:t>C</a:t>
              </a:r>
              <a:endParaRPr lang="en-GB">
                <a:latin typeface="Verdana" pitchFamily="34" charset="0"/>
              </a:endParaRPr>
            </a:p>
          </p:txBody>
        </p:sp>
        <p:sp>
          <p:nvSpPr>
            <p:cNvPr id="109" name="Freeform 88"/>
            <p:cNvSpPr>
              <a:spLocks/>
            </p:cNvSpPr>
            <p:nvPr/>
          </p:nvSpPr>
          <p:spPr bwMode="auto">
            <a:xfrm>
              <a:off x="1177" y="1403"/>
              <a:ext cx="1628" cy="1841"/>
            </a:xfrm>
            <a:custGeom>
              <a:avLst/>
              <a:gdLst/>
              <a:ahLst/>
              <a:cxnLst>
                <a:cxn ang="0">
                  <a:pos x="0" y="0"/>
                </a:cxn>
                <a:cxn ang="0">
                  <a:pos x="0" y="197"/>
                </a:cxn>
                <a:cxn ang="0">
                  <a:pos x="1628" y="197"/>
                </a:cxn>
                <a:cxn ang="0">
                  <a:pos x="1628" y="1841"/>
                </a:cxn>
              </a:cxnLst>
              <a:rect l="0" t="0" r="r" b="b"/>
              <a:pathLst>
                <a:path w="1628" h="1841">
                  <a:moveTo>
                    <a:pt x="0" y="0"/>
                  </a:moveTo>
                  <a:lnTo>
                    <a:pt x="0" y="197"/>
                  </a:lnTo>
                  <a:lnTo>
                    <a:pt x="1628" y="197"/>
                  </a:lnTo>
                  <a:lnTo>
                    <a:pt x="1628" y="1841"/>
                  </a:lnTo>
                </a:path>
              </a:pathLst>
            </a:custGeom>
            <a:noFill/>
            <a:ln w="3175">
              <a:solidFill>
                <a:srgbClr val="000000"/>
              </a:solidFill>
              <a:prstDash val="solid"/>
              <a:round/>
              <a:headEnd/>
              <a:tailEnd/>
            </a:ln>
          </p:spPr>
          <p:txBody>
            <a:bodyPr/>
            <a:lstStyle/>
            <a:p>
              <a:endParaRPr lang="en-US"/>
            </a:p>
          </p:txBody>
        </p:sp>
        <p:sp>
          <p:nvSpPr>
            <p:cNvPr id="110" name="Freeform 89"/>
            <p:cNvSpPr>
              <a:spLocks/>
            </p:cNvSpPr>
            <p:nvPr/>
          </p:nvSpPr>
          <p:spPr bwMode="auto">
            <a:xfrm>
              <a:off x="2785" y="3239"/>
              <a:ext cx="39" cy="38"/>
            </a:xfrm>
            <a:custGeom>
              <a:avLst/>
              <a:gdLst/>
              <a:ahLst/>
              <a:cxnLst>
                <a:cxn ang="0">
                  <a:pos x="39" y="0"/>
                </a:cxn>
                <a:cxn ang="0">
                  <a:pos x="20" y="38"/>
                </a:cxn>
                <a:cxn ang="0">
                  <a:pos x="0" y="0"/>
                </a:cxn>
                <a:cxn ang="0">
                  <a:pos x="39" y="0"/>
                </a:cxn>
              </a:cxnLst>
              <a:rect l="0" t="0" r="r" b="b"/>
              <a:pathLst>
                <a:path w="39" h="38">
                  <a:moveTo>
                    <a:pt x="39" y="0"/>
                  </a:moveTo>
                  <a:lnTo>
                    <a:pt x="20" y="38"/>
                  </a:lnTo>
                  <a:lnTo>
                    <a:pt x="0" y="0"/>
                  </a:lnTo>
                  <a:lnTo>
                    <a:pt x="39" y="0"/>
                  </a:lnTo>
                  <a:close/>
                </a:path>
              </a:pathLst>
            </a:custGeom>
            <a:solidFill>
              <a:srgbClr val="000000"/>
            </a:solidFill>
            <a:ln w="9525">
              <a:noFill/>
              <a:round/>
              <a:headEnd/>
              <a:tailEnd/>
            </a:ln>
          </p:spPr>
          <p:txBody>
            <a:bodyPr/>
            <a:lstStyle/>
            <a:p>
              <a:endParaRPr lang="en-US"/>
            </a:p>
          </p:txBody>
        </p:sp>
        <p:sp>
          <p:nvSpPr>
            <p:cNvPr id="117" name="Line 96"/>
            <p:cNvSpPr>
              <a:spLocks noChangeShapeType="1"/>
            </p:cNvSpPr>
            <p:nvPr/>
          </p:nvSpPr>
          <p:spPr bwMode="auto">
            <a:xfrm>
              <a:off x="3003" y="1403"/>
              <a:ext cx="0" cy="1841"/>
            </a:xfrm>
            <a:prstGeom prst="line">
              <a:avLst/>
            </a:prstGeom>
            <a:noFill/>
            <a:ln w="3175">
              <a:solidFill>
                <a:srgbClr val="000000"/>
              </a:solidFill>
              <a:round/>
              <a:headEnd/>
              <a:tailEnd/>
            </a:ln>
          </p:spPr>
          <p:txBody>
            <a:bodyPr/>
            <a:lstStyle/>
            <a:p>
              <a:endParaRPr lang="en-US"/>
            </a:p>
          </p:txBody>
        </p:sp>
        <p:sp>
          <p:nvSpPr>
            <p:cNvPr id="118" name="Freeform 97"/>
            <p:cNvSpPr>
              <a:spLocks/>
            </p:cNvSpPr>
            <p:nvPr/>
          </p:nvSpPr>
          <p:spPr bwMode="auto">
            <a:xfrm>
              <a:off x="2984" y="3239"/>
              <a:ext cx="39" cy="38"/>
            </a:xfrm>
            <a:custGeom>
              <a:avLst/>
              <a:gdLst/>
              <a:ahLst/>
              <a:cxnLst>
                <a:cxn ang="0">
                  <a:pos x="0" y="0"/>
                </a:cxn>
                <a:cxn ang="0">
                  <a:pos x="19" y="38"/>
                </a:cxn>
                <a:cxn ang="0">
                  <a:pos x="39" y="0"/>
                </a:cxn>
                <a:cxn ang="0">
                  <a:pos x="0" y="0"/>
                </a:cxn>
              </a:cxnLst>
              <a:rect l="0" t="0" r="r" b="b"/>
              <a:pathLst>
                <a:path w="39" h="38">
                  <a:moveTo>
                    <a:pt x="0" y="0"/>
                  </a:moveTo>
                  <a:lnTo>
                    <a:pt x="19" y="38"/>
                  </a:lnTo>
                  <a:lnTo>
                    <a:pt x="39" y="0"/>
                  </a:lnTo>
                  <a:lnTo>
                    <a:pt x="0" y="0"/>
                  </a:lnTo>
                  <a:close/>
                </a:path>
              </a:pathLst>
            </a:custGeom>
            <a:solidFill>
              <a:srgbClr val="000000"/>
            </a:solidFill>
            <a:ln w="9525">
              <a:noFill/>
              <a:round/>
              <a:headEnd/>
              <a:tailEnd/>
            </a:ln>
          </p:spPr>
          <p:txBody>
            <a:bodyPr/>
            <a:lstStyle/>
            <a:p>
              <a:endParaRPr lang="en-US"/>
            </a:p>
          </p:txBody>
        </p:sp>
        <p:sp>
          <p:nvSpPr>
            <p:cNvPr id="119" name="Freeform 98"/>
            <p:cNvSpPr>
              <a:spLocks/>
            </p:cNvSpPr>
            <p:nvPr/>
          </p:nvSpPr>
          <p:spPr bwMode="auto">
            <a:xfrm>
              <a:off x="3200" y="1403"/>
              <a:ext cx="1429" cy="1841"/>
            </a:xfrm>
            <a:custGeom>
              <a:avLst/>
              <a:gdLst/>
              <a:ahLst/>
              <a:cxnLst>
                <a:cxn ang="0">
                  <a:pos x="1429" y="0"/>
                </a:cxn>
                <a:cxn ang="0">
                  <a:pos x="1429" y="197"/>
                </a:cxn>
                <a:cxn ang="0">
                  <a:pos x="0" y="197"/>
                </a:cxn>
                <a:cxn ang="0">
                  <a:pos x="0" y="1841"/>
                </a:cxn>
              </a:cxnLst>
              <a:rect l="0" t="0" r="r" b="b"/>
              <a:pathLst>
                <a:path w="1429" h="1841">
                  <a:moveTo>
                    <a:pt x="1429" y="0"/>
                  </a:moveTo>
                  <a:lnTo>
                    <a:pt x="1429" y="197"/>
                  </a:lnTo>
                  <a:lnTo>
                    <a:pt x="0" y="197"/>
                  </a:lnTo>
                  <a:lnTo>
                    <a:pt x="0" y="1841"/>
                  </a:lnTo>
                </a:path>
              </a:pathLst>
            </a:custGeom>
            <a:noFill/>
            <a:ln w="3175">
              <a:solidFill>
                <a:srgbClr val="000000"/>
              </a:solidFill>
              <a:prstDash val="solid"/>
              <a:round/>
              <a:headEnd/>
              <a:tailEnd/>
            </a:ln>
          </p:spPr>
          <p:txBody>
            <a:bodyPr/>
            <a:lstStyle/>
            <a:p>
              <a:endParaRPr lang="en-US"/>
            </a:p>
          </p:txBody>
        </p:sp>
        <p:sp>
          <p:nvSpPr>
            <p:cNvPr id="120" name="Freeform 99"/>
            <p:cNvSpPr>
              <a:spLocks/>
            </p:cNvSpPr>
            <p:nvPr/>
          </p:nvSpPr>
          <p:spPr bwMode="auto">
            <a:xfrm>
              <a:off x="3181" y="3239"/>
              <a:ext cx="39" cy="38"/>
            </a:xfrm>
            <a:custGeom>
              <a:avLst/>
              <a:gdLst/>
              <a:ahLst/>
              <a:cxnLst>
                <a:cxn ang="0">
                  <a:pos x="39" y="0"/>
                </a:cxn>
                <a:cxn ang="0">
                  <a:pos x="19" y="38"/>
                </a:cxn>
                <a:cxn ang="0">
                  <a:pos x="0" y="0"/>
                </a:cxn>
                <a:cxn ang="0">
                  <a:pos x="39" y="0"/>
                </a:cxn>
              </a:cxnLst>
              <a:rect l="0" t="0" r="r" b="b"/>
              <a:pathLst>
                <a:path w="39" h="38">
                  <a:moveTo>
                    <a:pt x="39" y="0"/>
                  </a:moveTo>
                  <a:lnTo>
                    <a:pt x="19" y="38"/>
                  </a:lnTo>
                  <a:lnTo>
                    <a:pt x="0" y="0"/>
                  </a:lnTo>
                  <a:lnTo>
                    <a:pt x="39" y="0"/>
                  </a:lnTo>
                  <a:close/>
                </a:path>
              </a:pathLst>
            </a:custGeom>
            <a:solidFill>
              <a:srgbClr val="000000"/>
            </a:solidFill>
            <a:ln w="9525">
              <a:noFill/>
              <a:round/>
              <a:headEnd/>
              <a:tailEnd/>
            </a:ln>
          </p:spPr>
          <p:txBody>
            <a:bodyPr/>
            <a:lstStyle/>
            <a:p>
              <a:endParaRPr lang="en-US"/>
            </a:p>
          </p:txBody>
        </p:sp>
        <p:sp>
          <p:nvSpPr>
            <p:cNvPr id="121" name="Freeform 100"/>
            <p:cNvSpPr>
              <a:spLocks/>
            </p:cNvSpPr>
            <p:nvPr/>
          </p:nvSpPr>
          <p:spPr bwMode="auto">
            <a:xfrm>
              <a:off x="3397" y="1995"/>
              <a:ext cx="691" cy="1249"/>
            </a:xfrm>
            <a:custGeom>
              <a:avLst/>
              <a:gdLst/>
              <a:ahLst/>
              <a:cxnLst>
                <a:cxn ang="0">
                  <a:pos x="691" y="0"/>
                </a:cxn>
                <a:cxn ang="0">
                  <a:pos x="0" y="0"/>
                </a:cxn>
                <a:cxn ang="0">
                  <a:pos x="0" y="1249"/>
                </a:cxn>
              </a:cxnLst>
              <a:rect l="0" t="0" r="r" b="b"/>
              <a:pathLst>
                <a:path w="691" h="1249">
                  <a:moveTo>
                    <a:pt x="691" y="0"/>
                  </a:moveTo>
                  <a:lnTo>
                    <a:pt x="0" y="0"/>
                  </a:lnTo>
                  <a:lnTo>
                    <a:pt x="0" y="1249"/>
                  </a:lnTo>
                </a:path>
              </a:pathLst>
            </a:custGeom>
            <a:noFill/>
            <a:ln w="3175">
              <a:solidFill>
                <a:srgbClr val="000000"/>
              </a:solidFill>
              <a:prstDash val="solid"/>
              <a:round/>
              <a:headEnd/>
              <a:tailEnd/>
            </a:ln>
          </p:spPr>
          <p:txBody>
            <a:bodyPr/>
            <a:lstStyle/>
            <a:p>
              <a:endParaRPr lang="en-US"/>
            </a:p>
          </p:txBody>
        </p:sp>
        <p:sp>
          <p:nvSpPr>
            <p:cNvPr id="122" name="Freeform 101"/>
            <p:cNvSpPr>
              <a:spLocks/>
            </p:cNvSpPr>
            <p:nvPr/>
          </p:nvSpPr>
          <p:spPr bwMode="auto">
            <a:xfrm>
              <a:off x="3378" y="3239"/>
              <a:ext cx="39" cy="38"/>
            </a:xfrm>
            <a:custGeom>
              <a:avLst/>
              <a:gdLst/>
              <a:ahLst/>
              <a:cxnLst>
                <a:cxn ang="0">
                  <a:pos x="39" y="0"/>
                </a:cxn>
                <a:cxn ang="0">
                  <a:pos x="19" y="38"/>
                </a:cxn>
                <a:cxn ang="0">
                  <a:pos x="0" y="0"/>
                </a:cxn>
                <a:cxn ang="0">
                  <a:pos x="39" y="0"/>
                </a:cxn>
              </a:cxnLst>
              <a:rect l="0" t="0" r="r" b="b"/>
              <a:pathLst>
                <a:path w="39" h="38">
                  <a:moveTo>
                    <a:pt x="39" y="0"/>
                  </a:moveTo>
                  <a:lnTo>
                    <a:pt x="19" y="38"/>
                  </a:lnTo>
                  <a:lnTo>
                    <a:pt x="0" y="0"/>
                  </a:lnTo>
                  <a:lnTo>
                    <a:pt x="39" y="0"/>
                  </a:lnTo>
                  <a:close/>
                </a:path>
              </a:pathLst>
            </a:custGeom>
            <a:solidFill>
              <a:srgbClr val="000000"/>
            </a:solidFill>
            <a:ln w="9525">
              <a:noFill/>
              <a:round/>
              <a:headEnd/>
              <a:tailEnd/>
            </a:ln>
          </p:spPr>
          <p:txBody>
            <a:bodyPr/>
            <a:lstStyle/>
            <a:p>
              <a:endParaRPr lang="en-US"/>
            </a:p>
          </p:txBody>
        </p:sp>
      </p:grpSp>
      <p:cxnSp>
        <p:nvCxnSpPr>
          <p:cNvPr id="116" name="Elbow Connector 115"/>
          <p:cNvCxnSpPr>
            <a:stCxn id="65" idx="3"/>
          </p:cNvCxnSpPr>
          <p:nvPr/>
        </p:nvCxnSpPr>
        <p:spPr>
          <a:xfrm>
            <a:off x="2687988" y="3795465"/>
            <a:ext cx="1503012" cy="1767135"/>
          </a:xfrm>
          <a:prstGeom prst="bentConnector2">
            <a:avLst/>
          </a:prstGeom>
          <a:ln>
            <a:tailEnd type="arrow"/>
          </a:ln>
        </p:spPr>
        <p:style>
          <a:lnRef idx="1">
            <a:schemeClr val="dk1"/>
          </a:lnRef>
          <a:fillRef idx="0">
            <a:schemeClr val="dk1"/>
          </a:fillRef>
          <a:effectRef idx="0">
            <a:schemeClr val="dk1"/>
          </a:effectRef>
          <a:fontRef idx="minor">
            <a:schemeClr val="tx1"/>
          </a:fontRef>
        </p:style>
      </p:cxnSp>
      <p:cxnSp>
        <p:nvCxnSpPr>
          <p:cNvPr id="125" name="Straight Arrow Connector 124"/>
          <p:cNvCxnSpPr/>
          <p:nvPr/>
        </p:nvCxnSpPr>
        <p:spPr>
          <a:xfrm rot="5400000" flipH="1" flipV="1">
            <a:off x="1524794" y="5333206"/>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Cambria" pitchFamily="18" charset="0"/>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0" name="Rectangle 19"/>
          <p:cNvSpPr/>
          <p:nvPr/>
        </p:nvSpPr>
        <p:spPr>
          <a:xfrm>
            <a:off x="228600" y="24384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latin typeface="Cambria" pitchFamily="18" charset="0"/>
            </a:endParaRPr>
          </a:p>
        </p:txBody>
      </p:sp>
      <p:sp>
        <p:nvSpPr>
          <p:cNvPr id="21" name="Rectangle 20"/>
          <p:cNvSpPr/>
          <p:nvPr/>
        </p:nvSpPr>
        <p:spPr>
          <a:xfrm>
            <a:off x="1295400" y="685800"/>
            <a:ext cx="7543800" cy="523220"/>
          </a:xfrm>
          <a:prstGeom prst="rect">
            <a:avLst/>
          </a:prstGeom>
        </p:spPr>
        <p:txBody>
          <a:bodyPr wrap="square">
            <a:spAutoFit/>
          </a:bodyPr>
          <a:lstStyle/>
          <a:p>
            <a:pPr marL="514350" indent="4763" algn="just">
              <a:spcBef>
                <a:spcPts val="600"/>
              </a:spcBef>
              <a:spcAft>
                <a:spcPts val="600"/>
              </a:spcAft>
              <a:defRPr/>
            </a:pPr>
            <a:r>
              <a:rPr lang="sr-Latn-CS" sz="2800" b="1" dirty="0" smtClean="0">
                <a:solidFill>
                  <a:schemeClr val="accent2">
                    <a:lumMod val="50000"/>
                  </a:schemeClr>
                </a:solidFill>
                <a:effectLst>
                  <a:outerShdw blurRad="38100" dist="38100" dir="2700000" algn="tl">
                    <a:srgbClr val="000000">
                      <a:alpha val="43137"/>
                    </a:srgbClr>
                  </a:outerShdw>
                </a:effectLst>
                <a:latin typeface="Cambria" pitchFamily="18" charset="0"/>
              </a:rPr>
              <a:t>1. Common Commercial Policy: DUAL USE</a:t>
            </a:r>
          </a:p>
        </p:txBody>
      </p:sp>
      <p:sp>
        <p:nvSpPr>
          <p:cNvPr id="39" name="Rectangle 38"/>
          <p:cNvSpPr/>
          <p:nvPr/>
        </p:nvSpPr>
        <p:spPr>
          <a:xfrm>
            <a:off x="685800" y="1371600"/>
            <a:ext cx="7924800" cy="338554"/>
          </a:xfrm>
          <a:prstGeom prst="rect">
            <a:avLst/>
          </a:prstGeom>
          <a:solidFill>
            <a:schemeClr val="bg1">
              <a:lumMod val="85000"/>
            </a:schemeClr>
          </a:solidFill>
        </p:spPr>
        <p:txBody>
          <a:bodyPr wrap="square">
            <a:spAutoFit/>
          </a:bodyPr>
          <a:lstStyle/>
          <a:p>
            <a:pPr marL="14288" lvl="8" indent="-14288" algn="just"/>
            <a:r>
              <a:rPr lang="en-US" sz="1600" b="1" dirty="0" smtClean="0">
                <a:solidFill>
                  <a:srgbClr val="660033"/>
                </a:solidFill>
                <a:latin typeface="Cambria" pitchFamily="18" charset="0"/>
              </a:rPr>
              <a:t>The licensing process in the framework of LAW 32/2012 </a:t>
            </a:r>
            <a:endParaRPr lang="sr-Latn-CS" sz="1600" b="1" dirty="0" smtClean="0">
              <a:solidFill>
                <a:srgbClr val="660033"/>
              </a:solidFill>
              <a:latin typeface="Cambria" pitchFamily="18" charset="0"/>
            </a:endParaRPr>
          </a:p>
        </p:txBody>
      </p:sp>
      <p:sp>
        <p:nvSpPr>
          <p:cNvPr id="49" name="Text Box 74"/>
          <p:cNvSpPr txBox="1">
            <a:spLocks noChangeArrowheads="1"/>
          </p:cNvSpPr>
          <p:nvPr/>
        </p:nvSpPr>
        <p:spPr bwMode="auto">
          <a:xfrm>
            <a:off x="990600" y="1752600"/>
            <a:ext cx="7620000" cy="276999"/>
          </a:xfrm>
          <a:prstGeom prst="rect">
            <a:avLst/>
          </a:prstGeom>
          <a:solidFill>
            <a:schemeClr val="bg1">
              <a:lumMod val="95000"/>
            </a:schemeClr>
          </a:solidFill>
          <a:ln w="9525">
            <a:noFill/>
            <a:miter lim="800000"/>
            <a:headEnd/>
            <a:tailEnd/>
          </a:ln>
        </p:spPr>
        <p:txBody>
          <a:bodyPr wrap="square">
            <a:spAutoFit/>
          </a:bodyPr>
          <a:lstStyle/>
          <a:p>
            <a:r>
              <a:rPr lang="sr-Latn-CS" sz="1200" b="1" dirty="0" smtClean="0">
                <a:solidFill>
                  <a:srgbClr val="6A1414"/>
                </a:solidFill>
                <a:latin typeface="Cambria" pitchFamily="18" charset="0"/>
              </a:rPr>
              <a:t>The process</a:t>
            </a:r>
            <a:r>
              <a:rPr lang="en-US" sz="1200" b="1" dirty="0" smtClean="0">
                <a:solidFill>
                  <a:srgbClr val="6A1414"/>
                </a:solidFill>
                <a:latin typeface="Cambria" pitchFamily="18" charset="0"/>
              </a:rPr>
              <a:t> control</a:t>
            </a:r>
            <a:endParaRPr lang="pt-PT" sz="1200" b="1" dirty="0">
              <a:solidFill>
                <a:srgbClr val="6A1414"/>
              </a:solidFill>
              <a:latin typeface="Cambria" pitchFamily="18" charset="0"/>
            </a:endParaRPr>
          </a:p>
        </p:txBody>
      </p:sp>
      <p:sp>
        <p:nvSpPr>
          <p:cNvPr id="35" name="Slide Number Placeholder 34"/>
          <p:cNvSpPr>
            <a:spLocks noGrp="1"/>
          </p:cNvSpPr>
          <p:nvPr>
            <p:ph type="sldNum" sz="quarter" idx="12"/>
          </p:nvPr>
        </p:nvSpPr>
        <p:spPr/>
        <p:txBody>
          <a:bodyPr/>
          <a:lstStyle/>
          <a:p>
            <a:pPr>
              <a:defRPr/>
            </a:pPr>
            <a:fld id="{07805070-01AD-4DB7-91F5-6260714AA4A2}" type="slidenum">
              <a:rPr lang="en-US" smtClean="0">
                <a:latin typeface="Cambria" pitchFamily="18" charset="0"/>
              </a:rPr>
              <a:pPr>
                <a:defRPr/>
              </a:pPr>
              <a:t>11</a:t>
            </a:fld>
            <a:endParaRPr lang="en-US">
              <a:latin typeface="Cambria" pitchFamily="18" charset="0"/>
            </a:endParaRPr>
          </a:p>
        </p:txBody>
      </p:sp>
      <p:sp>
        <p:nvSpPr>
          <p:cNvPr id="30" name="Text Box 5"/>
          <p:cNvSpPr txBox="1">
            <a:spLocks noChangeArrowheads="1"/>
          </p:cNvSpPr>
          <p:nvPr/>
        </p:nvSpPr>
        <p:spPr bwMode="auto">
          <a:xfrm>
            <a:off x="685800" y="2133600"/>
            <a:ext cx="5983288" cy="366712"/>
          </a:xfrm>
          <a:prstGeom prst="rect">
            <a:avLst/>
          </a:prstGeom>
          <a:ln>
            <a:headEnd/>
            <a:tailEnd/>
          </a:ln>
        </p:spPr>
        <p:style>
          <a:lnRef idx="1">
            <a:schemeClr val="dk1"/>
          </a:lnRef>
          <a:fillRef idx="2">
            <a:schemeClr val="dk1"/>
          </a:fillRef>
          <a:effectRef idx="1">
            <a:schemeClr val="dk1"/>
          </a:effectRef>
          <a:fontRef idx="minor">
            <a:schemeClr val="dk1"/>
          </a:fontRef>
        </p:style>
        <p:txBody>
          <a:bodyPr>
            <a:spAutoFit/>
          </a:bodyPr>
          <a:lstStyle/>
          <a:p>
            <a:pPr>
              <a:buFont typeface="Wingdings" pitchFamily="2" charset="2"/>
              <a:buNone/>
            </a:pPr>
            <a:r>
              <a:rPr lang="pt-PT" dirty="0">
                <a:latin typeface="Cambria" pitchFamily="18" charset="0"/>
                <a:cs typeface="Arial" pitchFamily="34" charset="0"/>
              </a:rPr>
              <a:t>  The licensing system is guided by two strong principles</a:t>
            </a:r>
            <a:endParaRPr lang="en-US" dirty="0">
              <a:latin typeface="Cambria" pitchFamily="18" charset="0"/>
              <a:cs typeface="Arial" pitchFamily="34" charset="0"/>
            </a:endParaRPr>
          </a:p>
        </p:txBody>
      </p:sp>
      <p:cxnSp>
        <p:nvCxnSpPr>
          <p:cNvPr id="31" name="AutoShape 20"/>
          <p:cNvCxnSpPr>
            <a:cxnSpLocks noChangeShapeType="1"/>
          </p:cNvCxnSpPr>
          <p:nvPr/>
        </p:nvCxnSpPr>
        <p:spPr bwMode="auto">
          <a:xfrm rot="5400000">
            <a:off x="2124075" y="2066925"/>
            <a:ext cx="538163" cy="1433513"/>
          </a:xfrm>
          <a:prstGeom prst="bentConnector3">
            <a:avLst>
              <a:gd name="adj1" fmla="val 49852"/>
            </a:avLst>
          </a:prstGeom>
          <a:noFill/>
          <a:ln w="9525">
            <a:solidFill>
              <a:schemeClr val="tx1"/>
            </a:solidFill>
            <a:miter lim="800000"/>
            <a:headEnd/>
            <a:tailEnd/>
          </a:ln>
        </p:spPr>
      </p:cxnSp>
      <p:sp>
        <p:nvSpPr>
          <p:cNvPr id="32" name="Text Box 19"/>
          <p:cNvSpPr txBox="1">
            <a:spLocks noChangeArrowheads="1"/>
          </p:cNvSpPr>
          <p:nvPr/>
        </p:nvSpPr>
        <p:spPr bwMode="auto">
          <a:xfrm>
            <a:off x="1066800" y="3048000"/>
            <a:ext cx="1198563" cy="3048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spAutoFit/>
          </a:bodyPr>
          <a:lstStyle/>
          <a:p>
            <a:r>
              <a:rPr lang="pt-PT" sz="1400" dirty="0">
                <a:latin typeface="Cambria" pitchFamily="18" charset="0"/>
              </a:rPr>
              <a:t>enshrined by</a:t>
            </a:r>
          </a:p>
        </p:txBody>
      </p:sp>
      <p:sp>
        <p:nvSpPr>
          <p:cNvPr id="33" name="AutoShape 18"/>
          <p:cNvSpPr>
            <a:spLocks noChangeArrowheads="1"/>
          </p:cNvSpPr>
          <p:nvPr/>
        </p:nvSpPr>
        <p:spPr bwMode="auto">
          <a:xfrm>
            <a:off x="609600" y="3733800"/>
            <a:ext cx="1968500" cy="587375"/>
          </a:xfrm>
          <a:prstGeom prst="flowChartDocument">
            <a:avLst/>
          </a:prstGeom>
          <a:solidFill>
            <a:srgbClr val="F8F8F8"/>
          </a:solidFill>
          <a:ln w="9525">
            <a:solidFill>
              <a:srgbClr val="000066"/>
            </a:solidFill>
            <a:miter lim="800000"/>
            <a:headEnd/>
            <a:tailEnd/>
          </a:ln>
        </p:spPr>
        <p:txBody>
          <a:bodyPr wrap="none" anchor="ctr"/>
          <a:lstStyle/>
          <a:p>
            <a:pPr algn="ctr"/>
            <a:r>
              <a:rPr lang="en-US" sz="1400" b="1">
                <a:solidFill>
                  <a:srgbClr val="000099"/>
                </a:solidFill>
                <a:latin typeface="Cambria" pitchFamily="18" charset="0"/>
              </a:rPr>
              <a:t>CCP 2008/944/CFSP</a:t>
            </a:r>
            <a:endParaRPr lang="pt-PT" sz="1400" b="1">
              <a:solidFill>
                <a:srgbClr val="000099"/>
              </a:solidFill>
              <a:latin typeface="Cambria" pitchFamily="18" charset="0"/>
            </a:endParaRPr>
          </a:p>
        </p:txBody>
      </p:sp>
      <p:cxnSp>
        <p:nvCxnSpPr>
          <p:cNvPr id="36" name="Straight Arrow Connector 35"/>
          <p:cNvCxnSpPr>
            <a:stCxn id="32" idx="2"/>
            <a:endCxn id="33" idx="0"/>
          </p:cNvCxnSpPr>
          <p:nvPr/>
        </p:nvCxnSpPr>
        <p:spPr>
          <a:xfrm rot="5400000">
            <a:off x="1439466" y="3507184"/>
            <a:ext cx="381000" cy="72232"/>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37" name="Text Box 5"/>
          <p:cNvSpPr txBox="1">
            <a:spLocks noChangeArrowheads="1"/>
          </p:cNvSpPr>
          <p:nvPr/>
        </p:nvSpPr>
        <p:spPr bwMode="auto">
          <a:xfrm>
            <a:off x="685800" y="4495800"/>
            <a:ext cx="3005137" cy="366713"/>
          </a:xfrm>
          <a:prstGeom prst="rect">
            <a:avLst/>
          </a:prstGeom>
          <a:noFill/>
          <a:ln w="9525">
            <a:noFill/>
            <a:miter lim="800000"/>
            <a:headEnd/>
            <a:tailEnd/>
          </a:ln>
        </p:spPr>
        <p:txBody>
          <a:bodyPr>
            <a:spAutoFit/>
          </a:bodyPr>
          <a:lstStyle/>
          <a:p>
            <a:pPr>
              <a:buFont typeface="Wingdings" pitchFamily="2" charset="2"/>
              <a:buChar char="q"/>
            </a:pPr>
            <a:r>
              <a:rPr lang="en-US" dirty="0">
                <a:latin typeface="Cambria" pitchFamily="18" charset="0"/>
                <a:cs typeface="Arial" pitchFamily="34" charset="0"/>
              </a:rPr>
              <a:t> High common standards</a:t>
            </a:r>
          </a:p>
        </p:txBody>
      </p:sp>
      <p:sp>
        <p:nvSpPr>
          <p:cNvPr id="38" name="Text Box 5"/>
          <p:cNvSpPr txBox="1">
            <a:spLocks noChangeArrowheads="1"/>
          </p:cNvSpPr>
          <p:nvPr/>
        </p:nvSpPr>
        <p:spPr bwMode="auto">
          <a:xfrm>
            <a:off x="685800" y="5715000"/>
            <a:ext cx="1885950" cy="366713"/>
          </a:xfrm>
          <a:prstGeom prst="rect">
            <a:avLst/>
          </a:prstGeom>
          <a:noFill/>
          <a:ln w="9525">
            <a:noFill/>
            <a:miter lim="800000"/>
            <a:headEnd/>
            <a:tailEnd/>
          </a:ln>
        </p:spPr>
        <p:txBody>
          <a:bodyPr>
            <a:spAutoFit/>
          </a:bodyPr>
          <a:lstStyle/>
          <a:p>
            <a:pPr>
              <a:buFont typeface="Wingdings" pitchFamily="2" charset="2"/>
              <a:buChar char="q"/>
            </a:pPr>
            <a:r>
              <a:rPr lang="en-US" dirty="0">
                <a:latin typeface="Cambria" pitchFamily="18" charset="0"/>
                <a:cs typeface="Arial" pitchFamily="34" charset="0"/>
              </a:rPr>
              <a:t> Transparency</a:t>
            </a:r>
          </a:p>
        </p:txBody>
      </p:sp>
      <p:sp>
        <p:nvSpPr>
          <p:cNvPr id="40" name="AutoShape 13"/>
          <p:cNvSpPr>
            <a:spLocks/>
          </p:cNvSpPr>
          <p:nvPr/>
        </p:nvSpPr>
        <p:spPr bwMode="auto">
          <a:xfrm>
            <a:off x="3657600" y="3962400"/>
            <a:ext cx="433387" cy="1512888"/>
          </a:xfrm>
          <a:prstGeom prst="leftBrace">
            <a:avLst>
              <a:gd name="adj1" fmla="val 29090"/>
              <a:gd name="adj2" fmla="val 50000"/>
            </a:avLst>
          </a:prstGeom>
          <a:noFill/>
          <a:ln w="12700">
            <a:solidFill>
              <a:srgbClr val="4D4D4D"/>
            </a:solidFill>
            <a:round/>
            <a:headEnd/>
            <a:tailEnd/>
          </a:ln>
        </p:spPr>
        <p:txBody>
          <a:bodyPr wrap="none" anchor="ctr"/>
          <a:lstStyle/>
          <a:p>
            <a:endParaRPr lang="en-US">
              <a:latin typeface="Cambria" pitchFamily="18" charset="0"/>
            </a:endParaRPr>
          </a:p>
        </p:txBody>
      </p:sp>
      <p:sp>
        <p:nvSpPr>
          <p:cNvPr id="45" name="AutoShape 19"/>
          <p:cNvSpPr>
            <a:spLocks noChangeArrowheads="1"/>
          </p:cNvSpPr>
          <p:nvPr/>
        </p:nvSpPr>
        <p:spPr bwMode="auto">
          <a:xfrm>
            <a:off x="2971800" y="5715000"/>
            <a:ext cx="792163" cy="360362"/>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00"/>
          </a:solidFill>
          <a:ln w="9525">
            <a:solidFill>
              <a:srgbClr val="4D4D4D"/>
            </a:solidFill>
            <a:miter lim="800000"/>
            <a:headEnd/>
            <a:tailEnd/>
          </a:ln>
        </p:spPr>
        <p:txBody>
          <a:bodyPr wrap="none" anchor="ctr"/>
          <a:lstStyle/>
          <a:p>
            <a:endParaRPr lang="en-US">
              <a:latin typeface="Cambria" pitchFamily="18" charset="0"/>
            </a:endParaRPr>
          </a:p>
        </p:txBody>
      </p:sp>
      <p:sp>
        <p:nvSpPr>
          <p:cNvPr id="46" name="Text Box 15"/>
          <p:cNvSpPr txBox="1">
            <a:spLocks noChangeArrowheads="1"/>
          </p:cNvSpPr>
          <p:nvPr/>
        </p:nvSpPr>
        <p:spPr bwMode="auto">
          <a:xfrm>
            <a:off x="4191000" y="5181600"/>
            <a:ext cx="3241080" cy="353943"/>
          </a:xfrm>
          <a:prstGeom prst="rect">
            <a:avLst/>
          </a:prstGeom>
          <a:noFill/>
          <a:ln w="9525">
            <a:noFill/>
            <a:miter lim="800000"/>
            <a:headEnd/>
            <a:tailEnd/>
          </a:ln>
        </p:spPr>
        <p:txBody>
          <a:bodyPr wrap="none">
            <a:spAutoFit/>
          </a:bodyPr>
          <a:lstStyle/>
          <a:p>
            <a:r>
              <a:rPr lang="pt-PT" sz="1700" dirty="0">
                <a:latin typeface="Cambria" pitchFamily="18" charset="0"/>
              </a:rPr>
              <a:t>Assessment against the 8 criteria</a:t>
            </a:r>
            <a:endParaRPr lang="en-US" sz="1700" dirty="0">
              <a:latin typeface="Cambria" pitchFamily="18" charset="0"/>
            </a:endParaRPr>
          </a:p>
        </p:txBody>
      </p:sp>
      <p:sp>
        <p:nvSpPr>
          <p:cNvPr id="51" name="Text Box 14"/>
          <p:cNvSpPr txBox="1">
            <a:spLocks noChangeArrowheads="1"/>
          </p:cNvSpPr>
          <p:nvPr/>
        </p:nvSpPr>
        <p:spPr bwMode="auto">
          <a:xfrm>
            <a:off x="4191000" y="3962400"/>
            <a:ext cx="3200400" cy="615553"/>
          </a:xfrm>
          <a:prstGeom prst="rect">
            <a:avLst/>
          </a:prstGeom>
          <a:noFill/>
          <a:ln w="9525">
            <a:noFill/>
            <a:miter lim="800000"/>
            <a:headEnd/>
            <a:tailEnd/>
          </a:ln>
        </p:spPr>
        <p:txBody>
          <a:bodyPr wrap="square">
            <a:spAutoFit/>
          </a:bodyPr>
          <a:lstStyle/>
          <a:p>
            <a:pPr algn="just"/>
            <a:r>
              <a:rPr lang="pt-PT" sz="1700" dirty="0">
                <a:latin typeface="Cambria" pitchFamily="18" charset="0"/>
              </a:rPr>
              <a:t>Export licence applications assessed on a case-by-case basis</a:t>
            </a:r>
            <a:endParaRPr lang="en-US" sz="1700" dirty="0">
              <a:latin typeface="Cambria" pitchFamily="18" charset="0"/>
            </a:endParaRPr>
          </a:p>
        </p:txBody>
      </p:sp>
      <p:sp>
        <p:nvSpPr>
          <p:cNvPr id="52" name="AutoShape 16"/>
          <p:cNvSpPr>
            <a:spLocks noChangeArrowheads="1"/>
          </p:cNvSpPr>
          <p:nvPr/>
        </p:nvSpPr>
        <p:spPr bwMode="auto">
          <a:xfrm rot="5400000">
            <a:off x="5283993" y="4698207"/>
            <a:ext cx="612775" cy="360362"/>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00"/>
          </a:solidFill>
          <a:ln w="9525">
            <a:solidFill>
              <a:srgbClr val="4D4D4D"/>
            </a:solidFill>
            <a:miter lim="800000"/>
            <a:headEnd/>
            <a:tailEnd/>
          </a:ln>
        </p:spPr>
        <p:txBody>
          <a:bodyPr wrap="none" anchor="ctr"/>
          <a:lstStyle/>
          <a:p>
            <a:endParaRPr lang="en-US">
              <a:latin typeface="Cambria" pitchFamily="18" charset="0"/>
            </a:endParaRPr>
          </a:p>
        </p:txBody>
      </p:sp>
      <p:sp>
        <p:nvSpPr>
          <p:cNvPr id="53" name="Text Box 20"/>
          <p:cNvSpPr txBox="1">
            <a:spLocks noChangeArrowheads="1"/>
          </p:cNvSpPr>
          <p:nvPr/>
        </p:nvSpPr>
        <p:spPr bwMode="auto">
          <a:xfrm>
            <a:off x="3886200" y="5715000"/>
            <a:ext cx="4632871" cy="338554"/>
          </a:xfrm>
          <a:prstGeom prst="rect">
            <a:avLst/>
          </a:prstGeom>
          <a:noFill/>
          <a:ln w="9525">
            <a:noFill/>
            <a:miter lim="800000"/>
            <a:headEnd/>
            <a:tailEnd/>
          </a:ln>
        </p:spPr>
        <p:txBody>
          <a:bodyPr wrap="none">
            <a:spAutoFit/>
          </a:bodyPr>
          <a:lstStyle/>
          <a:p>
            <a:r>
              <a:rPr lang="pt-PT" sz="1600" dirty="0" smtClean="0">
                <a:latin typeface="Cambria" pitchFamily="18" charset="0"/>
              </a:rPr>
              <a:t>Internal Information </a:t>
            </a:r>
            <a:r>
              <a:rPr lang="pt-PT" sz="1600" dirty="0">
                <a:latin typeface="Cambria" pitchFamily="18" charset="0"/>
              </a:rPr>
              <a:t>Exchange &amp; Annual Reports </a:t>
            </a:r>
            <a:endParaRPr lang="en-US" sz="1600" dirty="0">
              <a:latin typeface="Cambria"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Cambria" pitchFamily="18" charset="0"/>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1295400" y="685800"/>
            <a:ext cx="7543800" cy="523220"/>
          </a:xfrm>
          <a:prstGeom prst="rect">
            <a:avLst/>
          </a:prstGeom>
        </p:spPr>
        <p:txBody>
          <a:bodyPr wrap="square">
            <a:spAutoFit/>
          </a:bodyPr>
          <a:lstStyle/>
          <a:p>
            <a:pPr marL="514350" indent="4763" algn="just">
              <a:spcBef>
                <a:spcPts val="600"/>
              </a:spcBef>
              <a:spcAft>
                <a:spcPts val="600"/>
              </a:spcAft>
              <a:defRPr/>
            </a:pPr>
            <a:r>
              <a:rPr lang="sr-Latn-CS" sz="2800" b="1" dirty="0" smtClean="0">
                <a:solidFill>
                  <a:schemeClr val="accent2">
                    <a:lumMod val="50000"/>
                  </a:schemeClr>
                </a:solidFill>
                <a:effectLst>
                  <a:outerShdw blurRad="38100" dist="38100" dir="2700000" algn="tl">
                    <a:srgbClr val="000000">
                      <a:alpha val="43137"/>
                    </a:srgbClr>
                  </a:outerShdw>
                </a:effectLst>
                <a:latin typeface="Cambria" pitchFamily="18" charset="0"/>
              </a:rPr>
              <a:t>1. Common Commercial Policy: DUAL USE</a:t>
            </a:r>
          </a:p>
        </p:txBody>
      </p:sp>
      <p:sp>
        <p:nvSpPr>
          <p:cNvPr id="39" name="Rectangle 38"/>
          <p:cNvSpPr/>
          <p:nvPr/>
        </p:nvSpPr>
        <p:spPr>
          <a:xfrm>
            <a:off x="685800" y="1371600"/>
            <a:ext cx="7924800" cy="338554"/>
          </a:xfrm>
          <a:prstGeom prst="rect">
            <a:avLst/>
          </a:prstGeom>
          <a:solidFill>
            <a:schemeClr val="bg1">
              <a:lumMod val="85000"/>
            </a:schemeClr>
          </a:solidFill>
        </p:spPr>
        <p:txBody>
          <a:bodyPr wrap="square">
            <a:spAutoFit/>
          </a:bodyPr>
          <a:lstStyle/>
          <a:p>
            <a:pPr marL="14288" lvl="8" indent="-14288" algn="just"/>
            <a:r>
              <a:rPr lang="en-US" sz="1600" b="1" dirty="0" smtClean="0">
                <a:solidFill>
                  <a:srgbClr val="660033"/>
                </a:solidFill>
                <a:latin typeface="Cambria" pitchFamily="18" charset="0"/>
              </a:rPr>
              <a:t>The licensing process in the framework of LAW 32/2012 </a:t>
            </a:r>
            <a:endParaRPr lang="sr-Latn-CS" sz="1600" b="1" dirty="0" smtClean="0">
              <a:solidFill>
                <a:srgbClr val="660033"/>
              </a:solidFill>
              <a:latin typeface="Cambria" pitchFamily="18" charset="0"/>
            </a:endParaRPr>
          </a:p>
        </p:txBody>
      </p:sp>
      <p:sp>
        <p:nvSpPr>
          <p:cNvPr id="47" name="Text Box 74"/>
          <p:cNvSpPr txBox="1">
            <a:spLocks noChangeArrowheads="1"/>
          </p:cNvSpPr>
          <p:nvPr/>
        </p:nvSpPr>
        <p:spPr bwMode="auto">
          <a:xfrm>
            <a:off x="990600" y="1752600"/>
            <a:ext cx="7620000" cy="276999"/>
          </a:xfrm>
          <a:prstGeom prst="rect">
            <a:avLst/>
          </a:prstGeom>
          <a:solidFill>
            <a:schemeClr val="bg1">
              <a:lumMod val="95000"/>
            </a:schemeClr>
          </a:solidFill>
          <a:ln w="9525">
            <a:noFill/>
            <a:miter lim="800000"/>
            <a:headEnd/>
            <a:tailEnd/>
          </a:ln>
        </p:spPr>
        <p:txBody>
          <a:bodyPr wrap="square">
            <a:spAutoFit/>
          </a:bodyPr>
          <a:lstStyle/>
          <a:p>
            <a:r>
              <a:rPr lang="sr-Latn-CS" sz="1200" b="1" dirty="0" smtClean="0">
                <a:solidFill>
                  <a:srgbClr val="6A1414"/>
                </a:solidFill>
                <a:latin typeface="Cambria" pitchFamily="18" charset="0"/>
              </a:rPr>
              <a:t>Who is involved?</a:t>
            </a:r>
            <a:endParaRPr lang="pt-PT" sz="1200" b="1" dirty="0">
              <a:solidFill>
                <a:srgbClr val="6A1414"/>
              </a:solidFill>
              <a:latin typeface="Cambria" pitchFamily="18" charset="0"/>
            </a:endParaRPr>
          </a:p>
        </p:txBody>
      </p:sp>
      <p:sp>
        <p:nvSpPr>
          <p:cNvPr id="35" name="Slide Number Placeholder 34"/>
          <p:cNvSpPr>
            <a:spLocks noGrp="1"/>
          </p:cNvSpPr>
          <p:nvPr>
            <p:ph type="sldNum" sz="quarter" idx="12"/>
          </p:nvPr>
        </p:nvSpPr>
        <p:spPr/>
        <p:txBody>
          <a:bodyPr/>
          <a:lstStyle/>
          <a:p>
            <a:pPr>
              <a:defRPr/>
            </a:pPr>
            <a:fld id="{07805070-01AD-4DB7-91F5-6260714AA4A2}" type="slidenum">
              <a:rPr lang="en-US" smtClean="0">
                <a:latin typeface="Cambria" pitchFamily="18" charset="0"/>
              </a:rPr>
              <a:pPr>
                <a:defRPr/>
              </a:pPr>
              <a:t>12</a:t>
            </a:fld>
            <a:endParaRPr lang="en-US">
              <a:latin typeface="Cambria" pitchFamily="18" charset="0"/>
            </a:endParaRPr>
          </a:p>
        </p:txBody>
      </p:sp>
      <p:sp>
        <p:nvSpPr>
          <p:cNvPr id="29" name="Rectangle 28"/>
          <p:cNvSpPr/>
          <p:nvPr/>
        </p:nvSpPr>
        <p:spPr>
          <a:xfrm>
            <a:off x="1752600" y="2133600"/>
            <a:ext cx="3124200" cy="6096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2">
                    <a:lumMod val="75000"/>
                  </a:schemeClr>
                </a:solidFill>
                <a:latin typeface="Cambria" pitchFamily="18" charset="0"/>
              </a:rPr>
              <a:t>Companies</a:t>
            </a:r>
            <a:endParaRPr lang="en-US" b="1" dirty="0">
              <a:solidFill>
                <a:schemeClr val="accent2">
                  <a:lumMod val="75000"/>
                </a:schemeClr>
              </a:solidFill>
              <a:latin typeface="Cambria" pitchFamily="18" charset="0"/>
            </a:endParaRPr>
          </a:p>
        </p:txBody>
      </p:sp>
      <p:sp>
        <p:nvSpPr>
          <p:cNvPr id="30" name="Rectangle 29"/>
          <p:cNvSpPr/>
          <p:nvPr/>
        </p:nvSpPr>
        <p:spPr>
          <a:xfrm>
            <a:off x="228600" y="4419600"/>
            <a:ext cx="1676400" cy="6096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smtClean="0">
                <a:solidFill>
                  <a:schemeClr val="accent2">
                    <a:lumMod val="75000"/>
                  </a:schemeClr>
                </a:solidFill>
                <a:latin typeface="Cambria" pitchFamily="18" charset="0"/>
              </a:rPr>
              <a:t>Customs</a:t>
            </a:r>
            <a:endParaRPr lang="en-US" i="1" dirty="0">
              <a:solidFill>
                <a:schemeClr val="accent2">
                  <a:lumMod val="75000"/>
                </a:schemeClr>
              </a:solidFill>
              <a:latin typeface="Cambria" pitchFamily="18" charset="0"/>
            </a:endParaRPr>
          </a:p>
        </p:txBody>
      </p:sp>
      <p:sp>
        <p:nvSpPr>
          <p:cNvPr id="31" name="Rectangle 30"/>
          <p:cNvSpPr/>
          <p:nvPr/>
        </p:nvSpPr>
        <p:spPr>
          <a:xfrm>
            <a:off x="5486400" y="3581400"/>
            <a:ext cx="3124200" cy="9906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Font typeface="Wingdings" pitchFamily="2" charset="2"/>
              <a:buChar char="ü"/>
            </a:pPr>
            <a:endParaRPr lang="en-US" i="1" dirty="0" smtClean="0">
              <a:solidFill>
                <a:schemeClr val="accent2">
                  <a:lumMod val="75000"/>
                </a:schemeClr>
              </a:solidFill>
              <a:latin typeface="Cambria" pitchFamily="18" charset="0"/>
            </a:endParaRPr>
          </a:p>
          <a:p>
            <a:pPr marL="342900" indent="-342900" algn="just">
              <a:buFont typeface="Wingdings" pitchFamily="2" charset="2"/>
              <a:buChar char="ü"/>
            </a:pPr>
            <a:r>
              <a:rPr lang="en-US" i="1" dirty="0" smtClean="0">
                <a:solidFill>
                  <a:schemeClr val="accent2">
                    <a:lumMod val="75000"/>
                  </a:schemeClr>
                </a:solidFill>
                <a:latin typeface="Cambria" pitchFamily="18" charset="0"/>
              </a:rPr>
              <a:t>Ministry of Foreign Affairs</a:t>
            </a:r>
          </a:p>
          <a:p>
            <a:pPr marL="342900" indent="-342900" algn="just">
              <a:buFont typeface="Wingdings" pitchFamily="2" charset="2"/>
              <a:buChar char="ü"/>
            </a:pPr>
            <a:r>
              <a:rPr lang="en-US" i="1" dirty="0" smtClean="0">
                <a:solidFill>
                  <a:schemeClr val="accent2">
                    <a:lumMod val="75000"/>
                  </a:schemeClr>
                </a:solidFill>
                <a:latin typeface="Cambria" pitchFamily="18" charset="0"/>
              </a:rPr>
              <a:t>Ministry of </a:t>
            </a:r>
            <a:r>
              <a:rPr lang="en-US" i="1" dirty="0" err="1" smtClean="0">
                <a:solidFill>
                  <a:schemeClr val="accent2">
                    <a:lumMod val="75000"/>
                  </a:schemeClr>
                </a:solidFill>
                <a:latin typeface="Cambria" pitchFamily="18" charset="0"/>
              </a:rPr>
              <a:t>Defence</a:t>
            </a:r>
            <a:endParaRPr lang="en-US" i="1" dirty="0" smtClean="0">
              <a:solidFill>
                <a:schemeClr val="accent2">
                  <a:lumMod val="75000"/>
                </a:schemeClr>
              </a:solidFill>
              <a:latin typeface="Cambria" pitchFamily="18" charset="0"/>
            </a:endParaRPr>
          </a:p>
          <a:p>
            <a:pPr marL="342900" indent="-342900" algn="just">
              <a:buFont typeface="Wingdings" pitchFamily="2" charset="2"/>
              <a:buChar char="ü"/>
            </a:pPr>
            <a:r>
              <a:rPr lang="en-US" i="1" dirty="0" smtClean="0">
                <a:solidFill>
                  <a:schemeClr val="accent2">
                    <a:lumMod val="75000"/>
                  </a:schemeClr>
                </a:solidFill>
                <a:latin typeface="Cambria" pitchFamily="18" charset="0"/>
              </a:rPr>
              <a:t>Ministry of Internal Affairs</a:t>
            </a:r>
          </a:p>
          <a:p>
            <a:pPr algn="ctr"/>
            <a:endParaRPr lang="en-US" i="1" dirty="0">
              <a:solidFill>
                <a:schemeClr val="accent2">
                  <a:lumMod val="75000"/>
                </a:schemeClr>
              </a:solidFill>
              <a:latin typeface="Cambria" pitchFamily="18" charset="0"/>
            </a:endParaRPr>
          </a:p>
        </p:txBody>
      </p:sp>
      <p:sp>
        <p:nvSpPr>
          <p:cNvPr id="32" name="Rectangle 31"/>
          <p:cNvSpPr/>
          <p:nvPr/>
        </p:nvSpPr>
        <p:spPr>
          <a:xfrm>
            <a:off x="5486400" y="4724400"/>
            <a:ext cx="3124200" cy="15240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i="1" dirty="0" smtClean="0">
              <a:solidFill>
                <a:schemeClr val="accent2">
                  <a:lumMod val="75000"/>
                </a:schemeClr>
              </a:solidFill>
              <a:latin typeface="Cambria" pitchFamily="18" charset="0"/>
            </a:endParaRPr>
          </a:p>
          <a:p>
            <a:pPr algn="just"/>
            <a:r>
              <a:rPr lang="en-US" i="1" dirty="0" smtClean="0">
                <a:solidFill>
                  <a:schemeClr val="accent2">
                    <a:lumMod val="75000"/>
                  </a:schemeClr>
                </a:solidFill>
                <a:latin typeface="Cambria" pitchFamily="18" charset="0"/>
              </a:rPr>
              <a:t>Depending on type and purpose of dual-use items, Ministry shall acquire opinion of other competent authorities as well.</a:t>
            </a:r>
          </a:p>
          <a:p>
            <a:pPr algn="ctr"/>
            <a:endParaRPr lang="en-US" i="1" dirty="0">
              <a:solidFill>
                <a:schemeClr val="accent2">
                  <a:lumMod val="75000"/>
                </a:schemeClr>
              </a:solidFill>
              <a:latin typeface="Cambria" pitchFamily="18" charset="0"/>
            </a:endParaRPr>
          </a:p>
        </p:txBody>
      </p:sp>
      <p:sp>
        <p:nvSpPr>
          <p:cNvPr id="33" name="Text Box 9"/>
          <p:cNvSpPr txBox="1">
            <a:spLocks noChangeArrowheads="1"/>
          </p:cNvSpPr>
          <p:nvPr/>
        </p:nvSpPr>
        <p:spPr bwMode="auto">
          <a:xfrm>
            <a:off x="1828800" y="3429000"/>
            <a:ext cx="920445" cy="276999"/>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spAutoFit/>
          </a:bodyPr>
          <a:lstStyle/>
          <a:p>
            <a:r>
              <a:rPr lang="pt-PT" sz="1200" dirty="0">
                <a:latin typeface="Cambria" pitchFamily="18" charset="0"/>
              </a:rPr>
              <a:t>application</a:t>
            </a:r>
            <a:endParaRPr lang="en-US" sz="1200" dirty="0">
              <a:latin typeface="Cambria" pitchFamily="18" charset="0"/>
            </a:endParaRPr>
          </a:p>
        </p:txBody>
      </p:sp>
      <p:sp>
        <p:nvSpPr>
          <p:cNvPr id="34" name="Text Box 10"/>
          <p:cNvSpPr txBox="1">
            <a:spLocks noChangeArrowheads="1"/>
          </p:cNvSpPr>
          <p:nvPr/>
        </p:nvSpPr>
        <p:spPr bwMode="auto">
          <a:xfrm>
            <a:off x="3505200" y="3429000"/>
            <a:ext cx="1905000" cy="276999"/>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pt-PT" sz="1200" dirty="0">
                <a:latin typeface="Cambria" pitchFamily="18" charset="0"/>
              </a:rPr>
              <a:t>license granted or denied</a:t>
            </a:r>
            <a:endParaRPr lang="en-US" sz="1200" dirty="0">
              <a:latin typeface="Cambria" pitchFamily="18" charset="0"/>
            </a:endParaRPr>
          </a:p>
        </p:txBody>
      </p:sp>
      <p:sp>
        <p:nvSpPr>
          <p:cNvPr id="36" name="Rectangle 35"/>
          <p:cNvSpPr/>
          <p:nvPr/>
        </p:nvSpPr>
        <p:spPr>
          <a:xfrm>
            <a:off x="2209800" y="4419600"/>
            <a:ext cx="2057400" cy="6096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smtClean="0">
                <a:solidFill>
                  <a:schemeClr val="accent2">
                    <a:lumMod val="75000"/>
                  </a:schemeClr>
                </a:solidFill>
                <a:latin typeface="Cambria" pitchFamily="18" charset="0"/>
              </a:rPr>
              <a:t>Ministry of Economy</a:t>
            </a:r>
            <a:endParaRPr lang="en-US" b="1" i="1" dirty="0">
              <a:solidFill>
                <a:schemeClr val="accent2">
                  <a:lumMod val="75000"/>
                </a:schemeClr>
              </a:solidFill>
              <a:latin typeface="Cambria" pitchFamily="18" charset="0"/>
            </a:endParaRPr>
          </a:p>
        </p:txBody>
      </p:sp>
      <p:cxnSp>
        <p:nvCxnSpPr>
          <p:cNvPr id="58" name="Straight Arrow Connector 57"/>
          <p:cNvCxnSpPr/>
          <p:nvPr/>
        </p:nvCxnSpPr>
        <p:spPr>
          <a:xfrm rot="5400000">
            <a:off x="2591594" y="4037806"/>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9" name="Text Box 9"/>
          <p:cNvSpPr txBox="1">
            <a:spLocks noChangeArrowheads="1"/>
          </p:cNvSpPr>
          <p:nvPr/>
        </p:nvSpPr>
        <p:spPr bwMode="auto">
          <a:xfrm>
            <a:off x="2819400" y="3429000"/>
            <a:ext cx="228600" cy="276999"/>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pt-PT" sz="1200" dirty="0" smtClean="0">
                <a:latin typeface="Cambria" pitchFamily="18" charset="0"/>
              </a:rPr>
              <a:t>1</a:t>
            </a:r>
            <a:endParaRPr lang="en-US" sz="1200" dirty="0">
              <a:latin typeface="Cambria" pitchFamily="18" charset="0"/>
            </a:endParaRPr>
          </a:p>
        </p:txBody>
      </p:sp>
      <p:cxnSp>
        <p:nvCxnSpPr>
          <p:cNvPr id="61" name="Straight Connector 60"/>
          <p:cNvCxnSpPr/>
          <p:nvPr/>
        </p:nvCxnSpPr>
        <p:spPr>
          <a:xfrm rot="5400000">
            <a:off x="2629694" y="3085306"/>
            <a:ext cx="53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Elbow Connector 69"/>
          <p:cNvCxnSpPr>
            <a:stCxn id="36" idx="3"/>
            <a:endCxn id="31" idx="1"/>
          </p:cNvCxnSpPr>
          <p:nvPr/>
        </p:nvCxnSpPr>
        <p:spPr>
          <a:xfrm flipV="1">
            <a:off x="4267200" y="4076700"/>
            <a:ext cx="1219200" cy="647700"/>
          </a:xfrm>
          <a:prstGeom prst="bentConnector3">
            <a:avLst>
              <a:gd name="adj1" fmla="val 50000"/>
            </a:avLst>
          </a:prstGeom>
          <a:ln>
            <a:headEnd type="arrow"/>
            <a:tailEnd type="arrow"/>
          </a:ln>
        </p:spPr>
        <p:style>
          <a:lnRef idx="2">
            <a:schemeClr val="accent3"/>
          </a:lnRef>
          <a:fillRef idx="0">
            <a:schemeClr val="accent3"/>
          </a:fillRef>
          <a:effectRef idx="1">
            <a:schemeClr val="accent3"/>
          </a:effectRef>
          <a:fontRef idx="minor">
            <a:schemeClr val="tx1"/>
          </a:fontRef>
        </p:style>
      </p:cxnSp>
      <p:cxnSp>
        <p:nvCxnSpPr>
          <p:cNvPr id="74" name="Elbow Connector 73"/>
          <p:cNvCxnSpPr/>
          <p:nvPr/>
        </p:nvCxnSpPr>
        <p:spPr>
          <a:xfrm rot="10800000">
            <a:off x="4267200" y="4876800"/>
            <a:ext cx="1143000" cy="609600"/>
          </a:xfrm>
          <a:prstGeom prst="bentConnector3">
            <a:avLst>
              <a:gd name="adj1" fmla="val 50000"/>
            </a:avLst>
          </a:prstGeom>
          <a:ln>
            <a:headEnd type="arrow"/>
            <a:tailEnd type="arrow"/>
          </a:ln>
        </p:spPr>
        <p:style>
          <a:lnRef idx="2">
            <a:schemeClr val="accent2"/>
          </a:lnRef>
          <a:fillRef idx="0">
            <a:schemeClr val="accent2"/>
          </a:fillRef>
          <a:effectRef idx="1">
            <a:schemeClr val="accent2"/>
          </a:effectRef>
          <a:fontRef idx="minor">
            <a:schemeClr val="tx1"/>
          </a:fontRef>
        </p:style>
      </p:cxnSp>
      <p:sp>
        <p:nvSpPr>
          <p:cNvPr id="81" name="Text Box 9"/>
          <p:cNvSpPr txBox="1">
            <a:spLocks noChangeArrowheads="1"/>
          </p:cNvSpPr>
          <p:nvPr/>
        </p:nvSpPr>
        <p:spPr bwMode="auto">
          <a:xfrm>
            <a:off x="5029200" y="3962400"/>
            <a:ext cx="228600" cy="276999"/>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pt-PT" sz="1200" dirty="0" smtClean="0">
                <a:latin typeface="Cambria" pitchFamily="18" charset="0"/>
              </a:rPr>
              <a:t>2</a:t>
            </a:r>
            <a:endParaRPr lang="en-US" sz="1200" dirty="0">
              <a:latin typeface="Cambria" pitchFamily="18" charset="0"/>
            </a:endParaRPr>
          </a:p>
        </p:txBody>
      </p:sp>
      <p:sp>
        <p:nvSpPr>
          <p:cNvPr id="82" name="Text Box 9"/>
          <p:cNvSpPr txBox="1">
            <a:spLocks noChangeArrowheads="1"/>
          </p:cNvSpPr>
          <p:nvPr/>
        </p:nvSpPr>
        <p:spPr bwMode="auto">
          <a:xfrm>
            <a:off x="4495800" y="4572000"/>
            <a:ext cx="228600" cy="276999"/>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pt-PT" sz="1200" dirty="0" smtClean="0">
                <a:latin typeface="Cambria" pitchFamily="18" charset="0"/>
              </a:rPr>
              <a:t>3</a:t>
            </a:r>
            <a:endParaRPr lang="en-US" sz="1200" dirty="0">
              <a:latin typeface="Cambria" pitchFamily="18" charset="0"/>
            </a:endParaRPr>
          </a:p>
        </p:txBody>
      </p:sp>
      <p:sp>
        <p:nvSpPr>
          <p:cNvPr id="83" name="Text Box 9"/>
          <p:cNvSpPr txBox="1">
            <a:spLocks noChangeArrowheads="1"/>
          </p:cNvSpPr>
          <p:nvPr/>
        </p:nvSpPr>
        <p:spPr bwMode="auto">
          <a:xfrm>
            <a:off x="4724400" y="5105400"/>
            <a:ext cx="228600" cy="276999"/>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pt-PT" sz="1200" dirty="0" smtClean="0">
                <a:latin typeface="Cambria" pitchFamily="18" charset="0"/>
              </a:rPr>
              <a:t>4</a:t>
            </a:r>
            <a:endParaRPr lang="en-US" sz="1200" dirty="0">
              <a:latin typeface="Cambria" pitchFamily="18" charset="0"/>
            </a:endParaRPr>
          </a:p>
        </p:txBody>
      </p:sp>
      <p:cxnSp>
        <p:nvCxnSpPr>
          <p:cNvPr id="84" name="Straight Arrow Connector 83"/>
          <p:cNvCxnSpPr/>
          <p:nvPr/>
        </p:nvCxnSpPr>
        <p:spPr>
          <a:xfrm rot="16200000" flipV="1">
            <a:off x="2972594" y="3123406"/>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2972594" y="4037806"/>
            <a:ext cx="6096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7" name="Text Box 9"/>
          <p:cNvSpPr txBox="1">
            <a:spLocks noChangeArrowheads="1"/>
          </p:cNvSpPr>
          <p:nvPr/>
        </p:nvSpPr>
        <p:spPr bwMode="auto">
          <a:xfrm>
            <a:off x="3200400" y="3429000"/>
            <a:ext cx="228600" cy="276999"/>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pt-PT" sz="1200" dirty="0" smtClean="0">
                <a:latin typeface="Cambria" pitchFamily="18" charset="0"/>
              </a:rPr>
              <a:t>5</a:t>
            </a:r>
            <a:endParaRPr lang="en-US" sz="1200" dirty="0">
              <a:latin typeface="Cambria" pitchFamily="18" charset="0"/>
            </a:endParaRPr>
          </a:p>
        </p:txBody>
      </p:sp>
      <p:cxnSp>
        <p:nvCxnSpPr>
          <p:cNvPr id="92" name="Elbow Connector 91"/>
          <p:cNvCxnSpPr/>
          <p:nvPr/>
        </p:nvCxnSpPr>
        <p:spPr>
          <a:xfrm rot="10800000" flipV="1">
            <a:off x="914400" y="2438400"/>
            <a:ext cx="762000" cy="1981200"/>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4" name="Elbow Connector 113"/>
          <p:cNvCxnSpPr/>
          <p:nvPr/>
        </p:nvCxnSpPr>
        <p:spPr>
          <a:xfrm>
            <a:off x="990600" y="5105400"/>
            <a:ext cx="2209800" cy="457200"/>
          </a:xfrm>
          <a:prstGeom prst="bentConnector3">
            <a:avLst>
              <a:gd name="adj1" fmla="val 233"/>
            </a:avLst>
          </a:prstGeom>
        </p:spPr>
        <p:style>
          <a:lnRef idx="1">
            <a:schemeClr val="accent1"/>
          </a:lnRef>
          <a:fillRef idx="0">
            <a:schemeClr val="accent1"/>
          </a:fillRef>
          <a:effectRef idx="0">
            <a:schemeClr val="accent1"/>
          </a:effectRef>
          <a:fontRef idx="minor">
            <a:schemeClr val="tx1"/>
          </a:fontRef>
        </p:style>
      </p:cxnSp>
      <p:cxnSp>
        <p:nvCxnSpPr>
          <p:cNvPr id="123" name="Straight Arrow Connector 122"/>
          <p:cNvCxnSpPr/>
          <p:nvPr/>
        </p:nvCxnSpPr>
        <p:spPr>
          <a:xfrm rot="5400000" flipH="1" flipV="1">
            <a:off x="2971800" y="53340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8" name="Text Box 9"/>
          <p:cNvSpPr txBox="1">
            <a:spLocks noChangeArrowheads="1"/>
          </p:cNvSpPr>
          <p:nvPr/>
        </p:nvSpPr>
        <p:spPr bwMode="auto">
          <a:xfrm>
            <a:off x="762000" y="3429000"/>
            <a:ext cx="228600" cy="276999"/>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pt-PT" sz="1200" dirty="0" smtClean="0">
                <a:latin typeface="Cambria" pitchFamily="18" charset="0"/>
              </a:rPr>
              <a:t>6</a:t>
            </a:r>
            <a:endParaRPr lang="en-US" sz="1200" dirty="0">
              <a:latin typeface="Cambria" pitchFamily="18" charset="0"/>
            </a:endParaRPr>
          </a:p>
        </p:txBody>
      </p:sp>
      <p:sp>
        <p:nvSpPr>
          <p:cNvPr id="129" name="Text Box 9"/>
          <p:cNvSpPr txBox="1">
            <a:spLocks noChangeArrowheads="1"/>
          </p:cNvSpPr>
          <p:nvPr/>
        </p:nvSpPr>
        <p:spPr bwMode="auto">
          <a:xfrm>
            <a:off x="1981200" y="5410200"/>
            <a:ext cx="228600" cy="276999"/>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pt-PT" sz="1200" dirty="0" smtClean="0">
                <a:latin typeface="Cambria" pitchFamily="18" charset="0"/>
              </a:rPr>
              <a:t>7</a:t>
            </a:r>
            <a:endParaRPr lang="en-US" sz="1200" dirty="0">
              <a:latin typeface="Cambria" pitchFamily="18" charset="0"/>
            </a:endParaRPr>
          </a:p>
        </p:txBody>
      </p:sp>
      <p:sp>
        <p:nvSpPr>
          <p:cNvPr id="130" name="Text Box 10"/>
          <p:cNvSpPr txBox="1">
            <a:spLocks noChangeArrowheads="1"/>
          </p:cNvSpPr>
          <p:nvPr/>
        </p:nvSpPr>
        <p:spPr bwMode="auto">
          <a:xfrm>
            <a:off x="1219200" y="5715000"/>
            <a:ext cx="1905000" cy="461665"/>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pt-PT" sz="1200" dirty="0" smtClean="0">
                <a:latin typeface="Cambria" pitchFamily="18" charset="0"/>
              </a:rPr>
              <a:t>Informations about relisations</a:t>
            </a:r>
            <a:endParaRPr lang="en-US" sz="1200" dirty="0">
              <a:latin typeface="Cambria"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Cambria" pitchFamily="18" charset="0"/>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1295400" y="685800"/>
            <a:ext cx="7543800" cy="523220"/>
          </a:xfrm>
          <a:prstGeom prst="rect">
            <a:avLst/>
          </a:prstGeom>
        </p:spPr>
        <p:txBody>
          <a:bodyPr wrap="square">
            <a:spAutoFit/>
          </a:bodyPr>
          <a:lstStyle/>
          <a:p>
            <a:pPr marL="514350" indent="4763" algn="just">
              <a:spcBef>
                <a:spcPts val="600"/>
              </a:spcBef>
              <a:spcAft>
                <a:spcPts val="600"/>
              </a:spcAft>
              <a:defRPr/>
            </a:pPr>
            <a:r>
              <a:rPr lang="sr-Latn-CS" sz="2800" b="1" dirty="0" smtClean="0">
                <a:solidFill>
                  <a:schemeClr val="accent2">
                    <a:lumMod val="50000"/>
                  </a:schemeClr>
                </a:solidFill>
                <a:effectLst>
                  <a:outerShdw blurRad="38100" dist="38100" dir="2700000" algn="tl">
                    <a:srgbClr val="000000">
                      <a:alpha val="43137"/>
                    </a:srgbClr>
                  </a:outerShdw>
                </a:effectLst>
                <a:latin typeface="Cambria" pitchFamily="18" charset="0"/>
              </a:rPr>
              <a:t>1. Common Commercial Policy: DUAL USE</a:t>
            </a:r>
          </a:p>
        </p:txBody>
      </p:sp>
      <p:sp>
        <p:nvSpPr>
          <p:cNvPr id="39" name="Rectangle 38"/>
          <p:cNvSpPr/>
          <p:nvPr/>
        </p:nvSpPr>
        <p:spPr>
          <a:xfrm>
            <a:off x="685800" y="1371600"/>
            <a:ext cx="7924800" cy="338554"/>
          </a:xfrm>
          <a:prstGeom prst="rect">
            <a:avLst/>
          </a:prstGeom>
          <a:solidFill>
            <a:schemeClr val="bg1">
              <a:lumMod val="85000"/>
            </a:schemeClr>
          </a:solidFill>
        </p:spPr>
        <p:txBody>
          <a:bodyPr wrap="square">
            <a:spAutoFit/>
          </a:bodyPr>
          <a:lstStyle/>
          <a:p>
            <a:pPr marL="14288" lvl="8" indent="-14288" algn="just"/>
            <a:r>
              <a:rPr lang="en-US" sz="1600" b="1" dirty="0" smtClean="0">
                <a:solidFill>
                  <a:srgbClr val="660033"/>
                </a:solidFill>
                <a:latin typeface="Cambria" pitchFamily="18" charset="0"/>
              </a:rPr>
              <a:t>The licensing process in the framework of LAW 32/2012</a:t>
            </a:r>
            <a:endParaRPr lang="sr-Latn-CS" sz="1600" b="1" dirty="0" smtClean="0">
              <a:solidFill>
                <a:srgbClr val="660033"/>
              </a:solidFill>
              <a:latin typeface="Cambria" pitchFamily="18" charset="0"/>
            </a:endParaRPr>
          </a:p>
        </p:txBody>
      </p:sp>
      <p:sp>
        <p:nvSpPr>
          <p:cNvPr id="35" name="Slide Number Placeholder 34"/>
          <p:cNvSpPr>
            <a:spLocks noGrp="1"/>
          </p:cNvSpPr>
          <p:nvPr>
            <p:ph type="sldNum" sz="quarter" idx="12"/>
          </p:nvPr>
        </p:nvSpPr>
        <p:spPr/>
        <p:txBody>
          <a:bodyPr/>
          <a:lstStyle/>
          <a:p>
            <a:pPr>
              <a:defRPr/>
            </a:pPr>
            <a:fld id="{07805070-01AD-4DB7-91F5-6260714AA4A2}" type="slidenum">
              <a:rPr lang="en-US" smtClean="0">
                <a:latin typeface="Cambria" pitchFamily="18" charset="0"/>
              </a:rPr>
              <a:pPr>
                <a:defRPr/>
              </a:pPr>
              <a:t>13</a:t>
            </a:fld>
            <a:endParaRPr lang="en-US">
              <a:latin typeface="Cambria" pitchFamily="18" charset="0"/>
            </a:endParaRPr>
          </a:p>
        </p:txBody>
      </p:sp>
      <p:sp>
        <p:nvSpPr>
          <p:cNvPr id="29" name="Text Box 74"/>
          <p:cNvSpPr txBox="1">
            <a:spLocks noChangeArrowheads="1"/>
          </p:cNvSpPr>
          <p:nvPr/>
        </p:nvSpPr>
        <p:spPr bwMode="auto">
          <a:xfrm>
            <a:off x="990600" y="1752600"/>
            <a:ext cx="7620000" cy="276999"/>
          </a:xfrm>
          <a:prstGeom prst="rect">
            <a:avLst/>
          </a:prstGeom>
          <a:solidFill>
            <a:schemeClr val="bg1">
              <a:lumMod val="95000"/>
            </a:schemeClr>
          </a:solidFill>
          <a:ln w="9525">
            <a:noFill/>
            <a:miter lim="800000"/>
            <a:headEnd/>
            <a:tailEnd/>
          </a:ln>
        </p:spPr>
        <p:txBody>
          <a:bodyPr wrap="square">
            <a:spAutoFit/>
          </a:bodyPr>
          <a:lstStyle/>
          <a:p>
            <a:r>
              <a:rPr lang="en-US" sz="1200" b="1" dirty="0" smtClean="0">
                <a:solidFill>
                  <a:srgbClr val="6A1414"/>
                </a:solidFill>
                <a:latin typeface="Cambria" pitchFamily="18" charset="0"/>
              </a:rPr>
              <a:t>The </a:t>
            </a:r>
            <a:r>
              <a:rPr lang="en-US" sz="1200" b="1" dirty="0" err="1" smtClean="0">
                <a:solidFill>
                  <a:srgbClr val="6A1414"/>
                </a:solidFill>
                <a:latin typeface="Cambria" pitchFamily="18" charset="0"/>
              </a:rPr>
              <a:t>licesing</a:t>
            </a:r>
            <a:r>
              <a:rPr lang="en-US" sz="1200" b="1" dirty="0" smtClean="0">
                <a:solidFill>
                  <a:srgbClr val="6A1414"/>
                </a:solidFill>
                <a:latin typeface="Cambria" pitchFamily="18" charset="0"/>
              </a:rPr>
              <a:t> </a:t>
            </a:r>
            <a:r>
              <a:rPr lang="en-US" sz="1200" b="1" dirty="0" err="1" smtClean="0">
                <a:solidFill>
                  <a:srgbClr val="6A1414"/>
                </a:solidFill>
                <a:latin typeface="Cambria" pitchFamily="18" charset="0"/>
              </a:rPr>
              <a:t>proces</a:t>
            </a:r>
            <a:endParaRPr lang="pt-PT" sz="1200" b="1" dirty="0">
              <a:solidFill>
                <a:srgbClr val="6A1414"/>
              </a:solidFill>
              <a:latin typeface="Cambria" pitchFamily="18" charset="0"/>
            </a:endParaRPr>
          </a:p>
        </p:txBody>
      </p:sp>
      <p:sp>
        <p:nvSpPr>
          <p:cNvPr id="30" name="Text Box 5"/>
          <p:cNvSpPr txBox="1">
            <a:spLocks noChangeArrowheads="1"/>
          </p:cNvSpPr>
          <p:nvPr/>
        </p:nvSpPr>
        <p:spPr bwMode="auto">
          <a:xfrm>
            <a:off x="1295400" y="2057400"/>
            <a:ext cx="3055938" cy="276999"/>
          </a:xfrm>
          <a:prstGeom prst="rect">
            <a:avLst/>
          </a:prstGeom>
          <a:solidFill>
            <a:schemeClr val="bg1">
              <a:lumMod val="95000"/>
            </a:schemeClr>
          </a:solidFill>
          <a:ln w="9525">
            <a:noFill/>
            <a:miter lim="800000"/>
            <a:headEnd/>
            <a:tailEnd/>
          </a:ln>
        </p:spPr>
        <p:txBody>
          <a:bodyPr wrap="square">
            <a:spAutoFit/>
          </a:bodyPr>
          <a:lstStyle/>
          <a:p>
            <a:pPr algn="just">
              <a:buFont typeface="Wingdings" pitchFamily="2" charset="2"/>
              <a:buNone/>
            </a:pPr>
            <a:r>
              <a:rPr lang="en-US" sz="1200" b="1" dirty="0">
                <a:solidFill>
                  <a:schemeClr val="accent2">
                    <a:lumMod val="75000"/>
                  </a:schemeClr>
                </a:solidFill>
                <a:latin typeface="Cambria" pitchFamily="18" charset="0"/>
                <a:cs typeface="Arial" pitchFamily="34" charset="0"/>
              </a:rPr>
              <a:t> Pre-licensing registration   </a:t>
            </a:r>
          </a:p>
        </p:txBody>
      </p:sp>
      <p:sp>
        <p:nvSpPr>
          <p:cNvPr id="31" name="Text Box 5"/>
          <p:cNvSpPr txBox="1">
            <a:spLocks noChangeArrowheads="1"/>
          </p:cNvSpPr>
          <p:nvPr/>
        </p:nvSpPr>
        <p:spPr bwMode="auto">
          <a:xfrm>
            <a:off x="1295400" y="2362200"/>
            <a:ext cx="7315200" cy="523220"/>
          </a:xfrm>
          <a:prstGeom prst="rect">
            <a:avLst/>
          </a:prstGeom>
          <a:solidFill>
            <a:schemeClr val="bg1">
              <a:lumMod val="75000"/>
            </a:schemeClr>
          </a:solidFill>
          <a:ln w="9525">
            <a:noFill/>
            <a:miter lim="800000"/>
            <a:headEnd/>
            <a:tailEnd/>
          </a:ln>
        </p:spPr>
        <p:txBody>
          <a:bodyPr wrap="square">
            <a:spAutoFit/>
          </a:bodyPr>
          <a:lstStyle/>
          <a:p>
            <a:pPr marL="63500" lvl="1" indent="-1588" algn="just"/>
            <a:r>
              <a:rPr lang="en-US" sz="1400" b="1" i="1" dirty="0">
                <a:solidFill>
                  <a:srgbClr val="6A1414"/>
                </a:solidFill>
                <a:latin typeface="Cambria" pitchFamily="18" charset="0"/>
                <a:cs typeface="Arial" pitchFamily="34" charset="0"/>
              </a:rPr>
              <a:t>Before submitting an export, brokering or other </a:t>
            </a:r>
            <a:r>
              <a:rPr lang="en-US" sz="1400" b="1" i="1" dirty="0" err="1">
                <a:solidFill>
                  <a:srgbClr val="6A1414"/>
                </a:solidFill>
                <a:latin typeface="Cambria" pitchFamily="18" charset="0"/>
                <a:cs typeface="Arial" pitchFamily="34" charset="0"/>
              </a:rPr>
              <a:t>licence</a:t>
            </a:r>
            <a:r>
              <a:rPr lang="en-US" sz="1400" b="1" i="1" dirty="0">
                <a:solidFill>
                  <a:srgbClr val="6A1414"/>
                </a:solidFill>
                <a:latin typeface="Cambria" pitchFamily="18" charset="0"/>
                <a:cs typeface="Arial" pitchFamily="34" charset="0"/>
              </a:rPr>
              <a:t> application, every company or individual has </a:t>
            </a:r>
            <a:r>
              <a:rPr lang="en-US" sz="1400" b="1" i="1" dirty="0" smtClean="0">
                <a:solidFill>
                  <a:srgbClr val="6A1414"/>
                </a:solidFill>
                <a:latin typeface="Cambria" pitchFamily="18" charset="0"/>
                <a:cs typeface="Arial" pitchFamily="34" charset="0"/>
              </a:rPr>
              <a:t>not to </a:t>
            </a:r>
            <a:r>
              <a:rPr lang="en-US" sz="1400" b="1" i="1" dirty="0">
                <a:solidFill>
                  <a:srgbClr val="6A1414"/>
                </a:solidFill>
                <a:latin typeface="Cambria" pitchFamily="18" charset="0"/>
                <a:cs typeface="Arial" pitchFamily="34" charset="0"/>
              </a:rPr>
              <a:t>be registered. </a:t>
            </a:r>
          </a:p>
        </p:txBody>
      </p:sp>
      <p:sp>
        <p:nvSpPr>
          <p:cNvPr id="32" name="Text Box 5"/>
          <p:cNvSpPr txBox="1">
            <a:spLocks noChangeArrowheads="1"/>
          </p:cNvSpPr>
          <p:nvPr/>
        </p:nvSpPr>
        <p:spPr bwMode="auto">
          <a:xfrm>
            <a:off x="1295400" y="2971800"/>
            <a:ext cx="3055938" cy="276999"/>
          </a:xfrm>
          <a:prstGeom prst="rect">
            <a:avLst/>
          </a:prstGeom>
          <a:solidFill>
            <a:schemeClr val="bg1">
              <a:lumMod val="95000"/>
            </a:schemeClr>
          </a:solidFill>
          <a:ln w="9525">
            <a:noFill/>
            <a:miter lim="800000"/>
            <a:headEnd/>
            <a:tailEnd/>
          </a:ln>
        </p:spPr>
        <p:txBody>
          <a:bodyPr wrap="square">
            <a:spAutoFit/>
          </a:bodyPr>
          <a:lstStyle/>
          <a:p>
            <a:pPr algn="just">
              <a:buFont typeface="Wingdings" pitchFamily="2" charset="2"/>
              <a:buNone/>
            </a:pPr>
            <a:r>
              <a:rPr lang="en-US" sz="1200" b="1" dirty="0">
                <a:solidFill>
                  <a:schemeClr val="accent2">
                    <a:lumMod val="75000"/>
                  </a:schemeClr>
                </a:solidFill>
                <a:latin typeface="Cambria" pitchFamily="18" charset="0"/>
                <a:cs typeface="Arial" pitchFamily="34" charset="0"/>
              </a:rPr>
              <a:t> </a:t>
            </a:r>
            <a:r>
              <a:rPr lang="en-US" sz="1200" b="1" dirty="0" smtClean="0">
                <a:solidFill>
                  <a:schemeClr val="accent2">
                    <a:lumMod val="75000"/>
                  </a:schemeClr>
                </a:solidFill>
                <a:latin typeface="Cambria" pitchFamily="18" charset="0"/>
                <a:cs typeface="Arial" pitchFamily="34" charset="0"/>
              </a:rPr>
              <a:t>Consideration of the application</a:t>
            </a:r>
            <a:endParaRPr lang="en-US" sz="1200" b="1" dirty="0">
              <a:solidFill>
                <a:schemeClr val="accent2">
                  <a:lumMod val="75000"/>
                </a:schemeClr>
              </a:solidFill>
              <a:latin typeface="Cambria" pitchFamily="18" charset="0"/>
              <a:cs typeface="Arial" pitchFamily="34" charset="0"/>
            </a:endParaRPr>
          </a:p>
        </p:txBody>
      </p:sp>
      <p:cxnSp>
        <p:nvCxnSpPr>
          <p:cNvPr id="33" name="AutoShape 28"/>
          <p:cNvCxnSpPr>
            <a:cxnSpLocks noChangeShapeType="1"/>
          </p:cNvCxnSpPr>
          <p:nvPr/>
        </p:nvCxnSpPr>
        <p:spPr bwMode="auto">
          <a:xfrm rot="16200000" flipV="1">
            <a:off x="914401" y="4343399"/>
            <a:ext cx="2057400" cy="838202"/>
          </a:xfrm>
          <a:prstGeom prst="bentConnector3">
            <a:avLst>
              <a:gd name="adj1" fmla="val 1952"/>
            </a:avLst>
          </a:prstGeom>
          <a:noFill/>
          <a:ln w="12700">
            <a:solidFill>
              <a:schemeClr val="tx1"/>
            </a:solidFill>
            <a:miter lim="800000"/>
            <a:headEnd/>
            <a:tailEnd type="triangle" w="med" len="med"/>
          </a:ln>
        </p:spPr>
      </p:cxnSp>
      <p:sp>
        <p:nvSpPr>
          <p:cNvPr id="37" name="Text Box 21"/>
          <p:cNvSpPr txBox="1">
            <a:spLocks noChangeArrowheads="1"/>
          </p:cNvSpPr>
          <p:nvPr/>
        </p:nvSpPr>
        <p:spPr bwMode="auto">
          <a:xfrm>
            <a:off x="1371600" y="3352800"/>
            <a:ext cx="6705600" cy="338554"/>
          </a:xfrm>
          <a:prstGeom prst="rect">
            <a:avLst/>
          </a:prstGeom>
          <a:solidFill>
            <a:srgbClr val="B2B2B2"/>
          </a:solidFill>
          <a:ln w="9525">
            <a:solidFill>
              <a:srgbClr val="4D4D4D"/>
            </a:solidFill>
            <a:miter lim="800000"/>
            <a:headEnd/>
            <a:tailEnd/>
          </a:ln>
        </p:spPr>
        <p:txBody>
          <a:bodyPr wrap="square">
            <a:spAutoFit/>
          </a:bodyPr>
          <a:lstStyle/>
          <a:p>
            <a:pPr algn="ctr"/>
            <a:r>
              <a:rPr lang="en-US" sz="1600" b="1" dirty="0">
                <a:latin typeface="Cambria" pitchFamily="18" charset="0"/>
              </a:rPr>
              <a:t>Formal application by a </a:t>
            </a:r>
            <a:r>
              <a:rPr lang="en-US" sz="1600" b="1" dirty="0" smtClean="0">
                <a:latin typeface="Cambria" pitchFamily="18" charset="0"/>
              </a:rPr>
              <a:t>company </a:t>
            </a:r>
            <a:r>
              <a:rPr lang="en-US" sz="1600" b="1" dirty="0">
                <a:latin typeface="Cambria" pitchFamily="18" charset="0"/>
              </a:rPr>
              <a:t>or individual</a:t>
            </a:r>
          </a:p>
        </p:txBody>
      </p:sp>
      <p:sp>
        <p:nvSpPr>
          <p:cNvPr id="38" name="AutoShape 22"/>
          <p:cNvSpPr>
            <a:spLocks noChangeArrowheads="1"/>
          </p:cNvSpPr>
          <p:nvPr/>
        </p:nvSpPr>
        <p:spPr bwMode="auto">
          <a:xfrm>
            <a:off x="4038600" y="4191000"/>
            <a:ext cx="1439862" cy="719137"/>
          </a:xfrm>
          <a:prstGeom prst="flowChartAlternateProcess">
            <a:avLst/>
          </a:prstGeom>
          <a:solidFill>
            <a:schemeClr val="bg1">
              <a:lumMod val="75000"/>
            </a:schemeClr>
          </a:solidFill>
          <a:ln w="9525">
            <a:solidFill>
              <a:schemeClr val="tx1"/>
            </a:solidFill>
            <a:miter lim="800000"/>
            <a:headEnd/>
            <a:tailEnd/>
          </a:ln>
        </p:spPr>
        <p:txBody>
          <a:bodyPr wrap="none" anchor="ctr"/>
          <a:lstStyle/>
          <a:p>
            <a:pPr algn="ctr"/>
            <a:r>
              <a:rPr lang="pt-PT" dirty="0">
                <a:latin typeface="Cambria" pitchFamily="18" charset="0"/>
              </a:rPr>
              <a:t>Processing</a:t>
            </a:r>
          </a:p>
        </p:txBody>
      </p:sp>
      <p:sp>
        <p:nvSpPr>
          <p:cNvPr id="40" name="AutoShape 48"/>
          <p:cNvSpPr>
            <a:spLocks/>
          </p:cNvSpPr>
          <p:nvPr/>
        </p:nvSpPr>
        <p:spPr bwMode="auto">
          <a:xfrm>
            <a:off x="6172200" y="3886200"/>
            <a:ext cx="1079500" cy="609600"/>
          </a:xfrm>
          <a:prstGeom prst="accentCallout2">
            <a:avLst>
              <a:gd name="adj1" fmla="val 18750"/>
              <a:gd name="adj2" fmla="val -7060"/>
              <a:gd name="adj3" fmla="val 18750"/>
              <a:gd name="adj4" fmla="val -31028"/>
              <a:gd name="adj5" fmla="val 89561"/>
              <a:gd name="adj6" fmla="val -66478"/>
            </a:avLst>
          </a:prstGeom>
          <a:ln>
            <a:headEnd/>
            <a:tailEnd/>
          </a:ln>
        </p:spPr>
        <p:style>
          <a:lnRef idx="1">
            <a:schemeClr val="dk1"/>
          </a:lnRef>
          <a:fillRef idx="2">
            <a:schemeClr val="dk1"/>
          </a:fillRef>
          <a:effectRef idx="1">
            <a:schemeClr val="dk1"/>
          </a:effectRef>
          <a:fontRef idx="minor">
            <a:schemeClr val="dk1"/>
          </a:fontRef>
        </p:style>
        <p:txBody>
          <a:bodyPr lIns="0" rIns="0"/>
          <a:lstStyle/>
          <a:p>
            <a:pPr algn="ctr"/>
            <a:r>
              <a:rPr lang="pt-PT" sz="1400" b="1" dirty="0">
                <a:latin typeface="Cambria" pitchFamily="18" charset="0"/>
              </a:rPr>
              <a:t>Risk Assessment</a:t>
            </a:r>
            <a:endParaRPr lang="en-US" sz="1400" b="1" dirty="0">
              <a:latin typeface="Cambria" pitchFamily="18" charset="0"/>
            </a:endParaRPr>
          </a:p>
        </p:txBody>
      </p:sp>
      <p:sp>
        <p:nvSpPr>
          <p:cNvPr id="41" name="AutoShape 30"/>
          <p:cNvSpPr>
            <a:spLocks noChangeArrowheads="1"/>
          </p:cNvSpPr>
          <p:nvPr/>
        </p:nvSpPr>
        <p:spPr bwMode="auto">
          <a:xfrm>
            <a:off x="4038600" y="5257800"/>
            <a:ext cx="1289050" cy="931862"/>
          </a:xfrm>
          <a:prstGeom prst="flowChartDecision">
            <a:avLst/>
          </a:prstGeom>
          <a:solidFill>
            <a:schemeClr val="bg1">
              <a:lumMod val="75000"/>
            </a:schemeClr>
          </a:solidFill>
          <a:ln w="9525">
            <a:solidFill>
              <a:schemeClr val="tx1"/>
            </a:solidFill>
            <a:miter lim="800000"/>
            <a:headEnd/>
            <a:tailEnd/>
          </a:ln>
        </p:spPr>
        <p:txBody>
          <a:bodyPr wrap="none" anchor="ctr"/>
          <a:lstStyle/>
          <a:p>
            <a:pPr algn="ctr"/>
            <a:endParaRPr lang="en-US" sz="1200">
              <a:latin typeface="Cambria" pitchFamily="18" charset="0"/>
            </a:endParaRPr>
          </a:p>
        </p:txBody>
      </p:sp>
      <p:sp>
        <p:nvSpPr>
          <p:cNvPr id="42" name="AutoShape 24"/>
          <p:cNvSpPr>
            <a:spLocks noChangeArrowheads="1"/>
          </p:cNvSpPr>
          <p:nvPr/>
        </p:nvSpPr>
        <p:spPr bwMode="auto">
          <a:xfrm>
            <a:off x="1981200" y="5410200"/>
            <a:ext cx="792162" cy="647700"/>
          </a:xfrm>
          <a:prstGeom prst="foldedCorner">
            <a:avLst>
              <a:gd name="adj" fmla="val 12500"/>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a:r>
              <a:rPr lang="pt-PT" sz="1400" b="1" dirty="0">
                <a:latin typeface="Cambria" pitchFamily="18" charset="0"/>
              </a:rPr>
              <a:t>License</a:t>
            </a:r>
          </a:p>
          <a:p>
            <a:pPr algn="ctr"/>
            <a:r>
              <a:rPr lang="pt-PT" sz="1400" b="1" dirty="0">
                <a:latin typeface="Cambria" pitchFamily="18" charset="0"/>
              </a:rPr>
              <a:t>denied</a:t>
            </a:r>
          </a:p>
        </p:txBody>
      </p:sp>
      <p:sp>
        <p:nvSpPr>
          <p:cNvPr id="51" name="AutoShape 23"/>
          <p:cNvSpPr>
            <a:spLocks noChangeArrowheads="1"/>
          </p:cNvSpPr>
          <p:nvPr/>
        </p:nvSpPr>
        <p:spPr bwMode="auto">
          <a:xfrm>
            <a:off x="6705600" y="5410200"/>
            <a:ext cx="792163" cy="576262"/>
          </a:xfrm>
          <a:prstGeom prst="foldedCorner">
            <a:avLst>
              <a:gd name="adj" fmla="val 12500"/>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lgn="ctr"/>
            <a:r>
              <a:rPr lang="pt-PT" sz="1400" b="1" dirty="0">
                <a:solidFill>
                  <a:srgbClr val="292929"/>
                </a:solidFill>
                <a:latin typeface="Cambria" pitchFamily="18" charset="0"/>
              </a:rPr>
              <a:t>License</a:t>
            </a:r>
          </a:p>
          <a:p>
            <a:pPr algn="ctr"/>
            <a:r>
              <a:rPr lang="pt-PT" sz="1400" b="1" dirty="0">
                <a:solidFill>
                  <a:srgbClr val="292929"/>
                </a:solidFill>
                <a:latin typeface="Cambria" pitchFamily="18" charset="0"/>
              </a:rPr>
              <a:t>granted</a:t>
            </a:r>
          </a:p>
        </p:txBody>
      </p:sp>
      <p:sp>
        <p:nvSpPr>
          <p:cNvPr id="52" name="Text Box 37"/>
          <p:cNvSpPr txBox="1">
            <a:spLocks noChangeArrowheads="1"/>
          </p:cNvSpPr>
          <p:nvPr/>
        </p:nvSpPr>
        <p:spPr bwMode="auto">
          <a:xfrm>
            <a:off x="5867400" y="5410200"/>
            <a:ext cx="381000" cy="304800"/>
          </a:xfrm>
          <a:prstGeom prst="rect">
            <a:avLst/>
          </a:prstGeom>
          <a:noFill/>
          <a:ln w="9525">
            <a:noFill/>
            <a:miter lim="800000"/>
            <a:headEnd/>
            <a:tailEnd/>
          </a:ln>
        </p:spPr>
        <p:txBody>
          <a:bodyPr wrap="none">
            <a:spAutoFit/>
          </a:bodyPr>
          <a:lstStyle/>
          <a:p>
            <a:r>
              <a:rPr lang="pt-PT" sz="1400" dirty="0">
                <a:latin typeface="Cambria" pitchFamily="18" charset="0"/>
              </a:rPr>
              <a:t>no</a:t>
            </a:r>
          </a:p>
        </p:txBody>
      </p:sp>
      <p:sp>
        <p:nvSpPr>
          <p:cNvPr id="53" name="Text Box 34"/>
          <p:cNvSpPr txBox="1">
            <a:spLocks noChangeArrowheads="1"/>
          </p:cNvSpPr>
          <p:nvPr/>
        </p:nvSpPr>
        <p:spPr bwMode="auto">
          <a:xfrm>
            <a:off x="2971800" y="5410200"/>
            <a:ext cx="436017" cy="307777"/>
          </a:xfrm>
          <a:prstGeom prst="rect">
            <a:avLst/>
          </a:prstGeom>
          <a:noFill/>
          <a:ln w="9525">
            <a:noFill/>
            <a:miter lim="800000"/>
            <a:headEnd/>
            <a:tailEnd/>
          </a:ln>
        </p:spPr>
        <p:txBody>
          <a:bodyPr wrap="none">
            <a:spAutoFit/>
          </a:bodyPr>
          <a:lstStyle/>
          <a:p>
            <a:r>
              <a:rPr lang="pt-PT" sz="1400" dirty="0">
                <a:latin typeface="Cambria" pitchFamily="18" charset="0"/>
              </a:rPr>
              <a:t>yes</a:t>
            </a:r>
          </a:p>
        </p:txBody>
      </p:sp>
      <p:cxnSp>
        <p:nvCxnSpPr>
          <p:cNvPr id="56" name="Straight Arrow Connector 55"/>
          <p:cNvCxnSpPr>
            <a:endCxn id="42" idx="3"/>
          </p:cNvCxnSpPr>
          <p:nvPr/>
        </p:nvCxnSpPr>
        <p:spPr>
          <a:xfrm rot="10800000" flipV="1">
            <a:off x="2773362" y="5704682"/>
            <a:ext cx="1311276" cy="2936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59" name="Straight Arrow Connector 58"/>
          <p:cNvCxnSpPr>
            <a:stCxn id="41" idx="3"/>
            <a:endCxn id="51" idx="1"/>
          </p:cNvCxnSpPr>
          <p:nvPr/>
        </p:nvCxnSpPr>
        <p:spPr>
          <a:xfrm flipV="1">
            <a:off x="5327650" y="5698331"/>
            <a:ext cx="1377950" cy="25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61" name="Text Box 38"/>
          <p:cNvSpPr txBox="1">
            <a:spLocks noChangeArrowheads="1"/>
          </p:cNvSpPr>
          <p:nvPr/>
        </p:nvSpPr>
        <p:spPr bwMode="auto">
          <a:xfrm>
            <a:off x="4191000" y="5562600"/>
            <a:ext cx="1018420" cy="338554"/>
          </a:xfrm>
          <a:prstGeom prst="rect">
            <a:avLst/>
          </a:prstGeom>
          <a:noFill/>
          <a:ln w="9525">
            <a:noFill/>
            <a:miter lim="800000"/>
            <a:headEnd/>
            <a:tailEnd/>
          </a:ln>
        </p:spPr>
        <p:txBody>
          <a:bodyPr wrap="none">
            <a:spAutoFit/>
          </a:bodyPr>
          <a:lstStyle/>
          <a:p>
            <a:r>
              <a:rPr lang="sr-Latn-CS" sz="1600" dirty="0" smtClean="0">
                <a:latin typeface="Cambria" pitchFamily="18" charset="0"/>
              </a:rPr>
              <a:t>P</a:t>
            </a:r>
            <a:r>
              <a:rPr lang="pt-PT" sz="1600" dirty="0" smtClean="0">
                <a:latin typeface="Cambria" pitchFamily="18" charset="0"/>
              </a:rPr>
              <a:t>roblem</a:t>
            </a:r>
            <a:r>
              <a:rPr lang="pt-PT" sz="1600" dirty="0">
                <a:latin typeface="Cambria" pitchFamily="18" charset="0"/>
              </a:rPr>
              <a:t>?</a:t>
            </a:r>
            <a:endParaRPr lang="en-US" sz="1600" dirty="0">
              <a:latin typeface="Cambria" pitchFamily="18" charset="0"/>
            </a:endParaRPr>
          </a:p>
        </p:txBody>
      </p:sp>
      <p:cxnSp>
        <p:nvCxnSpPr>
          <p:cNvPr id="62" name="AutoShape 39"/>
          <p:cNvCxnSpPr>
            <a:cxnSpLocks noChangeShapeType="1"/>
          </p:cNvCxnSpPr>
          <p:nvPr/>
        </p:nvCxnSpPr>
        <p:spPr bwMode="auto">
          <a:xfrm flipV="1">
            <a:off x="7543800" y="3733800"/>
            <a:ext cx="427037" cy="1964531"/>
          </a:xfrm>
          <a:prstGeom prst="bentConnector2">
            <a:avLst/>
          </a:prstGeom>
          <a:noFill/>
          <a:ln w="12700">
            <a:solidFill>
              <a:schemeClr val="tx1"/>
            </a:solidFill>
            <a:miter lim="800000"/>
            <a:headEnd/>
            <a:tailEnd type="triangle" w="med" len="med"/>
          </a:ln>
        </p:spPr>
      </p:cxnSp>
      <p:cxnSp>
        <p:nvCxnSpPr>
          <p:cNvPr id="92" name="Straight Arrow Connector 91"/>
          <p:cNvCxnSpPr>
            <a:stCxn id="38" idx="2"/>
            <a:endCxn id="41" idx="0"/>
          </p:cNvCxnSpPr>
          <p:nvPr/>
        </p:nvCxnSpPr>
        <p:spPr>
          <a:xfrm rot="5400000">
            <a:off x="4546997" y="5046265"/>
            <a:ext cx="347663" cy="754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a:stCxn id="37" idx="2"/>
          </p:cNvCxnSpPr>
          <p:nvPr/>
        </p:nvCxnSpPr>
        <p:spPr>
          <a:xfrm rot="16200000" flipH="1">
            <a:off x="4529346" y="3886408"/>
            <a:ext cx="466309"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strips(upLeft)">
                                      <p:cBhvr>
                                        <p:cTn id="7" dur="500"/>
                                        <p:tgtEl>
                                          <p:spTgt spid="33"/>
                                        </p:tgtEl>
                                      </p:cBhvr>
                                    </p:animEffect>
                                  </p:childTnLst>
                                </p:cTn>
                              </p:par>
                            </p:childTnLst>
                          </p:cTn>
                        </p:par>
                        <p:par>
                          <p:cTn id="8" fill="hold">
                            <p:stCondLst>
                              <p:cond delay="500"/>
                            </p:stCondLst>
                            <p:childTnLst>
                              <p:par>
                                <p:cTn id="9" presetID="8" presetClass="entr" presetSubtype="32"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diamond(out)">
                                      <p:cBhvr>
                                        <p:cTn id="11" dur="1000"/>
                                        <p:tgtEl>
                                          <p:spTgt spid="37"/>
                                        </p:tgtEl>
                                      </p:cBhvr>
                                    </p:animEffect>
                                  </p:childTnLst>
                                </p:cTn>
                              </p:par>
                            </p:childTnLst>
                          </p:cTn>
                        </p:par>
                        <p:par>
                          <p:cTn id="12" fill="hold">
                            <p:stCondLst>
                              <p:cond delay="1500"/>
                            </p:stCondLst>
                            <p:childTnLst>
                              <p:par>
                                <p:cTn id="13" presetID="8" presetClass="entr" presetSubtype="32"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diamond(out)">
                                      <p:cBhvr>
                                        <p:cTn id="15" dur="1000"/>
                                        <p:tgtEl>
                                          <p:spTgt spid="38"/>
                                        </p:tgtEl>
                                      </p:cBhvr>
                                    </p:animEffect>
                                  </p:childTnLst>
                                </p:cTn>
                              </p:par>
                            </p:childTnLst>
                          </p:cTn>
                        </p:par>
                        <p:par>
                          <p:cTn id="16" fill="hold">
                            <p:stCondLst>
                              <p:cond delay="2500"/>
                            </p:stCondLst>
                            <p:childTnLst>
                              <p:par>
                                <p:cTn id="17" presetID="18" presetClass="entr" presetSubtype="3"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strips(upRight)">
                                      <p:cBhvr>
                                        <p:cTn id="19" dur="1000"/>
                                        <p:tgtEl>
                                          <p:spTgt spid="40"/>
                                        </p:tgtEl>
                                      </p:cBhvr>
                                    </p:animEffect>
                                  </p:childTnLst>
                                </p:cTn>
                              </p:par>
                            </p:childTnLst>
                          </p:cTn>
                        </p:par>
                        <p:par>
                          <p:cTn id="20" fill="hold">
                            <p:stCondLst>
                              <p:cond delay="3500"/>
                            </p:stCondLst>
                            <p:childTnLst>
                              <p:par>
                                <p:cTn id="21" presetID="8" presetClass="entr" presetSubtype="32"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diamond(out)">
                                      <p:cBhvr>
                                        <p:cTn id="23" dur="1000"/>
                                        <p:tgtEl>
                                          <p:spTgt spid="41"/>
                                        </p:tgtEl>
                                      </p:cBhvr>
                                    </p:animEffect>
                                  </p:childTnLst>
                                </p:cTn>
                              </p:par>
                            </p:childTnLst>
                          </p:cTn>
                        </p:par>
                        <p:par>
                          <p:cTn id="24" fill="hold">
                            <p:stCondLst>
                              <p:cond delay="4500"/>
                            </p:stCondLst>
                            <p:childTnLst>
                              <p:par>
                                <p:cTn id="25" presetID="8" presetClass="entr" presetSubtype="32"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diamond(out)">
                                      <p:cBhvr>
                                        <p:cTn id="27" dur="1000"/>
                                        <p:tgtEl>
                                          <p:spTgt spid="42"/>
                                        </p:tgtEl>
                                      </p:cBhvr>
                                    </p:animEffect>
                                  </p:childTnLst>
                                </p:cTn>
                              </p:par>
                            </p:childTnLst>
                          </p:cTn>
                        </p:par>
                        <p:par>
                          <p:cTn id="28" fill="hold">
                            <p:stCondLst>
                              <p:cond delay="5500"/>
                            </p:stCondLst>
                            <p:childTnLst>
                              <p:par>
                                <p:cTn id="29" presetID="8" presetClass="entr" presetSubtype="32"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diamond(out)">
                                      <p:cBhvr>
                                        <p:cTn id="31" dur="1000"/>
                                        <p:tgtEl>
                                          <p:spTgt spid="51"/>
                                        </p:tgtEl>
                                      </p:cBhvr>
                                    </p:animEffect>
                                  </p:childTnLst>
                                </p:cTn>
                              </p:par>
                            </p:childTnLst>
                          </p:cTn>
                        </p:par>
                        <p:par>
                          <p:cTn id="32" fill="hold">
                            <p:stCondLst>
                              <p:cond delay="6500"/>
                            </p:stCondLst>
                            <p:childTnLst>
                              <p:par>
                                <p:cTn id="33" presetID="18" presetClass="entr" presetSubtype="6"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strips(downRight)">
                                      <p:cBhvr>
                                        <p:cTn id="35" dur="1000"/>
                                        <p:tgtEl>
                                          <p:spTgt spid="52"/>
                                        </p:tgtEl>
                                      </p:cBhvr>
                                    </p:animEffect>
                                  </p:childTnLst>
                                </p:cTn>
                              </p:par>
                            </p:childTnLst>
                          </p:cTn>
                        </p:par>
                        <p:par>
                          <p:cTn id="36" fill="hold">
                            <p:stCondLst>
                              <p:cond delay="7500"/>
                            </p:stCondLst>
                            <p:childTnLst>
                              <p:par>
                                <p:cTn id="37" presetID="18" presetClass="entr" presetSubtype="6"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strips(downRight)">
                                      <p:cBhvr>
                                        <p:cTn id="39" dur="1000"/>
                                        <p:tgtEl>
                                          <p:spTgt spid="53"/>
                                        </p:tgtEl>
                                      </p:cBhvr>
                                    </p:animEffect>
                                  </p:childTnLst>
                                </p:cTn>
                              </p:par>
                              <p:par>
                                <p:cTn id="40" presetID="18" presetClass="entr" presetSubtype="6" fill="hold" grpId="0" nodeType="with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strips(downRight)">
                                      <p:cBhvr>
                                        <p:cTn id="42" dur="500"/>
                                        <p:tgtEl>
                                          <p:spTgt spid="61"/>
                                        </p:tgtEl>
                                      </p:cBhvr>
                                    </p:animEffect>
                                  </p:childTnLst>
                                </p:cTn>
                              </p:par>
                            </p:childTnLst>
                          </p:cTn>
                        </p:par>
                        <p:par>
                          <p:cTn id="43" fill="hold">
                            <p:stCondLst>
                              <p:cond delay="8500"/>
                            </p:stCondLst>
                            <p:childTnLst>
                              <p:par>
                                <p:cTn id="44" presetID="18" presetClass="entr" presetSubtype="3" fill="hold" nodeType="after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strips(upRight)">
                                      <p:cBhvr>
                                        <p:cTn id="4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40" grpId="0" animBg="1"/>
      <p:bldP spid="41" grpId="0" animBg="1"/>
      <p:bldP spid="42" grpId="0" animBg="1"/>
      <p:bldP spid="51" grpId="0" animBg="1"/>
      <p:bldP spid="52" grpId="0"/>
      <p:bldP spid="53" grpId="0"/>
      <p:bldP spid="6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pic>
        <p:nvPicPr>
          <p:cNvPr id="14340"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Cambria" pitchFamily="18" charset="0"/>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1295400" y="685800"/>
            <a:ext cx="7543800" cy="523220"/>
          </a:xfrm>
          <a:prstGeom prst="rect">
            <a:avLst/>
          </a:prstGeom>
        </p:spPr>
        <p:txBody>
          <a:bodyPr wrap="square">
            <a:spAutoFit/>
          </a:bodyPr>
          <a:lstStyle/>
          <a:p>
            <a:pPr marL="514350" indent="4763" algn="just">
              <a:spcBef>
                <a:spcPts val="600"/>
              </a:spcBef>
              <a:spcAft>
                <a:spcPts val="600"/>
              </a:spcAft>
              <a:defRPr/>
            </a:pPr>
            <a:r>
              <a:rPr lang="sr-Latn-CS" sz="2800" b="1" dirty="0" smtClean="0">
                <a:solidFill>
                  <a:schemeClr val="accent2">
                    <a:lumMod val="50000"/>
                  </a:schemeClr>
                </a:solidFill>
                <a:effectLst>
                  <a:outerShdw blurRad="38100" dist="38100" dir="2700000" algn="tl">
                    <a:srgbClr val="000000">
                      <a:alpha val="43137"/>
                    </a:srgbClr>
                  </a:outerShdw>
                </a:effectLst>
                <a:latin typeface="Cambria" pitchFamily="18" charset="0"/>
              </a:rPr>
              <a:t>1. Common Commercial Policy: DUAL USE</a:t>
            </a:r>
          </a:p>
        </p:txBody>
      </p:sp>
      <p:sp>
        <p:nvSpPr>
          <p:cNvPr id="39" name="Rectangle 38"/>
          <p:cNvSpPr/>
          <p:nvPr/>
        </p:nvSpPr>
        <p:spPr>
          <a:xfrm>
            <a:off x="685800" y="1371600"/>
            <a:ext cx="7924800" cy="338554"/>
          </a:xfrm>
          <a:prstGeom prst="rect">
            <a:avLst/>
          </a:prstGeom>
          <a:solidFill>
            <a:schemeClr val="bg1">
              <a:lumMod val="85000"/>
            </a:schemeClr>
          </a:solidFill>
        </p:spPr>
        <p:txBody>
          <a:bodyPr wrap="square">
            <a:spAutoFit/>
          </a:bodyPr>
          <a:lstStyle/>
          <a:p>
            <a:pPr marL="14288" lvl="8" indent="-14288" algn="just"/>
            <a:r>
              <a:rPr lang="en-US" sz="1600" b="1" dirty="0" smtClean="0">
                <a:solidFill>
                  <a:srgbClr val="660033"/>
                </a:solidFill>
                <a:latin typeface="Cambria" pitchFamily="18" charset="0"/>
              </a:rPr>
              <a:t>The licensing process in the framework of LAW 32/2012</a:t>
            </a:r>
            <a:endParaRPr lang="sr-Latn-CS" sz="1600" b="1" dirty="0" smtClean="0">
              <a:solidFill>
                <a:srgbClr val="660033"/>
              </a:solidFill>
              <a:latin typeface="Cambria" pitchFamily="18" charset="0"/>
            </a:endParaRPr>
          </a:p>
        </p:txBody>
      </p:sp>
      <p:sp>
        <p:nvSpPr>
          <p:cNvPr id="35" name="Slide Number Placeholder 34"/>
          <p:cNvSpPr>
            <a:spLocks noGrp="1"/>
          </p:cNvSpPr>
          <p:nvPr>
            <p:ph type="sldNum" sz="quarter" idx="12"/>
          </p:nvPr>
        </p:nvSpPr>
        <p:spPr/>
        <p:txBody>
          <a:bodyPr/>
          <a:lstStyle/>
          <a:p>
            <a:pPr>
              <a:defRPr/>
            </a:pPr>
            <a:fld id="{07805070-01AD-4DB7-91F5-6260714AA4A2}" type="slidenum">
              <a:rPr lang="en-US" smtClean="0">
                <a:latin typeface="Cambria" pitchFamily="18" charset="0"/>
              </a:rPr>
              <a:pPr>
                <a:defRPr/>
              </a:pPr>
              <a:t>14</a:t>
            </a:fld>
            <a:endParaRPr lang="en-US">
              <a:latin typeface="Cambria" pitchFamily="18" charset="0"/>
            </a:endParaRPr>
          </a:p>
        </p:txBody>
      </p:sp>
      <p:sp>
        <p:nvSpPr>
          <p:cNvPr id="29" name="Text Box 74"/>
          <p:cNvSpPr txBox="1">
            <a:spLocks noChangeArrowheads="1"/>
          </p:cNvSpPr>
          <p:nvPr/>
        </p:nvSpPr>
        <p:spPr bwMode="auto">
          <a:xfrm>
            <a:off x="990600" y="1752600"/>
            <a:ext cx="7620000" cy="276999"/>
          </a:xfrm>
          <a:prstGeom prst="rect">
            <a:avLst/>
          </a:prstGeom>
          <a:solidFill>
            <a:schemeClr val="bg1">
              <a:lumMod val="95000"/>
            </a:schemeClr>
          </a:solidFill>
          <a:ln w="9525">
            <a:noFill/>
            <a:miter lim="800000"/>
            <a:headEnd/>
            <a:tailEnd/>
          </a:ln>
        </p:spPr>
        <p:txBody>
          <a:bodyPr wrap="square">
            <a:spAutoFit/>
          </a:bodyPr>
          <a:lstStyle/>
          <a:p>
            <a:r>
              <a:rPr lang="en-US" sz="1200" b="1" dirty="0" smtClean="0">
                <a:solidFill>
                  <a:srgbClr val="6A1414"/>
                </a:solidFill>
                <a:latin typeface="Cambria" pitchFamily="18" charset="0"/>
              </a:rPr>
              <a:t>The </a:t>
            </a:r>
            <a:r>
              <a:rPr lang="en-US" sz="1200" b="1" dirty="0" err="1" smtClean="0">
                <a:solidFill>
                  <a:srgbClr val="6A1414"/>
                </a:solidFill>
                <a:latin typeface="Cambria" pitchFamily="18" charset="0"/>
              </a:rPr>
              <a:t>licesing</a:t>
            </a:r>
            <a:r>
              <a:rPr lang="en-US" sz="1200" b="1" dirty="0" smtClean="0">
                <a:solidFill>
                  <a:srgbClr val="6A1414"/>
                </a:solidFill>
                <a:latin typeface="Cambria" pitchFamily="18" charset="0"/>
              </a:rPr>
              <a:t> </a:t>
            </a:r>
            <a:r>
              <a:rPr lang="en-US" sz="1200" b="1" dirty="0" err="1" smtClean="0">
                <a:solidFill>
                  <a:srgbClr val="6A1414"/>
                </a:solidFill>
                <a:latin typeface="Cambria" pitchFamily="18" charset="0"/>
              </a:rPr>
              <a:t>proces</a:t>
            </a:r>
            <a:r>
              <a:rPr lang="sr-Latn-CS" sz="1200" b="1" dirty="0" smtClean="0">
                <a:solidFill>
                  <a:srgbClr val="6A1414"/>
                </a:solidFill>
                <a:latin typeface="Cambria" pitchFamily="18" charset="0"/>
              </a:rPr>
              <a:t> - </a:t>
            </a:r>
            <a:r>
              <a:rPr lang="en-US" sz="1200" b="1" i="1" dirty="0" smtClean="0">
                <a:solidFill>
                  <a:schemeClr val="accent2">
                    <a:lumMod val="75000"/>
                  </a:schemeClr>
                </a:solidFill>
                <a:latin typeface="Cambria" pitchFamily="18" charset="0"/>
                <a:cs typeface="Arial" pitchFamily="34" charset="0"/>
              </a:rPr>
              <a:t>Continued</a:t>
            </a:r>
            <a:endParaRPr lang="pt-PT" sz="1200" b="1" dirty="0">
              <a:solidFill>
                <a:srgbClr val="6A1414"/>
              </a:solidFill>
              <a:latin typeface="Cambria" pitchFamily="18" charset="0"/>
            </a:endParaRPr>
          </a:p>
        </p:txBody>
      </p:sp>
      <p:sp>
        <p:nvSpPr>
          <p:cNvPr id="32" name="Text Box 5"/>
          <p:cNvSpPr txBox="1">
            <a:spLocks noChangeArrowheads="1"/>
          </p:cNvSpPr>
          <p:nvPr/>
        </p:nvSpPr>
        <p:spPr bwMode="auto">
          <a:xfrm>
            <a:off x="990600" y="2057400"/>
            <a:ext cx="4191000" cy="276999"/>
          </a:xfrm>
          <a:prstGeom prst="rect">
            <a:avLst/>
          </a:prstGeom>
          <a:solidFill>
            <a:schemeClr val="bg1">
              <a:lumMod val="95000"/>
            </a:schemeClr>
          </a:solidFill>
          <a:ln w="9525">
            <a:noFill/>
            <a:miter lim="800000"/>
            <a:headEnd/>
            <a:tailEnd/>
          </a:ln>
        </p:spPr>
        <p:txBody>
          <a:bodyPr wrap="square">
            <a:spAutoFit/>
          </a:bodyPr>
          <a:lstStyle/>
          <a:p>
            <a:pPr algn="just">
              <a:buFont typeface="Wingdings" pitchFamily="2" charset="2"/>
              <a:buNone/>
            </a:pPr>
            <a:r>
              <a:rPr lang="en-US" sz="1200" b="1" dirty="0">
                <a:solidFill>
                  <a:schemeClr val="accent2">
                    <a:lumMod val="75000"/>
                  </a:schemeClr>
                </a:solidFill>
                <a:latin typeface="Cambria" pitchFamily="18" charset="0"/>
                <a:cs typeface="Arial" pitchFamily="34" charset="0"/>
              </a:rPr>
              <a:t> </a:t>
            </a:r>
            <a:r>
              <a:rPr lang="en-US" sz="1200" b="1" i="1" dirty="0" smtClean="0">
                <a:solidFill>
                  <a:schemeClr val="accent2">
                    <a:lumMod val="75000"/>
                  </a:schemeClr>
                </a:solidFill>
                <a:latin typeface="Cambria" pitchFamily="18" charset="0"/>
                <a:cs typeface="Arial" pitchFamily="34" charset="0"/>
              </a:rPr>
              <a:t>Consideration of the application</a:t>
            </a:r>
            <a:endParaRPr lang="en-US" sz="1200" b="1" i="1" dirty="0">
              <a:solidFill>
                <a:schemeClr val="accent2">
                  <a:lumMod val="75000"/>
                </a:schemeClr>
              </a:solidFill>
              <a:latin typeface="Cambria" pitchFamily="18" charset="0"/>
              <a:cs typeface="Arial" pitchFamily="34" charset="0"/>
            </a:endParaRPr>
          </a:p>
        </p:txBody>
      </p:sp>
      <p:sp>
        <p:nvSpPr>
          <p:cNvPr id="43" name="AutoShape 4"/>
          <p:cNvSpPr>
            <a:spLocks noChangeArrowheads="1"/>
          </p:cNvSpPr>
          <p:nvPr/>
        </p:nvSpPr>
        <p:spPr bwMode="auto">
          <a:xfrm>
            <a:off x="1905000" y="2514600"/>
            <a:ext cx="1873250" cy="431800"/>
          </a:xfrm>
          <a:prstGeom prst="flowChartProcess">
            <a:avLst/>
          </a:prstGeom>
          <a:solidFill>
            <a:srgbClr val="B2B2B2"/>
          </a:solidFill>
          <a:ln w="9525">
            <a:solidFill>
              <a:schemeClr val="bg2"/>
            </a:solidFill>
            <a:miter lim="800000"/>
            <a:headEnd/>
            <a:tailEnd/>
          </a:ln>
        </p:spPr>
        <p:txBody>
          <a:bodyPr wrap="none" anchor="ctr"/>
          <a:lstStyle/>
          <a:p>
            <a:pPr algn="ctr"/>
            <a:r>
              <a:rPr lang="en-US" sz="1400" b="1" i="1" dirty="0">
                <a:latin typeface="Cambria" pitchFamily="18" charset="0"/>
              </a:rPr>
              <a:t>Ministry of </a:t>
            </a:r>
            <a:r>
              <a:rPr lang="en-US" sz="1400" b="1" i="1" dirty="0" smtClean="0">
                <a:latin typeface="Cambria" pitchFamily="18" charset="0"/>
              </a:rPr>
              <a:t>Economy</a:t>
            </a:r>
            <a:endParaRPr lang="en-US" sz="1400" b="1" i="1" dirty="0">
              <a:latin typeface="Cambria" pitchFamily="18" charset="0"/>
            </a:endParaRPr>
          </a:p>
        </p:txBody>
      </p:sp>
      <p:cxnSp>
        <p:nvCxnSpPr>
          <p:cNvPr id="44" name="AutoShape 15"/>
          <p:cNvCxnSpPr>
            <a:cxnSpLocks noChangeShapeType="1"/>
          </p:cNvCxnSpPr>
          <p:nvPr/>
        </p:nvCxnSpPr>
        <p:spPr bwMode="auto">
          <a:xfrm rot="10800000" flipV="1">
            <a:off x="3810000" y="2590800"/>
            <a:ext cx="1851025" cy="161925"/>
          </a:xfrm>
          <a:prstGeom prst="bentConnector3">
            <a:avLst>
              <a:gd name="adj1" fmla="val 50000"/>
            </a:avLst>
          </a:prstGeom>
          <a:noFill/>
          <a:ln w="12700">
            <a:solidFill>
              <a:srgbClr val="4D4D4D"/>
            </a:solidFill>
            <a:miter lim="800000"/>
            <a:headEnd/>
            <a:tailEnd type="triangle" w="med" len="med"/>
          </a:ln>
        </p:spPr>
      </p:cxnSp>
      <p:grpSp>
        <p:nvGrpSpPr>
          <p:cNvPr id="45" name="Group 50"/>
          <p:cNvGrpSpPr>
            <a:grpSpLocks/>
          </p:cNvGrpSpPr>
          <p:nvPr/>
        </p:nvGrpSpPr>
        <p:grpSpPr bwMode="auto">
          <a:xfrm>
            <a:off x="5715000" y="1828800"/>
            <a:ext cx="1625600" cy="1600200"/>
            <a:chOff x="3136" y="658"/>
            <a:chExt cx="1024" cy="1326"/>
          </a:xfrm>
        </p:grpSpPr>
        <p:sp>
          <p:nvSpPr>
            <p:cNvPr id="46" name="AutoShape 8"/>
            <p:cNvSpPr>
              <a:spLocks noChangeArrowheads="1"/>
            </p:cNvSpPr>
            <p:nvPr/>
          </p:nvSpPr>
          <p:spPr bwMode="auto">
            <a:xfrm>
              <a:off x="3436" y="1239"/>
              <a:ext cx="461" cy="228"/>
            </a:xfrm>
            <a:prstGeom prst="flowChartDocument">
              <a:avLst/>
            </a:prstGeom>
            <a:solidFill>
              <a:srgbClr val="B2B2B2"/>
            </a:solidFill>
            <a:ln w="9525">
              <a:solidFill>
                <a:schemeClr val="bg2"/>
              </a:solidFill>
              <a:miter lim="800000"/>
              <a:headEnd/>
              <a:tailEnd/>
            </a:ln>
          </p:spPr>
          <p:txBody>
            <a:bodyPr wrap="none" anchor="ctr"/>
            <a:lstStyle/>
            <a:p>
              <a:pPr algn="ctr"/>
              <a:r>
                <a:rPr lang="en-US" sz="1200" b="1">
                  <a:solidFill>
                    <a:srgbClr val="000066"/>
                  </a:solidFill>
                  <a:latin typeface="Cambria" pitchFamily="18" charset="0"/>
                </a:rPr>
                <a:t>EUC</a:t>
              </a:r>
            </a:p>
          </p:txBody>
        </p:sp>
        <p:sp>
          <p:nvSpPr>
            <p:cNvPr id="47" name="AutoShape 9"/>
            <p:cNvSpPr>
              <a:spLocks noChangeArrowheads="1"/>
            </p:cNvSpPr>
            <p:nvPr/>
          </p:nvSpPr>
          <p:spPr bwMode="auto">
            <a:xfrm>
              <a:off x="3229" y="1513"/>
              <a:ext cx="875" cy="390"/>
            </a:xfrm>
            <a:prstGeom prst="flowChartDocument">
              <a:avLst/>
            </a:prstGeom>
            <a:solidFill>
              <a:srgbClr val="B2B2B2"/>
            </a:solidFill>
            <a:ln w="9525">
              <a:solidFill>
                <a:schemeClr val="bg2"/>
              </a:solidFill>
              <a:miter lim="800000"/>
              <a:headEnd/>
              <a:tailEnd/>
            </a:ln>
          </p:spPr>
          <p:txBody>
            <a:bodyPr wrap="none" anchor="ctr"/>
            <a:lstStyle/>
            <a:p>
              <a:pPr algn="ctr"/>
              <a:r>
                <a:rPr lang="en-US" sz="1200" b="1" dirty="0">
                  <a:solidFill>
                    <a:srgbClr val="000066"/>
                  </a:solidFill>
                  <a:latin typeface="Cambria" pitchFamily="18" charset="0"/>
                </a:rPr>
                <a:t>International</a:t>
              </a:r>
            </a:p>
            <a:p>
              <a:pPr algn="ctr"/>
              <a:r>
                <a:rPr lang="en-US" sz="1200" b="1" dirty="0">
                  <a:solidFill>
                    <a:srgbClr val="000066"/>
                  </a:solidFill>
                  <a:latin typeface="Cambria" pitchFamily="18" charset="0"/>
                </a:rPr>
                <a:t>Import Certificate</a:t>
              </a:r>
            </a:p>
          </p:txBody>
        </p:sp>
        <p:sp>
          <p:nvSpPr>
            <p:cNvPr id="48" name="AutoShape 10"/>
            <p:cNvSpPr>
              <a:spLocks noChangeArrowheads="1"/>
            </p:cNvSpPr>
            <p:nvPr/>
          </p:nvSpPr>
          <p:spPr bwMode="auto">
            <a:xfrm>
              <a:off x="3417" y="913"/>
              <a:ext cx="501" cy="280"/>
            </a:xfrm>
            <a:prstGeom prst="flowChartDocument">
              <a:avLst/>
            </a:prstGeom>
            <a:solidFill>
              <a:srgbClr val="B2B2B2"/>
            </a:solidFill>
            <a:ln w="9525">
              <a:solidFill>
                <a:schemeClr val="bg2"/>
              </a:solidFill>
              <a:miter lim="800000"/>
              <a:headEnd/>
              <a:tailEnd/>
            </a:ln>
          </p:spPr>
          <p:txBody>
            <a:bodyPr wrap="none" anchor="ctr"/>
            <a:lstStyle/>
            <a:p>
              <a:pPr algn="ctr"/>
              <a:r>
                <a:rPr lang="en-US" sz="1200" b="1" dirty="0" smtClean="0">
                  <a:solidFill>
                    <a:srgbClr val="000066"/>
                  </a:solidFill>
                  <a:latin typeface="Cambria" pitchFamily="18" charset="0"/>
                </a:rPr>
                <a:t>Contract/s</a:t>
              </a:r>
              <a:endParaRPr lang="en-US" sz="1200" b="1" dirty="0">
                <a:solidFill>
                  <a:srgbClr val="000066"/>
                </a:solidFill>
                <a:latin typeface="Cambria" pitchFamily="18" charset="0"/>
              </a:endParaRPr>
            </a:p>
          </p:txBody>
        </p:sp>
        <p:sp>
          <p:nvSpPr>
            <p:cNvPr id="49" name="Rectangle 45"/>
            <p:cNvSpPr>
              <a:spLocks noChangeArrowheads="1"/>
            </p:cNvSpPr>
            <p:nvPr/>
          </p:nvSpPr>
          <p:spPr bwMode="auto">
            <a:xfrm>
              <a:off x="3145" y="658"/>
              <a:ext cx="1006" cy="156"/>
            </a:xfrm>
            <a:prstGeom prst="rect">
              <a:avLst/>
            </a:prstGeom>
            <a:noFill/>
            <a:ln w="9525">
              <a:noFill/>
              <a:miter lim="800000"/>
              <a:headEnd/>
              <a:tailEnd/>
            </a:ln>
          </p:spPr>
          <p:txBody>
            <a:bodyPr wrap="none" anchor="ctr"/>
            <a:lstStyle/>
            <a:p>
              <a:pPr algn="ctr"/>
              <a:r>
                <a:rPr lang="pt-PT" sz="1400" b="1" dirty="0">
                  <a:latin typeface="Cambria" pitchFamily="18" charset="0"/>
                </a:rPr>
                <a:t>Formal application</a:t>
              </a:r>
            </a:p>
          </p:txBody>
        </p:sp>
        <p:sp>
          <p:nvSpPr>
            <p:cNvPr id="50" name="Rectangle 47"/>
            <p:cNvSpPr>
              <a:spLocks noChangeArrowheads="1"/>
            </p:cNvSpPr>
            <p:nvPr/>
          </p:nvSpPr>
          <p:spPr bwMode="auto">
            <a:xfrm>
              <a:off x="3136" y="831"/>
              <a:ext cx="1024" cy="1153"/>
            </a:xfrm>
            <a:prstGeom prst="rect">
              <a:avLst/>
            </a:prstGeom>
            <a:noFill/>
            <a:ln w="9525">
              <a:solidFill>
                <a:schemeClr val="tx1"/>
              </a:solidFill>
              <a:prstDash val="lgDash"/>
              <a:miter lim="800000"/>
              <a:headEnd/>
              <a:tailEnd/>
            </a:ln>
          </p:spPr>
          <p:txBody>
            <a:bodyPr wrap="none" anchor="ctr"/>
            <a:lstStyle/>
            <a:p>
              <a:endParaRPr lang="en-US">
                <a:latin typeface="Cambria" pitchFamily="18" charset="0"/>
              </a:endParaRPr>
            </a:p>
          </p:txBody>
        </p:sp>
      </p:grpSp>
      <p:sp>
        <p:nvSpPr>
          <p:cNvPr id="55" name="AutoShape 11"/>
          <p:cNvSpPr>
            <a:spLocks noChangeArrowheads="1"/>
          </p:cNvSpPr>
          <p:nvPr/>
        </p:nvSpPr>
        <p:spPr bwMode="auto">
          <a:xfrm>
            <a:off x="2438400" y="3124200"/>
            <a:ext cx="792163" cy="573087"/>
          </a:xfrm>
          <a:prstGeom prst="flowChartDecision">
            <a:avLst/>
          </a:prstGeom>
          <a:solidFill>
            <a:srgbClr val="B2B2B2"/>
          </a:solidFill>
          <a:ln w="9525">
            <a:solidFill>
              <a:schemeClr val="bg2"/>
            </a:solidFill>
            <a:miter lim="800000"/>
            <a:headEnd/>
            <a:tailEnd/>
          </a:ln>
        </p:spPr>
        <p:txBody>
          <a:bodyPr wrap="none" anchor="ctr"/>
          <a:lstStyle/>
          <a:p>
            <a:pPr algn="ctr"/>
            <a:r>
              <a:rPr lang="en-US" sz="1200" i="1" dirty="0">
                <a:latin typeface="Cambria" pitchFamily="18" charset="0"/>
              </a:rPr>
              <a:t>Problem?</a:t>
            </a:r>
          </a:p>
        </p:txBody>
      </p:sp>
      <p:cxnSp>
        <p:nvCxnSpPr>
          <p:cNvPr id="68" name="Straight Arrow Connector 67"/>
          <p:cNvCxnSpPr/>
          <p:nvPr/>
        </p:nvCxnSpPr>
        <p:spPr>
          <a:xfrm rot="5400000">
            <a:off x="2705894" y="3771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0" name="AutoShape 5"/>
          <p:cNvSpPr>
            <a:spLocks noChangeArrowheads="1"/>
          </p:cNvSpPr>
          <p:nvPr/>
        </p:nvSpPr>
        <p:spPr bwMode="auto">
          <a:xfrm>
            <a:off x="1752600" y="3886200"/>
            <a:ext cx="2095500" cy="762000"/>
          </a:xfrm>
          <a:prstGeom prst="flowChartProcess">
            <a:avLst/>
          </a:prstGeom>
          <a:solidFill>
            <a:srgbClr val="B2B2B2"/>
          </a:solidFill>
          <a:ln w="9525">
            <a:solidFill>
              <a:schemeClr val="bg2"/>
            </a:solidFill>
            <a:miter lim="800000"/>
            <a:headEnd/>
            <a:tailEnd/>
          </a:ln>
        </p:spPr>
        <p:txBody>
          <a:bodyPr wrap="none" anchor="ctr"/>
          <a:lstStyle/>
          <a:p>
            <a:pPr marL="342900" indent="-342900" algn="just"/>
            <a:r>
              <a:rPr lang="en-US" sz="1400" i="1" dirty="0" smtClean="0">
                <a:latin typeface="Cambria" pitchFamily="18" charset="0"/>
              </a:rPr>
              <a:t>Ministry of Foreign Affairs</a:t>
            </a:r>
          </a:p>
          <a:p>
            <a:pPr marL="342900" indent="-342900" algn="just"/>
            <a:r>
              <a:rPr lang="en-US" sz="1400" i="1" dirty="0" smtClean="0">
                <a:latin typeface="Cambria" pitchFamily="18" charset="0"/>
              </a:rPr>
              <a:t>Ministry of </a:t>
            </a:r>
            <a:r>
              <a:rPr lang="en-US" sz="1400" i="1" dirty="0" err="1" smtClean="0">
                <a:latin typeface="Cambria" pitchFamily="18" charset="0"/>
              </a:rPr>
              <a:t>Defence</a:t>
            </a:r>
            <a:endParaRPr lang="en-US" sz="1400" i="1" dirty="0" smtClean="0">
              <a:latin typeface="Cambria" pitchFamily="18" charset="0"/>
            </a:endParaRPr>
          </a:p>
          <a:p>
            <a:pPr marL="342900" indent="-342900" algn="just"/>
            <a:r>
              <a:rPr lang="en-US" sz="1400" i="1" dirty="0" smtClean="0">
                <a:latin typeface="Cambria" pitchFamily="18" charset="0"/>
              </a:rPr>
              <a:t>Ministry of Internal Affairs</a:t>
            </a:r>
          </a:p>
        </p:txBody>
      </p:sp>
      <p:cxnSp>
        <p:nvCxnSpPr>
          <p:cNvPr id="71" name="AutoShape 18"/>
          <p:cNvCxnSpPr>
            <a:cxnSpLocks noChangeShapeType="1"/>
            <a:stCxn id="81" idx="1"/>
          </p:cNvCxnSpPr>
          <p:nvPr/>
        </p:nvCxnSpPr>
        <p:spPr bwMode="auto">
          <a:xfrm rot="10800000" flipV="1">
            <a:off x="3810002" y="3749675"/>
            <a:ext cx="685799" cy="477838"/>
          </a:xfrm>
          <a:prstGeom prst="bentConnector3">
            <a:avLst>
              <a:gd name="adj1" fmla="val 50000"/>
            </a:avLst>
          </a:prstGeom>
          <a:noFill/>
          <a:ln w="12700">
            <a:solidFill>
              <a:srgbClr val="4D4D4D"/>
            </a:solidFill>
            <a:miter lim="800000"/>
            <a:headEnd/>
            <a:tailEnd type="triangle" w="med" len="med"/>
          </a:ln>
        </p:spPr>
      </p:cxnSp>
      <p:cxnSp>
        <p:nvCxnSpPr>
          <p:cNvPr id="74" name="Elbow Connector 73"/>
          <p:cNvCxnSpPr/>
          <p:nvPr/>
        </p:nvCxnSpPr>
        <p:spPr>
          <a:xfrm flipV="1">
            <a:off x="3886200" y="4114800"/>
            <a:ext cx="952500" cy="12938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81" name="AutoShape 13"/>
          <p:cNvSpPr>
            <a:spLocks noChangeArrowheads="1"/>
          </p:cNvSpPr>
          <p:nvPr/>
        </p:nvSpPr>
        <p:spPr bwMode="auto">
          <a:xfrm>
            <a:off x="4495800" y="3505200"/>
            <a:ext cx="1589087" cy="488950"/>
          </a:xfrm>
          <a:prstGeom prst="flowChartDocument">
            <a:avLst/>
          </a:prstGeom>
          <a:solidFill>
            <a:srgbClr val="B2B2B2"/>
          </a:solidFill>
          <a:ln w="9525">
            <a:solidFill>
              <a:schemeClr val="bg2"/>
            </a:solidFill>
            <a:miter lim="800000"/>
            <a:headEnd/>
            <a:tailEnd/>
          </a:ln>
        </p:spPr>
        <p:txBody>
          <a:bodyPr wrap="none" anchor="ctr"/>
          <a:lstStyle/>
          <a:p>
            <a:pPr algn="ctr"/>
            <a:r>
              <a:rPr lang="pt-PT" sz="1200" b="1" dirty="0">
                <a:solidFill>
                  <a:srgbClr val="006600"/>
                </a:solidFill>
                <a:latin typeface="Cambria" pitchFamily="18" charset="0"/>
              </a:rPr>
              <a:t>CCP </a:t>
            </a:r>
            <a:r>
              <a:rPr lang="en-US" sz="1200" b="1" dirty="0">
                <a:solidFill>
                  <a:srgbClr val="006600"/>
                </a:solidFill>
                <a:latin typeface="Cambria" pitchFamily="18" charset="0"/>
              </a:rPr>
              <a:t>2008/944/CFSP</a:t>
            </a:r>
          </a:p>
        </p:txBody>
      </p:sp>
      <p:sp>
        <p:nvSpPr>
          <p:cNvPr id="82" name="AutoShape 14"/>
          <p:cNvSpPr>
            <a:spLocks noChangeArrowheads="1"/>
          </p:cNvSpPr>
          <p:nvPr/>
        </p:nvSpPr>
        <p:spPr bwMode="auto">
          <a:xfrm>
            <a:off x="4800600" y="3886200"/>
            <a:ext cx="1455737" cy="503237"/>
          </a:xfrm>
          <a:prstGeom prst="flowChartDocument">
            <a:avLst/>
          </a:prstGeom>
          <a:solidFill>
            <a:srgbClr val="B2B2B2"/>
          </a:solidFill>
          <a:ln w="9525">
            <a:solidFill>
              <a:schemeClr val="bg2"/>
            </a:solidFill>
            <a:miter lim="800000"/>
            <a:headEnd/>
            <a:tailEnd/>
          </a:ln>
        </p:spPr>
        <p:txBody>
          <a:bodyPr wrap="none" anchor="ctr"/>
          <a:lstStyle/>
          <a:p>
            <a:pPr algn="ctr"/>
            <a:r>
              <a:rPr lang="en-US" sz="1200" b="1" dirty="0">
                <a:solidFill>
                  <a:srgbClr val="006600"/>
                </a:solidFill>
                <a:latin typeface="Cambria" pitchFamily="18" charset="0"/>
              </a:rPr>
              <a:t>Other sources</a:t>
            </a:r>
          </a:p>
        </p:txBody>
      </p:sp>
      <p:cxnSp>
        <p:nvCxnSpPr>
          <p:cNvPr id="85" name="Straight Arrow Connector 84"/>
          <p:cNvCxnSpPr/>
          <p:nvPr/>
        </p:nvCxnSpPr>
        <p:spPr>
          <a:xfrm rot="5400000">
            <a:off x="2743994" y="3047206"/>
            <a:ext cx="152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9" name="Text Box 22"/>
          <p:cNvSpPr txBox="1">
            <a:spLocks noChangeArrowheads="1"/>
          </p:cNvSpPr>
          <p:nvPr/>
        </p:nvSpPr>
        <p:spPr bwMode="auto">
          <a:xfrm>
            <a:off x="2819400" y="3581400"/>
            <a:ext cx="381000" cy="307777"/>
          </a:xfrm>
          <a:prstGeom prst="rect">
            <a:avLst/>
          </a:prstGeom>
          <a:noFill/>
          <a:ln w="9525">
            <a:noFill/>
            <a:miter lim="800000"/>
            <a:headEnd/>
            <a:tailEnd/>
          </a:ln>
        </p:spPr>
        <p:txBody>
          <a:bodyPr wrap="square">
            <a:spAutoFit/>
          </a:bodyPr>
          <a:lstStyle/>
          <a:p>
            <a:r>
              <a:rPr lang="pt-PT" sz="1400" dirty="0">
                <a:latin typeface="Cambria" pitchFamily="18" charset="0"/>
              </a:rPr>
              <a:t>no</a:t>
            </a:r>
          </a:p>
        </p:txBody>
      </p:sp>
      <p:sp>
        <p:nvSpPr>
          <p:cNvPr id="90" name="Text Box 21"/>
          <p:cNvSpPr txBox="1">
            <a:spLocks noChangeArrowheads="1"/>
          </p:cNvSpPr>
          <p:nvPr/>
        </p:nvSpPr>
        <p:spPr bwMode="auto">
          <a:xfrm>
            <a:off x="1752600" y="3124200"/>
            <a:ext cx="436017" cy="307777"/>
          </a:xfrm>
          <a:prstGeom prst="rect">
            <a:avLst/>
          </a:prstGeom>
          <a:noFill/>
          <a:ln w="9525">
            <a:noFill/>
            <a:miter lim="800000"/>
            <a:headEnd/>
            <a:tailEnd/>
          </a:ln>
        </p:spPr>
        <p:txBody>
          <a:bodyPr wrap="none">
            <a:spAutoFit/>
          </a:bodyPr>
          <a:lstStyle/>
          <a:p>
            <a:r>
              <a:rPr lang="pt-PT" sz="1400" dirty="0">
                <a:latin typeface="Cambria" pitchFamily="18" charset="0"/>
              </a:rPr>
              <a:t>yes</a:t>
            </a:r>
          </a:p>
        </p:txBody>
      </p:sp>
      <p:cxnSp>
        <p:nvCxnSpPr>
          <p:cNvPr id="91" name="AutoShape 24"/>
          <p:cNvCxnSpPr>
            <a:cxnSpLocks noChangeShapeType="1"/>
          </p:cNvCxnSpPr>
          <p:nvPr/>
        </p:nvCxnSpPr>
        <p:spPr bwMode="auto">
          <a:xfrm rot="10800000" flipV="1">
            <a:off x="685800" y="3429000"/>
            <a:ext cx="1800225" cy="1085850"/>
          </a:xfrm>
          <a:prstGeom prst="bentConnector2">
            <a:avLst/>
          </a:prstGeom>
          <a:noFill/>
          <a:ln w="12700">
            <a:solidFill>
              <a:srgbClr val="4D4D4D"/>
            </a:solidFill>
            <a:miter lim="800000"/>
            <a:headEnd/>
            <a:tailEnd type="triangle" w="med" len="med"/>
          </a:ln>
        </p:spPr>
      </p:cxnSp>
      <p:sp>
        <p:nvSpPr>
          <p:cNvPr id="93" name="AutoShape 23"/>
          <p:cNvSpPr>
            <a:spLocks noChangeArrowheads="1"/>
          </p:cNvSpPr>
          <p:nvPr/>
        </p:nvSpPr>
        <p:spPr bwMode="auto">
          <a:xfrm>
            <a:off x="304800" y="4572000"/>
            <a:ext cx="792163" cy="647700"/>
          </a:xfrm>
          <a:prstGeom prst="foldedCorner">
            <a:avLst>
              <a:gd name="adj" fmla="val 12500"/>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a:r>
              <a:rPr lang="pt-PT" sz="1400" b="1" dirty="0">
                <a:solidFill>
                  <a:schemeClr val="bg1"/>
                </a:solidFill>
                <a:latin typeface="Cambria" pitchFamily="18" charset="0"/>
              </a:rPr>
              <a:t>License</a:t>
            </a:r>
          </a:p>
          <a:p>
            <a:pPr algn="ctr"/>
            <a:r>
              <a:rPr lang="pt-PT" sz="1400" b="1" dirty="0">
                <a:solidFill>
                  <a:schemeClr val="bg1"/>
                </a:solidFill>
                <a:latin typeface="Cambria" pitchFamily="18" charset="0"/>
              </a:rPr>
              <a:t>Denied</a:t>
            </a:r>
          </a:p>
        </p:txBody>
      </p:sp>
      <p:sp>
        <p:nvSpPr>
          <p:cNvPr id="95" name="AutoShape 11"/>
          <p:cNvSpPr>
            <a:spLocks noChangeArrowheads="1"/>
          </p:cNvSpPr>
          <p:nvPr/>
        </p:nvSpPr>
        <p:spPr bwMode="auto">
          <a:xfrm>
            <a:off x="2438400" y="4876800"/>
            <a:ext cx="792163" cy="573087"/>
          </a:xfrm>
          <a:prstGeom prst="flowChartDecision">
            <a:avLst/>
          </a:prstGeom>
          <a:solidFill>
            <a:srgbClr val="B2B2B2"/>
          </a:solidFill>
          <a:ln w="9525">
            <a:solidFill>
              <a:schemeClr val="bg2"/>
            </a:solidFill>
            <a:miter lim="800000"/>
            <a:headEnd/>
            <a:tailEnd/>
          </a:ln>
        </p:spPr>
        <p:txBody>
          <a:bodyPr wrap="none" anchor="ctr"/>
          <a:lstStyle/>
          <a:p>
            <a:pPr algn="ctr"/>
            <a:r>
              <a:rPr lang="en-US" sz="1200" i="1" dirty="0">
                <a:latin typeface="Cambria" pitchFamily="18" charset="0"/>
              </a:rPr>
              <a:t>Problem?</a:t>
            </a:r>
          </a:p>
        </p:txBody>
      </p:sp>
      <p:cxnSp>
        <p:nvCxnSpPr>
          <p:cNvPr id="97" name="Straight Arrow Connector 96"/>
          <p:cNvCxnSpPr/>
          <p:nvPr/>
        </p:nvCxnSpPr>
        <p:spPr>
          <a:xfrm rot="5400000">
            <a:off x="2667794" y="4799806"/>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9" name="Text Box 21"/>
          <p:cNvSpPr txBox="1">
            <a:spLocks noChangeArrowheads="1"/>
          </p:cNvSpPr>
          <p:nvPr/>
        </p:nvSpPr>
        <p:spPr bwMode="auto">
          <a:xfrm>
            <a:off x="2362200" y="5486400"/>
            <a:ext cx="436017" cy="307777"/>
          </a:xfrm>
          <a:prstGeom prst="rect">
            <a:avLst/>
          </a:prstGeom>
          <a:noFill/>
          <a:ln w="9525">
            <a:noFill/>
            <a:miter lim="800000"/>
            <a:headEnd/>
            <a:tailEnd/>
          </a:ln>
        </p:spPr>
        <p:txBody>
          <a:bodyPr wrap="none">
            <a:spAutoFit/>
          </a:bodyPr>
          <a:lstStyle/>
          <a:p>
            <a:r>
              <a:rPr lang="pt-PT" sz="1400" dirty="0">
                <a:latin typeface="Cambria" pitchFamily="18" charset="0"/>
              </a:rPr>
              <a:t>yes</a:t>
            </a:r>
          </a:p>
        </p:txBody>
      </p:sp>
      <p:sp>
        <p:nvSpPr>
          <p:cNvPr id="100" name="Text Box 22"/>
          <p:cNvSpPr txBox="1">
            <a:spLocks noChangeArrowheads="1"/>
          </p:cNvSpPr>
          <p:nvPr/>
        </p:nvSpPr>
        <p:spPr bwMode="auto">
          <a:xfrm>
            <a:off x="3352800" y="4876800"/>
            <a:ext cx="381000" cy="307777"/>
          </a:xfrm>
          <a:prstGeom prst="rect">
            <a:avLst/>
          </a:prstGeom>
          <a:noFill/>
          <a:ln w="9525">
            <a:noFill/>
            <a:miter lim="800000"/>
            <a:headEnd/>
            <a:tailEnd/>
          </a:ln>
        </p:spPr>
        <p:txBody>
          <a:bodyPr wrap="square">
            <a:spAutoFit/>
          </a:bodyPr>
          <a:lstStyle/>
          <a:p>
            <a:r>
              <a:rPr lang="pt-PT" sz="1400" dirty="0">
                <a:latin typeface="Cambria" pitchFamily="18" charset="0"/>
              </a:rPr>
              <a:t>no</a:t>
            </a:r>
          </a:p>
        </p:txBody>
      </p:sp>
      <p:cxnSp>
        <p:nvCxnSpPr>
          <p:cNvPr id="101" name="AutoShape 25"/>
          <p:cNvCxnSpPr>
            <a:cxnSpLocks noChangeShapeType="1"/>
          </p:cNvCxnSpPr>
          <p:nvPr/>
        </p:nvCxnSpPr>
        <p:spPr bwMode="auto">
          <a:xfrm rot="10800000">
            <a:off x="685810" y="5181602"/>
            <a:ext cx="2133591" cy="838198"/>
          </a:xfrm>
          <a:prstGeom prst="bentConnector3">
            <a:avLst>
              <a:gd name="adj1" fmla="val 100386"/>
            </a:avLst>
          </a:prstGeom>
          <a:noFill/>
          <a:ln w="12700">
            <a:solidFill>
              <a:srgbClr val="4D4D4D"/>
            </a:solidFill>
            <a:miter lim="800000"/>
            <a:headEnd/>
            <a:tailEnd type="triangle" w="med" len="med"/>
          </a:ln>
        </p:spPr>
      </p:cxnSp>
      <p:cxnSp>
        <p:nvCxnSpPr>
          <p:cNvPr id="111" name="AutoShape 28"/>
          <p:cNvCxnSpPr>
            <a:cxnSpLocks noChangeShapeType="1"/>
          </p:cNvCxnSpPr>
          <p:nvPr/>
        </p:nvCxnSpPr>
        <p:spPr bwMode="auto">
          <a:xfrm>
            <a:off x="3200400" y="5181600"/>
            <a:ext cx="609600" cy="381000"/>
          </a:xfrm>
          <a:prstGeom prst="bentConnector3">
            <a:avLst>
              <a:gd name="adj1" fmla="val 50000"/>
            </a:avLst>
          </a:prstGeom>
          <a:noFill/>
          <a:ln w="12700">
            <a:solidFill>
              <a:srgbClr val="4D4D4D"/>
            </a:solidFill>
            <a:miter lim="800000"/>
            <a:headEnd/>
            <a:tailEnd type="triangle" w="med" len="med"/>
          </a:ln>
        </p:spPr>
      </p:cxnSp>
      <p:cxnSp>
        <p:nvCxnSpPr>
          <p:cNvPr id="113" name="Straight Connector 112"/>
          <p:cNvCxnSpPr/>
          <p:nvPr/>
        </p:nvCxnSpPr>
        <p:spPr>
          <a:xfrm rot="5400000" flipH="1" flipV="1">
            <a:off x="2514601" y="5715001"/>
            <a:ext cx="609599" cy="1"/>
          </a:xfrm>
          <a:prstGeom prst="line">
            <a:avLst/>
          </a:prstGeom>
        </p:spPr>
        <p:style>
          <a:lnRef idx="1">
            <a:schemeClr val="accent1"/>
          </a:lnRef>
          <a:fillRef idx="0">
            <a:schemeClr val="accent1"/>
          </a:fillRef>
          <a:effectRef idx="0">
            <a:schemeClr val="accent1"/>
          </a:effectRef>
          <a:fontRef idx="minor">
            <a:schemeClr val="tx1"/>
          </a:fontRef>
        </p:style>
      </p:cxnSp>
      <p:sp>
        <p:nvSpPr>
          <p:cNvPr id="123" name="AutoShape 31"/>
          <p:cNvSpPr>
            <a:spLocks noChangeArrowheads="1"/>
          </p:cNvSpPr>
          <p:nvPr/>
        </p:nvSpPr>
        <p:spPr bwMode="auto">
          <a:xfrm>
            <a:off x="3810000" y="5334000"/>
            <a:ext cx="1152525" cy="431800"/>
          </a:xfrm>
          <a:prstGeom prst="flowChartProcess">
            <a:avLst/>
          </a:prstGeom>
          <a:solidFill>
            <a:srgbClr val="B2B2B2"/>
          </a:solidFill>
          <a:ln w="9525">
            <a:solidFill>
              <a:schemeClr val="bg2"/>
            </a:solidFill>
            <a:miter lim="800000"/>
            <a:headEnd/>
            <a:tailEnd/>
          </a:ln>
        </p:spPr>
        <p:txBody>
          <a:bodyPr wrap="none" anchor="ctr"/>
          <a:lstStyle/>
          <a:p>
            <a:pPr algn="ctr"/>
            <a:r>
              <a:rPr lang="en-US" sz="1600" b="1" i="1" dirty="0" err="1" smtClean="0">
                <a:latin typeface="Cambria" pitchFamily="18" charset="0"/>
              </a:rPr>
              <a:t>MoE</a:t>
            </a:r>
            <a:endParaRPr lang="en-US" sz="1600" b="1" i="1" dirty="0">
              <a:latin typeface="Cambria" pitchFamily="18" charset="0"/>
            </a:endParaRPr>
          </a:p>
        </p:txBody>
      </p:sp>
      <p:sp>
        <p:nvSpPr>
          <p:cNvPr id="126" name="AutoShape 30"/>
          <p:cNvSpPr>
            <a:spLocks noChangeArrowheads="1"/>
          </p:cNvSpPr>
          <p:nvPr/>
        </p:nvSpPr>
        <p:spPr bwMode="auto">
          <a:xfrm>
            <a:off x="5867400" y="5334000"/>
            <a:ext cx="792163" cy="576262"/>
          </a:xfrm>
          <a:prstGeom prst="foldedCorner">
            <a:avLst>
              <a:gd name="adj" fmla="val 12500"/>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lgn="ctr"/>
            <a:r>
              <a:rPr lang="pt-PT" sz="1400" b="1" dirty="0">
                <a:latin typeface="Cambria" pitchFamily="18" charset="0"/>
              </a:rPr>
              <a:t>License</a:t>
            </a:r>
          </a:p>
          <a:p>
            <a:pPr algn="ctr"/>
            <a:r>
              <a:rPr lang="pt-PT" sz="1400" b="1" dirty="0">
                <a:latin typeface="Cambria" pitchFamily="18" charset="0"/>
              </a:rPr>
              <a:t>Granted</a:t>
            </a:r>
          </a:p>
        </p:txBody>
      </p:sp>
      <p:cxnSp>
        <p:nvCxnSpPr>
          <p:cNvPr id="127" name="AutoShape 33"/>
          <p:cNvCxnSpPr>
            <a:cxnSpLocks noChangeShapeType="1"/>
            <a:endCxn id="126" idx="1"/>
          </p:cNvCxnSpPr>
          <p:nvPr/>
        </p:nvCxnSpPr>
        <p:spPr bwMode="auto">
          <a:xfrm>
            <a:off x="4953000" y="5568950"/>
            <a:ext cx="914400" cy="53181"/>
          </a:xfrm>
          <a:prstGeom prst="bentConnector3">
            <a:avLst>
              <a:gd name="adj1" fmla="val 50000"/>
            </a:avLst>
          </a:prstGeom>
          <a:noFill/>
          <a:ln w="12700">
            <a:solidFill>
              <a:srgbClr val="4D4D4D"/>
            </a:solidFill>
            <a:miter lim="800000"/>
            <a:headEnd/>
            <a:tailEnd type="triangle" w="med" len="med"/>
          </a:ln>
        </p:spPr>
      </p:cxnSp>
      <p:sp>
        <p:nvSpPr>
          <p:cNvPr id="129" name="AutoShape 9"/>
          <p:cNvSpPr>
            <a:spLocks noChangeArrowheads="1"/>
          </p:cNvSpPr>
          <p:nvPr/>
        </p:nvSpPr>
        <p:spPr bwMode="auto">
          <a:xfrm>
            <a:off x="7010400" y="4648200"/>
            <a:ext cx="1676400" cy="470647"/>
          </a:xfrm>
          <a:prstGeom prst="flowChartDocument">
            <a:avLst/>
          </a:prstGeom>
          <a:solidFill>
            <a:srgbClr val="B2B2B2"/>
          </a:solidFill>
          <a:ln w="9525">
            <a:solidFill>
              <a:schemeClr val="bg2"/>
            </a:solidFill>
            <a:miter lim="800000"/>
            <a:headEnd/>
            <a:tailEnd/>
          </a:ln>
        </p:spPr>
        <p:txBody>
          <a:bodyPr wrap="none" anchor="ctr"/>
          <a:lstStyle/>
          <a:p>
            <a:pPr algn="ctr"/>
            <a:r>
              <a:rPr lang="sr-Latn-CS" sz="1200" b="1" dirty="0" smtClean="0">
                <a:solidFill>
                  <a:srgbClr val="000066"/>
                </a:solidFill>
                <a:latin typeface="Cambria" pitchFamily="18" charset="0"/>
              </a:rPr>
              <a:t>Only individual Licens</a:t>
            </a:r>
            <a:endParaRPr lang="en-US" sz="1200" b="1" dirty="0">
              <a:solidFill>
                <a:srgbClr val="000066"/>
              </a:solidFill>
              <a:latin typeface="Cambria" pitchFamily="18" charset="0"/>
            </a:endParaRPr>
          </a:p>
        </p:txBody>
      </p:sp>
      <p:cxnSp>
        <p:nvCxnSpPr>
          <p:cNvPr id="130" name="AutoShape 33"/>
          <p:cNvCxnSpPr>
            <a:cxnSpLocks noChangeShapeType="1"/>
            <a:endCxn id="129" idx="2"/>
          </p:cNvCxnSpPr>
          <p:nvPr/>
        </p:nvCxnSpPr>
        <p:spPr bwMode="auto">
          <a:xfrm flipV="1">
            <a:off x="6629400" y="5087732"/>
            <a:ext cx="1219200" cy="398668"/>
          </a:xfrm>
          <a:prstGeom prst="bentConnector2">
            <a:avLst/>
          </a:prstGeom>
          <a:noFill/>
          <a:ln w="12700">
            <a:solidFill>
              <a:srgbClr val="4D4D4D"/>
            </a:solidFill>
            <a:miter lim="800000"/>
            <a:headEnd/>
            <a:tailEnd type="triangle" w="med" len="med"/>
          </a:ln>
        </p:spPr>
      </p:cxnSp>
      <p:graphicFrame>
        <p:nvGraphicFramePr>
          <p:cNvPr id="134" name="Object 133">
            <a:hlinkClick r:id="" action="ppaction://ole?verb=0"/>
          </p:cNvPr>
          <p:cNvGraphicFramePr>
            <a:graphicFrameLocks noChangeAspect="1"/>
          </p:cNvGraphicFramePr>
          <p:nvPr/>
        </p:nvGraphicFramePr>
        <p:xfrm>
          <a:off x="7924800" y="3657600"/>
          <a:ext cx="685800" cy="714375"/>
        </p:xfrm>
        <a:graphic>
          <a:graphicData uri="http://schemas.openxmlformats.org/presentationml/2006/ole">
            <p:oleObj spid="_x0000_s57348" name="Presentation" showAsIcon="1" r:id="rId6" imgW="914400" imgH="714240" progId="PowerPoint.Show.12">
              <p:embed/>
            </p:oleObj>
          </a:graphicData>
        </a:graphic>
      </p:graphicFrame>
      <p:cxnSp>
        <p:nvCxnSpPr>
          <p:cNvPr id="135" name="AutoShape 33"/>
          <p:cNvCxnSpPr>
            <a:cxnSpLocks noChangeShapeType="1"/>
          </p:cNvCxnSpPr>
          <p:nvPr/>
        </p:nvCxnSpPr>
        <p:spPr bwMode="auto">
          <a:xfrm rot="16200000" flipV="1">
            <a:off x="8191500" y="4305300"/>
            <a:ext cx="381000" cy="304800"/>
          </a:xfrm>
          <a:prstGeom prst="bentConnector3">
            <a:avLst>
              <a:gd name="adj1" fmla="val 50000"/>
            </a:avLst>
          </a:prstGeom>
          <a:noFill/>
          <a:ln w="12700">
            <a:solidFill>
              <a:srgbClr val="4D4D4D"/>
            </a:solidFill>
            <a:miter lim="800000"/>
            <a:headEn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ox(out)">
                                      <p:cBhvr>
                                        <p:cTn id="7" dur="500"/>
                                        <p:tgtEl>
                                          <p:spTgt spid="43"/>
                                        </p:tgtEl>
                                      </p:cBhvr>
                                    </p:animEffect>
                                  </p:childTnLst>
                                </p:cTn>
                              </p:par>
                              <p:par>
                                <p:cTn id="8" presetID="12" presetClass="entr" presetSubtype="2"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slide(fromRight)">
                                      <p:cBhvr>
                                        <p:cTn id="10" dur="500"/>
                                        <p:tgtEl>
                                          <p:spTgt spid="44"/>
                                        </p:tgtEl>
                                      </p:cBhvr>
                                    </p:animEffect>
                                  </p:childTnLst>
                                </p:cTn>
                              </p:par>
                            </p:childTnLst>
                          </p:cTn>
                        </p:par>
                        <p:par>
                          <p:cTn id="11" fill="hold">
                            <p:stCondLst>
                              <p:cond delay="500"/>
                            </p:stCondLst>
                            <p:childTnLst>
                              <p:par>
                                <p:cTn id="12" presetID="4" presetClass="entr" presetSubtype="32" fill="hold" grpId="0" nodeType="after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box(out)">
                                      <p:cBhvr>
                                        <p:cTn id="14" dur="500"/>
                                        <p:tgtEl>
                                          <p:spTgt spid="55"/>
                                        </p:tgtEl>
                                      </p:cBhvr>
                                    </p:animEffect>
                                  </p:childTnLst>
                                </p:cTn>
                              </p:par>
                            </p:childTnLst>
                          </p:cTn>
                        </p:par>
                        <p:par>
                          <p:cTn id="15" fill="hold">
                            <p:stCondLst>
                              <p:cond delay="1000"/>
                            </p:stCondLst>
                            <p:childTnLst>
                              <p:par>
                                <p:cTn id="16" presetID="4" presetClass="entr" presetSubtype="32" fill="hold" grpId="0" nodeType="afterEffect">
                                  <p:stCondLst>
                                    <p:cond delay="0"/>
                                  </p:stCondLst>
                                  <p:childTnLst>
                                    <p:set>
                                      <p:cBhvr>
                                        <p:cTn id="17" dur="1" fill="hold">
                                          <p:stCondLst>
                                            <p:cond delay="0"/>
                                          </p:stCondLst>
                                        </p:cTn>
                                        <p:tgtEl>
                                          <p:spTgt spid="70"/>
                                        </p:tgtEl>
                                        <p:attrNameLst>
                                          <p:attrName>style.visibility</p:attrName>
                                        </p:attrNameLst>
                                      </p:cBhvr>
                                      <p:to>
                                        <p:strVal val="visible"/>
                                      </p:to>
                                    </p:set>
                                    <p:animEffect transition="in" filter="box(out)">
                                      <p:cBhvr>
                                        <p:cTn id="18" dur="1000"/>
                                        <p:tgtEl>
                                          <p:spTgt spid="70"/>
                                        </p:tgtEl>
                                      </p:cBhvr>
                                    </p:animEffect>
                                  </p:childTnLst>
                                </p:cTn>
                              </p:par>
                              <p:par>
                                <p:cTn id="19" presetID="12" presetClass="entr" presetSubtype="2" fill="hold" nodeType="with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slide(fromRight)">
                                      <p:cBhvr>
                                        <p:cTn id="21" dur="500"/>
                                        <p:tgtEl>
                                          <p:spTgt spid="71"/>
                                        </p:tgtEl>
                                      </p:cBhvr>
                                    </p:animEffect>
                                  </p:childTnLst>
                                </p:cTn>
                              </p:par>
                            </p:childTnLst>
                          </p:cTn>
                        </p:par>
                        <p:par>
                          <p:cTn id="22" fill="hold">
                            <p:stCondLst>
                              <p:cond delay="2000"/>
                            </p:stCondLst>
                            <p:childTnLst>
                              <p:par>
                                <p:cTn id="23" presetID="5" presetClass="entr" presetSubtype="10" fill="hold" grpId="0" nodeType="after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checkerboard(across)">
                                      <p:cBhvr>
                                        <p:cTn id="25" dur="1000"/>
                                        <p:tgtEl>
                                          <p:spTgt spid="81"/>
                                        </p:tgtEl>
                                      </p:cBhvr>
                                    </p:animEffect>
                                  </p:childTnLst>
                                </p:cTn>
                              </p:par>
                            </p:childTnLst>
                          </p:cTn>
                        </p:par>
                        <p:par>
                          <p:cTn id="26" fill="hold">
                            <p:stCondLst>
                              <p:cond delay="3000"/>
                            </p:stCondLst>
                            <p:childTnLst>
                              <p:par>
                                <p:cTn id="27" presetID="5" presetClass="entr" presetSubtype="10" fill="hold" grpId="0" nodeType="afterEffect">
                                  <p:stCondLst>
                                    <p:cond delay="0"/>
                                  </p:stCondLst>
                                  <p:childTnLst>
                                    <p:set>
                                      <p:cBhvr>
                                        <p:cTn id="28" dur="1" fill="hold">
                                          <p:stCondLst>
                                            <p:cond delay="0"/>
                                          </p:stCondLst>
                                        </p:cTn>
                                        <p:tgtEl>
                                          <p:spTgt spid="82"/>
                                        </p:tgtEl>
                                        <p:attrNameLst>
                                          <p:attrName>style.visibility</p:attrName>
                                        </p:attrNameLst>
                                      </p:cBhvr>
                                      <p:to>
                                        <p:strVal val="visible"/>
                                      </p:to>
                                    </p:set>
                                    <p:animEffect transition="in" filter="checkerboard(across)">
                                      <p:cBhvr>
                                        <p:cTn id="29" dur="500"/>
                                        <p:tgtEl>
                                          <p:spTgt spid="82"/>
                                        </p:tgtEl>
                                      </p:cBhvr>
                                    </p:animEffect>
                                  </p:childTnLst>
                                </p:cTn>
                              </p:par>
                              <p:par>
                                <p:cTn id="30" presetID="1" presetClass="entr" presetSubtype="0" fill="hold" grpId="0" nodeType="withEffect">
                                  <p:stCondLst>
                                    <p:cond delay="0"/>
                                  </p:stCondLst>
                                  <p:childTnLst>
                                    <p:set>
                                      <p:cBhvr>
                                        <p:cTn id="31" dur="1" fill="hold">
                                          <p:stCondLst>
                                            <p:cond delay="0"/>
                                          </p:stCondLst>
                                        </p:cTn>
                                        <p:tgtEl>
                                          <p:spTgt spid="89"/>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90"/>
                                        </p:tgtEl>
                                        <p:attrNameLst>
                                          <p:attrName>style.visibility</p:attrName>
                                        </p:attrNameLst>
                                      </p:cBhvr>
                                      <p:to>
                                        <p:strVal val="visible"/>
                                      </p:to>
                                    </p:set>
                                  </p:childTnLst>
                                </p:cTn>
                              </p:par>
                            </p:childTnLst>
                          </p:cTn>
                        </p:par>
                        <p:par>
                          <p:cTn id="34" fill="hold">
                            <p:stCondLst>
                              <p:cond delay="3500"/>
                            </p:stCondLst>
                            <p:childTnLst>
                              <p:par>
                                <p:cTn id="35" presetID="3" presetClass="entr" presetSubtype="10" fill="hold" nodeType="after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blinds(horizontal)">
                                      <p:cBhvr>
                                        <p:cTn id="37" dur="500"/>
                                        <p:tgtEl>
                                          <p:spTgt spid="91"/>
                                        </p:tgtEl>
                                      </p:cBhvr>
                                    </p:animEffect>
                                  </p:childTnLst>
                                </p:cTn>
                              </p:par>
                              <p:par>
                                <p:cTn id="38" presetID="4" presetClass="entr" presetSubtype="32" fill="hold" grpId="0" nodeType="withEffect">
                                  <p:stCondLst>
                                    <p:cond delay="0"/>
                                  </p:stCondLst>
                                  <p:childTnLst>
                                    <p:set>
                                      <p:cBhvr>
                                        <p:cTn id="39" dur="1" fill="hold">
                                          <p:stCondLst>
                                            <p:cond delay="0"/>
                                          </p:stCondLst>
                                        </p:cTn>
                                        <p:tgtEl>
                                          <p:spTgt spid="93"/>
                                        </p:tgtEl>
                                        <p:attrNameLst>
                                          <p:attrName>style.visibility</p:attrName>
                                        </p:attrNameLst>
                                      </p:cBhvr>
                                      <p:to>
                                        <p:strVal val="visible"/>
                                      </p:to>
                                    </p:set>
                                    <p:animEffect transition="in" filter="box(out)">
                                      <p:cBhvr>
                                        <p:cTn id="40" dur="1000"/>
                                        <p:tgtEl>
                                          <p:spTgt spid="93"/>
                                        </p:tgtEl>
                                      </p:cBhvr>
                                    </p:animEffect>
                                  </p:childTnLst>
                                </p:cTn>
                              </p:par>
                            </p:childTnLst>
                          </p:cTn>
                        </p:par>
                        <p:par>
                          <p:cTn id="41" fill="hold">
                            <p:stCondLst>
                              <p:cond delay="4500"/>
                            </p:stCondLst>
                            <p:childTnLst>
                              <p:par>
                                <p:cTn id="42" presetID="4" presetClass="entr" presetSubtype="32" fill="hold" grpId="0" nodeType="afterEffect">
                                  <p:stCondLst>
                                    <p:cond delay="0"/>
                                  </p:stCondLst>
                                  <p:childTnLst>
                                    <p:set>
                                      <p:cBhvr>
                                        <p:cTn id="43" dur="1" fill="hold">
                                          <p:stCondLst>
                                            <p:cond delay="0"/>
                                          </p:stCondLst>
                                        </p:cTn>
                                        <p:tgtEl>
                                          <p:spTgt spid="95"/>
                                        </p:tgtEl>
                                        <p:attrNameLst>
                                          <p:attrName>style.visibility</p:attrName>
                                        </p:attrNameLst>
                                      </p:cBhvr>
                                      <p:to>
                                        <p:strVal val="visible"/>
                                      </p:to>
                                    </p:set>
                                    <p:animEffect transition="in" filter="box(out)">
                                      <p:cBhvr>
                                        <p:cTn id="44" dur="500"/>
                                        <p:tgtEl>
                                          <p:spTgt spid="95"/>
                                        </p:tgtEl>
                                      </p:cBhvr>
                                    </p:animEffect>
                                  </p:childTnLst>
                                </p:cTn>
                              </p:par>
                              <p:par>
                                <p:cTn id="45" presetID="1" presetClass="entr" presetSubtype="0" fill="hold" grpId="0" nodeType="withEffect">
                                  <p:stCondLst>
                                    <p:cond delay="0"/>
                                  </p:stCondLst>
                                  <p:childTnLst>
                                    <p:set>
                                      <p:cBhvr>
                                        <p:cTn id="46" dur="1" fill="hold">
                                          <p:stCondLst>
                                            <p:cond delay="0"/>
                                          </p:stCondLst>
                                        </p:cTn>
                                        <p:tgtEl>
                                          <p:spTgt spid="9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00"/>
                                        </p:tgtEl>
                                        <p:attrNameLst>
                                          <p:attrName>style.visibility</p:attrName>
                                        </p:attrNameLst>
                                      </p:cBhvr>
                                      <p:to>
                                        <p:strVal val="visible"/>
                                      </p:to>
                                    </p:set>
                                  </p:childTnLst>
                                </p:cTn>
                              </p:par>
                            </p:childTnLst>
                          </p:cTn>
                        </p:par>
                        <p:par>
                          <p:cTn id="49" fill="hold">
                            <p:stCondLst>
                              <p:cond delay="5000"/>
                            </p:stCondLst>
                            <p:childTnLst>
                              <p:par>
                                <p:cTn id="50" presetID="3" presetClass="entr" presetSubtype="10" fill="hold" nodeType="afterEffect">
                                  <p:stCondLst>
                                    <p:cond delay="0"/>
                                  </p:stCondLst>
                                  <p:childTnLst>
                                    <p:set>
                                      <p:cBhvr>
                                        <p:cTn id="51" dur="1" fill="hold">
                                          <p:stCondLst>
                                            <p:cond delay="0"/>
                                          </p:stCondLst>
                                        </p:cTn>
                                        <p:tgtEl>
                                          <p:spTgt spid="101"/>
                                        </p:tgtEl>
                                        <p:attrNameLst>
                                          <p:attrName>style.visibility</p:attrName>
                                        </p:attrNameLst>
                                      </p:cBhvr>
                                      <p:to>
                                        <p:strVal val="visible"/>
                                      </p:to>
                                    </p:set>
                                    <p:animEffect transition="in" filter="blinds(horizontal)">
                                      <p:cBhvr>
                                        <p:cTn id="52" dur="500"/>
                                        <p:tgtEl>
                                          <p:spTgt spid="101"/>
                                        </p:tgtEl>
                                      </p:cBhvr>
                                    </p:animEffect>
                                  </p:childTnLst>
                                </p:cTn>
                              </p:par>
                            </p:childTnLst>
                          </p:cTn>
                        </p:par>
                        <p:par>
                          <p:cTn id="53" fill="hold">
                            <p:stCondLst>
                              <p:cond delay="5500"/>
                            </p:stCondLst>
                            <p:childTnLst>
                              <p:par>
                                <p:cTn id="54" presetID="1" presetClass="entr" presetSubtype="0" fill="hold" nodeType="afterEffect">
                                  <p:stCondLst>
                                    <p:cond delay="0"/>
                                  </p:stCondLst>
                                  <p:childTnLst>
                                    <p:set>
                                      <p:cBhvr>
                                        <p:cTn id="55" dur="1" fill="hold">
                                          <p:stCondLst>
                                            <p:cond delay="0"/>
                                          </p:stCondLst>
                                        </p:cTn>
                                        <p:tgtEl>
                                          <p:spTgt spid="111"/>
                                        </p:tgtEl>
                                        <p:attrNameLst>
                                          <p:attrName>style.visibility</p:attrName>
                                        </p:attrNameLst>
                                      </p:cBhvr>
                                      <p:to>
                                        <p:strVal val="visible"/>
                                      </p:to>
                                    </p:set>
                                  </p:childTnLst>
                                </p:cTn>
                              </p:par>
                            </p:childTnLst>
                          </p:cTn>
                        </p:par>
                        <p:par>
                          <p:cTn id="56" fill="hold">
                            <p:stCondLst>
                              <p:cond delay="5500"/>
                            </p:stCondLst>
                            <p:childTnLst>
                              <p:par>
                                <p:cTn id="57" presetID="12" presetClass="entr" presetSubtype="1" fill="hold" grpId="0" nodeType="afterEffect">
                                  <p:stCondLst>
                                    <p:cond delay="0"/>
                                  </p:stCondLst>
                                  <p:childTnLst>
                                    <p:set>
                                      <p:cBhvr>
                                        <p:cTn id="58" dur="1" fill="hold">
                                          <p:stCondLst>
                                            <p:cond delay="0"/>
                                          </p:stCondLst>
                                        </p:cTn>
                                        <p:tgtEl>
                                          <p:spTgt spid="123"/>
                                        </p:tgtEl>
                                        <p:attrNameLst>
                                          <p:attrName>style.visibility</p:attrName>
                                        </p:attrNameLst>
                                      </p:cBhvr>
                                      <p:to>
                                        <p:strVal val="visible"/>
                                      </p:to>
                                    </p:set>
                                    <p:animEffect transition="in" filter="slide(fromTop)">
                                      <p:cBhvr>
                                        <p:cTn id="59" dur="500"/>
                                        <p:tgtEl>
                                          <p:spTgt spid="123"/>
                                        </p:tgtEl>
                                      </p:cBhvr>
                                    </p:animEffect>
                                  </p:childTnLst>
                                </p:cTn>
                              </p:par>
                            </p:childTnLst>
                          </p:cTn>
                        </p:par>
                        <p:par>
                          <p:cTn id="60" fill="hold">
                            <p:stCondLst>
                              <p:cond delay="6000"/>
                            </p:stCondLst>
                            <p:childTnLst>
                              <p:par>
                                <p:cTn id="61" presetID="4" presetClass="entr" presetSubtype="32" fill="hold" grpId="0" nodeType="afterEffect">
                                  <p:stCondLst>
                                    <p:cond delay="0"/>
                                  </p:stCondLst>
                                  <p:childTnLst>
                                    <p:set>
                                      <p:cBhvr>
                                        <p:cTn id="62" dur="1" fill="hold">
                                          <p:stCondLst>
                                            <p:cond delay="0"/>
                                          </p:stCondLst>
                                        </p:cTn>
                                        <p:tgtEl>
                                          <p:spTgt spid="126"/>
                                        </p:tgtEl>
                                        <p:attrNameLst>
                                          <p:attrName>style.visibility</p:attrName>
                                        </p:attrNameLst>
                                      </p:cBhvr>
                                      <p:to>
                                        <p:strVal val="visible"/>
                                      </p:to>
                                    </p:set>
                                    <p:animEffect transition="in" filter="box(out)">
                                      <p:cBhvr>
                                        <p:cTn id="63" dur="1000"/>
                                        <p:tgtEl>
                                          <p:spTgt spid="126"/>
                                        </p:tgtEl>
                                      </p:cBhvr>
                                    </p:animEffect>
                                  </p:childTnLst>
                                </p:cTn>
                              </p:par>
                            </p:childTnLst>
                          </p:cTn>
                        </p:par>
                        <p:par>
                          <p:cTn id="64" fill="hold">
                            <p:stCondLst>
                              <p:cond delay="7000"/>
                            </p:stCondLst>
                            <p:childTnLst>
                              <p:par>
                                <p:cTn id="65" presetID="12" presetClass="entr" presetSubtype="1" fill="hold" nodeType="afterEffect">
                                  <p:stCondLst>
                                    <p:cond delay="0"/>
                                  </p:stCondLst>
                                  <p:childTnLst>
                                    <p:set>
                                      <p:cBhvr>
                                        <p:cTn id="66" dur="1" fill="hold">
                                          <p:stCondLst>
                                            <p:cond delay="0"/>
                                          </p:stCondLst>
                                        </p:cTn>
                                        <p:tgtEl>
                                          <p:spTgt spid="127"/>
                                        </p:tgtEl>
                                        <p:attrNameLst>
                                          <p:attrName>style.visibility</p:attrName>
                                        </p:attrNameLst>
                                      </p:cBhvr>
                                      <p:to>
                                        <p:strVal val="visible"/>
                                      </p:to>
                                    </p:set>
                                    <p:animEffect transition="in" filter="slide(fromTop)">
                                      <p:cBhvr>
                                        <p:cTn id="67" dur="500"/>
                                        <p:tgtEl>
                                          <p:spTgt spid="127"/>
                                        </p:tgtEl>
                                      </p:cBhvr>
                                    </p:animEffect>
                                  </p:childTnLst>
                                </p:cTn>
                              </p:par>
                            </p:childTnLst>
                          </p:cTn>
                        </p:par>
                        <p:par>
                          <p:cTn id="68" fill="hold">
                            <p:stCondLst>
                              <p:cond delay="7500"/>
                            </p:stCondLst>
                            <p:childTnLst>
                              <p:par>
                                <p:cTn id="69" presetID="12" presetClass="entr" presetSubtype="1" fill="hold" nodeType="afterEffect">
                                  <p:stCondLst>
                                    <p:cond delay="0"/>
                                  </p:stCondLst>
                                  <p:childTnLst>
                                    <p:set>
                                      <p:cBhvr>
                                        <p:cTn id="70" dur="1" fill="hold">
                                          <p:stCondLst>
                                            <p:cond delay="0"/>
                                          </p:stCondLst>
                                        </p:cTn>
                                        <p:tgtEl>
                                          <p:spTgt spid="130"/>
                                        </p:tgtEl>
                                        <p:attrNameLst>
                                          <p:attrName>style.visibility</p:attrName>
                                        </p:attrNameLst>
                                      </p:cBhvr>
                                      <p:to>
                                        <p:strVal val="visible"/>
                                      </p:to>
                                    </p:set>
                                    <p:animEffect transition="in" filter="slide(fromTop)">
                                      <p:cBhvr>
                                        <p:cTn id="71" dur="500"/>
                                        <p:tgtEl>
                                          <p:spTgt spid="130"/>
                                        </p:tgtEl>
                                      </p:cBhvr>
                                    </p:animEffect>
                                  </p:childTnLst>
                                </p:cTn>
                              </p:par>
                            </p:childTnLst>
                          </p:cTn>
                        </p:par>
                        <p:par>
                          <p:cTn id="72" fill="hold">
                            <p:stCondLst>
                              <p:cond delay="8000"/>
                            </p:stCondLst>
                            <p:childTnLst>
                              <p:par>
                                <p:cTn id="73" presetID="12" presetClass="entr" presetSubtype="1" fill="hold" nodeType="afterEffect">
                                  <p:stCondLst>
                                    <p:cond delay="0"/>
                                  </p:stCondLst>
                                  <p:childTnLst>
                                    <p:set>
                                      <p:cBhvr>
                                        <p:cTn id="74" dur="1" fill="hold">
                                          <p:stCondLst>
                                            <p:cond delay="0"/>
                                          </p:stCondLst>
                                        </p:cTn>
                                        <p:tgtEl>
                                          <p:spTgt spid="135"/>
                                        </p:tgtEl>
                                        <p:attrNameLst>
                                          <p:attrName>style.visibility</p:attrName>
                                        </p:attrNameLst>
                                      </p:cBhvr>
                                      <p:to>
                                        <p:strVal val="visible"/>
                                      </p:to>
                                    </p:set>
                                    <p:animEffect transition="in" filter="slide(fromTop)">
                                      <p:cBhvr>
                                        <p:cTn id="75"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55" grpId="0" animBg="1"/>
      <p:bldP spid="70" grpId="0" animBg="1"/>
      <p:bldP spid="81" grpId="0" animBg="1"/>
      <p:bldP spid="82" grpId="0" animBg="1"/>
      <p:bldP spid="89" grpId="0"/>
      <p:bldP spid="90" grpId="0"/>
      <p:bldP spid="93" grpId="0" animBg="1"/>
      <p:bldP spid="95" grpId="0" animBg="1"/>
      <p:bldP spid="99" grpId="0"/>
      <p:bldP spid="100" grpId="0"/>
      <p:bldP spid="123" grpId="0" animBg="1"/>
      <p:bldP spid="1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1295400" y="685800"/>
            <a:ext cx="7543800" cy="523220"/>
          </a:xfrm>
          <a:prstGeom prst="rect">
            <a:avLst/>
          </a:prstGeom>
        </p:spPr>
        <p:txBody>
          <a:bodyPr wrap="square">
            <a:spAutoFit/>
          </a:bodyPr>
          <a:lstStyle/>
          <a:p>
            <a:pPr marL="514350" indent="4763" algn="just">
              <a:spcBef>
                <a:spcPts val="600"/>
              </a:spcBef>
              <a:spcAft>
                <a:spcPts val="600"/>
              </a:spcAft>
              <a:defRPr/>
            </a:pPr>
            <a:r>
              <a:rPr lang="sr-Latn-CS" sz="2800" b="1" dirty="0" smtClean="0">
                <a:solidFill>
                  <a:schemeClr val="accent2">
                    <a:lumMod val="50000"/>
                  </a:schemeClr>
                </a:solidFill>
                <a:effectLst>
                  <a:outerShdw blurRad="38100" dist="38100" dir="2700000" algn="tl">
                    <a:srgbClr val="000000">
                      <a:alpha val="43137"/>
                    </a:srgbClr>
                  </a:outerShdw>
                </a:effectLst>
                <a:latin typeface="Cambria" pitchFamily="18" charset="0"/>
              </a:rPr>
              <a:t>1. Common Commercial Policy: DUAL USE</a:t>
            </a:r>
          </a:p>
        </p:txBody>
      </p:sp>
      <p:sp>
        <p:nvSpPr>
          <p:cNvPr id="39" name="Rectangle 38"/>
          <p:cNvSpPr/>
          <p:nvPr/>
        </p:nvSpPr>
        <p:spPr>
          <a:xfrm>
            <a:off x="685800" y="1371600"/>
            <a:ext cx="7924800" cy="338554"/>
          </a:xfrm>
          <a:prstGeom prst="rect">
            <a:avLst/>
          </a:prstGeom>
          <a:solidFill>
            <a:schemeClr val="bg1">
              <a:lumMod val="85000"/>
            </a:schemeClr>
          </a:solidFill>
        </p:spPr>
        <p:txBody>
          <a:bodyPr wrap="square">
            <a:spAutoFit/>
          </a:bodyPr>
          <a:lstStyle/>
          <a:p>
            <a:pPr marL="14288" lvl="8" indent="-14288" algn="just"/>
            <a:r>
              <a:rPr lang="en-US" sz="1600" b="1" dirty="0" smtClean="0">
                <a:solidFill>
                  <a:srgbClr val="660033"/>
                </a:solidFill>
                <a:latin typeface="Cambria" pitchFamily="18" charset="0"/>
              </a:rPr>
              <a:t>The licensing process in the framework of LAW 32/2012</a:t>
            </a:r>
            <a:endParaRPr lang="sr-Latn-CS" sz="1600" b="1" dirty="0" smtClean="0">
              <a:solidFill>
                <a:srgbClr val="660033"/>
              </a:solidFill>
              <a:latin typeface="Cambria" pitchFamily="18" charset="0"/>
            </a:endParaRPr>
          </a:p>
        </p:txBody>
      </p:sp>
      <p:sp>
        <p:nvSpPr>
          <p:cNvPr id="48" name="Text Box 74"/>
          <p:cNvSpPr txBox="1">
            <a:spLocks noChangeArrowheads="1"/>
          </p:cNvSpPr>
          <p:nvPr/>
        </p:nvSpPr>
        <p:spPr bwMode="auto">
          <a:xfrm>
            <a:off x="990600" y="1752600"/>
            <a:ext cx="7620000" cy="276999"/>
          </a:xfrm>
          <a:prstGeom prst="rect">
            <a:avLst/>
          </a:prstGeom>
          <a:solidFill>
            <a:schemeClr val="bg1">
              <a:lumMod val="95000"/>
            </a:schemeClr>
          </a:solidFill>
          <a:ln w="9525">
            <a:noFill/>
            <a:miter lim="800000"/>
            <a:headEnd/>
            <a:tailEnd/>
          </a:ln>
        </p:spPr>
        <p:txBody>
          <a:bodyPr wrap="square">
            <a:spAutoFit/>
          </a:bodyPr>
          <a:lstStyle/>
          <a:p>
            <a:r>
              <a:rPr lang="sr-Latn-CS" sz="1200" b="1" dirty="0" smtClean="0">
                <a:solidFill>
                  <a:srgbClr val="6A1414"/>
                </a:solidFill>
                <a:latin typeface="Cambria" pitchFamily="18" charset="0"/>
              </a:rPr>
              <a:t>Additional information</a:t>
            </a:r>
            <a:r>
              <a:rPr lang="pt-PT" sz="1200" b="1" dirty="0" smtClean="0">
                <a:latin typeface="Cambria" pitchFamily="18" charset="0"/>
              </a:rPr>
              <a:t> </a:t>
            </a:r>
            <a:r>
              <a:rPr lang="pt-PT" sz="1200" b="1" dirty="0" smtClean="0">
                <a:solidFill>
                  <a:srgbClr val="6A1414"/>
                </a:solidFill>
                <a:latin typeface="Cambria" pitchFamily="18" charset="0"/>
              </a:rPr>
              <a:t>related to the Law 32/2012</a:t>
            </a:r>
            <a:endParaRPr lang="pt-PT" sz="1200" b="1" dirty="0">
              <a:solidFill>
                <a:srgbClr val="6A1414"/>
              </a:solidFill>
              <a:latin typeface="Cambria" pitchFamily="18" charset="0"/>
            </a:endParaRPr>
          </a:p>
        </p:txBody>
      </p:sp>
      <p:sp>
        <p:nvSpPr>
          <p:cNvPr id="35" name="Slide Number Placeholder 34"/>
          <p:cNvSpPr>
            <a:spLocks noGrp="1"/>
          </p:cNvSpPr>
          <p:nvPr>
            <p:ph type="sldNum" sz="quarter" idx="12"/>
          </p:nvPr>
        </p:nvSpPr>
        <p:spPr/>
        <p:txBody>
          <a:bodyPr/>
          <a:lstStyle/>
          <a:p>
            <a:pPr>
              <a:defRPr/>
            </a:pPr>
            <a:fld id="{07805070-01AD-4DB7-91F5-6260714AA4A2}" type="slidenum">
              <a:rPr lang="en-US" smtClean="0"/>
              <a:pPr>
                <a:defRPr/>
              </a:pPr>
              <a:t>15</a:t>
            </a:fld>
            <a:endParaRPr lang="en-US"/>
          </a:p>
        </p:txBody>
      </p:sp>
      <p:sp>
        <p:nvSpPr>
          <p:cNvPr id="32" name="Rectangle 31"/>
          <p:cNvSpPr/>
          <p:nvPr/>
        </p:nvSpPr>
        <p:spPr>
          <a:xfrm>
            <a:off x="1066800" y="2133601"/>
            <a:ext cx="7543800" cy="4278094"/>
          </a:xfrm>
          <a:prstGeom prst="rect">
            <a:avLst/>
          </a:prstGeom>
        </p:spPr>
        <p:txBody>
          <a:bodyPr wrap="square">
            <a:spAutoFit/>
          </a:bodyPr>
          <a:lstStyle/>
          <a:p>
            <a:pPr marL="173038" indent="-173038" algn="just">
              <a:buFont typeface="Wingdings" pitchFamily="2" charset="2"/>
              <a:buChar char="§"/>
            </a:pPr>
            <a:r>
              <a:rPr lang="en-US" sz="1700" b="1" i="1" u="sng" dirty="0" smtClean="0">
                <a:solidFill>
                  <a:schemeClr val="accent1">
                    <a:lumMod val="50000"/>
                  </a:schemeClr>
                </a:solidFill>
                <a:latin typeface="Cambria" pitchFamily="18" charset="0"/>
                <a:cs typeface="Arial" pitchFamily="34" charset="0"/>
              </a:rPr>
              <a:t>Brokering</a:t>
            </a:r>
            <a:r>
              <a:rPr lang="en-US" sz="1700" b="1" i="1" dirty="0" smtClean="0">
                <a:solidFill>
                  <a:schemeClr val="accent1">
                    <a:lumMod val="50000"/>
                  </a:schemeClr>
                </a:solidFill>
                <a:latin typeface="Cambria" pitchFamily="18" charset="0"/>
                <a:cs typeface="Arial" pitchFamily="34" charset="0"/>
              </a:rPr>
              <a:t> </a:t>
            </a:r>
            <a:r>
              <a:rPr lang="en-US" sz="1700" i="1" dirty="0" smtClean="0">
                <a:latin typeface="Cambria" pitchFamily="18" charset="0"/>
                <a:cs typeface="Arial" pitchFamily="34" charset="0"/>
              </a:rPr>
              <a:t>controls apply to Montenegrin citizens and companies registered in Montenegro operating with other countries</a:t>
            </a:r>
            <a:r>
              <a:rPr lang="sr-Latn-CS" sz="1700" i="1" dirty="0" smtClean="0">
                <a:latin typeface="Cambria" pitchFamily="18" charset="0"/>
                <a:cs typeface="Arial" pitchFamily="34" charset="0"/>
              </a:rPr>
              <a:t>;</a:t>
            </a:r>
            <a:endParaRPr lang="en-US" sz="1700" i="1" dirty="0" smtClean="0">
              <a:latin typeface="Cambria" pitchFamily="18" charset="0"/>
            </a:endParaRPr>
          </a:p>
          <a:p>
            <a:pPr marL="173038" indent="-173038" algn="just">
              <a:buFont typeface="Wingdings" pitchFamily="2" charset="2"/>
              <a:buChar char="§"/>
            </a:pPr>
            <a:r>
              <a:rPr lang="sr-Latn-CS" sz="1700" i="1" dirty="0" smtClean="0">
                <a:latin typeface="Cambria" pitchFamily="18" charset="0"/>
              </a:rPr>
              <a:t>The license shall be required for the export of non-listed dual –use items</a:t>
            </a:r>
            <a:r>
              <a:rPr lang="en-GB" sz="1700" b="1" i="1" dirty="0" smtClean="0">
                <a:solidFill>
                  <a:schemeClr val="tx2"/>
                </a:solidFill>
                <a:latin typeface="Cambria" pitchFamily="18" charset="0"/>
              </a:rPr>
              <a:t> Article 9: C</a:t>
            </a:r>
            <a:r>
              <a:rPr lang="en-GB" sz="1700" b="1" i="1" dirty="0" smtClean="0">
                <a:solidFill>
                  <a:schemeClr val="accent1">
                    <a:lumMod val="50000"/>
                  </a:schemeClr>
                </a:solidFill>
                <a:latin typeface="Cambria" pitchFamily="18" charset="0"/>
              </a:rPr>
              <a:t>atch-all </a:t>
            </a:r>
            <a:r>
              <a:rPr lang="en-GB" sz="1700" b="1" i="1" dirty="0" smtClean="0">
                <a:solidFill>
                  <a:schemeClr val="tx2"/>
                </a:solidFill>
                <a:latin typeface="Cambria" pitchFamily="18" charset="0"/>
              </a:rPr>
              <a:t>clauses</a:t>
            </a:r>
            <a:r>
              <a:rPr lang="sr-Latn-CS" sz="1700" b="1" i="1" dirty="0" smtClean="0">
                <a:solidFill>
                  <a:schemeClr val="tx2"/>
                </a:solidFill>
                <a:latin typeface="Cambria" pitchFamily="18" charset="0"/>
              </a:rPr>
              <a:t>;</a:t>
            </a:r>
          </a:p>
          <a:p>
            <a:pPr marL="173038" indent="-173038" algn="just">
              <a:buFont typeface="Wingdings" pitchFamily="2" charset="2"/>
              <a:buChar char="§"/>
            </a:pPr>
            <a:r>
              <a:rPr lang="sr-Cyrl-CS" sz="1700" b="1" i="1" dirty="0" smtClean="0">
                <a:solidFill>
                  <a:schemeClr val="accent1">
                    <a:lumMod val="50000"/>
                  </a:schemeClr>
                </a:solidFill>
                <a:latin typeface="Cambria" pitchFamily="18" charset="0"/>
              </a:rPr>
              <a:t>Tran</a:t>
            </a:r>
            <a:r>
              <a:rPr lang="sr-Latn-CS" sz="1700" b="1" i="1" dirty="0" smtClean="0">
                <a:solidFill>
                  <a:schemeClr val="accent1">
                    <a:lumMod val="50000"/>
                  </a:schemeClr>
                </a:solidFill>
                <a:latin typeface="Cambria" pitchFamily="18" charset="0"/>
              </a:rPr>
              <a:t>s</a:t>
            </a:r>
            <a:r>
              <a:rPr lang="sr-Cyrl-CS" sz="1700" b="1" i="1" dirty="0" smtClean="0">
                <a:solidFill>
                  <a:schemeClr val="accent1">
                    <a:lumMod val="50000"/>
                  </a:schemeClr>
                </a:solidFill>
                <a:latin typeface="Cambria" pitchFamily="18" charset="0"/>
              </a:rPr>
              <a:t>it </a:t>
            </a:r>
            <a:r>
              <a:rPr lang="sr-Latn-CS" sz="1700" i="1" dirty="0" smtClean="0">
                <a:latin typeface="Cambria" pitchFamily="18" charset="0"/>
              </a:rPr>
              <a:t>of dual-use items from the List, </a:t>
            </a:r>
            <a:r>
              <a:rPr lang="sr-Latn-CS" sz="1700" b="1" i="1" dirty="0" smtClean="0">
                <a:solidFill>
                  <a:schemeClr val="tx2">
                    <a:lumMod val="60000"/>
                    <a:lumOff val="40000"/>
                  </a:schemeClr>
                </a:solidFill>
                <a:latin typeface="Cambria" pitchFamily="18" charset="0"/>
              </a:rPr>
              <a:t>by land and water</a:t>
            </a:r>
            <a:r>
              <a:rPr lang="sr-Latn-CS" sz="1700" i="1" dirty="0" smtClean="0">
                <a:latin typeface="Cambria" pitchFamily="18" charset="0"/>
              </a:rPr>
              <a:t>, shall be authorized by state authority in charge of internal affairs, along with the approval of the state authorities in charge of defense and foreign affairs.                                                                                                       </a:t>
            </a:r>
            <a:r>
              <a:rPr lang="sr-Cyrl-CS" sz="1700" b="1" i="1" dirty="0" smtClean="0">
                <a:solidFill>
                  <a:schemeClr val="accent1">
                    <a:lumMod val="50000"/>
                  </a:schemeClr>
                </a:solidFill>
                <a:latin typeface="Cambria" pitchFamily="18" charset="0"/>
              </a:rPr>
              <a:t>Tran</a:t>
            </a:r>
            <a:r>
              <a:rPr lang="sr-Latn-CS" sz="1700" b="1" i="1" dirty="0" smtClean="0">
                <a:solidFill>
                  <a:schemeClr val="accent1">
                    <a:lumMod val="50000"/>
                  </a:schemeClr>
                </a:solidFill>
                <a:latin typeface="Cambria" pitchFamily="18" charset="0"/>
              </a:rPr>
              <a:t>s</a:t>
            </a:r>
            <a:r>
              <a:rPr lang="sr-Cyrl-CS" sz="1700" b="1" i="1" dirty="0" smtClean="0">
                <a:solidFill>
                  <a:schemeClr val="accent1">
                    <a:lumMod val="50000"/>
                  </a:schemeClr>
                </a:solidFill>
                <a:latin typeface="Cambria" pitchFamily="18" charset="0"/>
              </a:rPr>
              <a:t>it </a:t>
            </a:r>
            <a:r>
              <a:rPr lang="sr-Latn-CS" sz="1700" i="1" dirty="0" smtClean="0">
                <a:latin typeface="Cambria" pitchFamily="18" charset="0"/>
              </a:rPr>
              <a:t>of dual use items from the List,  </a:t>
            </a:r>
            <a:r>
              <a:rPr lang="sr-Latn-CS" sz="1700" b="1" i="1" dirty="0" smtClean="0">
                <a:solidFill>
                  <a:schemeClr val="tx2">
                    <a:lumMod val="60000"/>
                    <a:lumOff val="40000"/>
                  </a:schemeClr>
                </a:solidFill>
                <a:latin typeface="Cambria" pitchFamily="18" charset="0"/>
              </a:rPr>
              <a:t>by air</a:t>
            </a:r>
            <a:r>
              <a:rPr lang="sr-Latn-CS" sz="1700" i="1" dirty="0" smtClean="0">
                <a:latin typeface="Cambria" pitchFamily="18" charset="0"/>
              </a:rPr>
              <a:t>, shall be authorised by the authority in charge of civil aviation along with the approval of  the state authorities in charge of defense and foreign affairs. </a:t>
            </a:r>
            <a:r>
              <a:rPr lang="en-GB" sz="1700" b="1" i="1" dirty="0" smtClean="0">
                <a:solidFill>
                  <a:schemeClr val="tx2"/>
                </a:solidFill>
                <a:latin typeface="Cambria" pitchFamily="18" charset="0"/>
              </a:rPr>
              <a:t>Article </a:t>
            </a:r>
            <a:r>
              <a:rPr lang="sr-Latn-CS" sz="1700" b="1" i="1" dirty="0" smtClean="0">
                <a:solidFill>
                  <a:schemeClr val="tx2"/>
                </a:solidFill>
                <a:latin typeface="Cambria" pitchFamily="18" charset="0"/>
              </a:rPr>
              <a:t>13;</a:t>
            </a:r>
            <a:endParaRPr lang="sr-Latn-CS" sz="1700" i="1" dirty="0" smtClean="0">
              <a:latin typeface="Cambria" pitchFamily="18" charset="0"/>
            </a:endParaRPr>
          </a:p>
          <a:p>
            <a:pPr marL="173038" indent="-173038" algn="just">
              <a:buFont typeface="Wingdings" pitchFamily="2" charset="2"/>
              <a:buChar char="§"/>
            </a:pPr>
            <a:r>
              <a:rPr lang="sr-Latn-CS" sz="1700" dirty="0" smtClean="0">
                <a:latin typeface="Cambria" pitchFamily="18" charset="0"/>
              </a:rPr>
              <a:t> </a:t>
            </a:r>
            <a:r>
              <a:rPr lang="en-US" sz="1700" b="1" i="1" dirty="0" smtClean="0">
                <a:solidFill>
                  <a:schemeClr val="accent1">
                    <a:lumMod val="50000"/>
                  </a:schemeClr>
                </a:solidFill>
                <a:latin typeface="Cambria" pitchFamily="18" charset="0"/>
                <a:cs typeface="Arial" pitchFamily="34" charset="0"/>
              </a:rPr>
              <a:t>Transparency measures</a:t>
            </a:r>
            <a:r>
              <a:rPr lang="en-US" sz="1700" i="1" dirty="0" smtClean="0">
                <a:solidFill>
                  <a:schemeClr val="accent1">
                    <a:lumMod val="50000"/>
                  </a:schemeClr>
                </a:solidFill>
                <a:latin typeface="Cambria" pitchFamily="18" charset="0"/>
                <a:cs typeface="Arial" pitchFamily="34" charset="0"/>
              </a:rPr>
              <a:t>	</a:t>
            </a:r>
            <a:r>
              <a:rPr lang="en-US" sz="1700" i="1" dirty="0" smtClean="0">
                <a:solidFill>
                  <a:schemeClr val="accent1">
                    <a:lumMod val="50000"/>
                  </a:schemeClr>
                </a:solidFill>
                <a:latin typeface="Cambria" pitchFamily="18" charset="0"/>
                <a:cs typeface="Arial" pitchFamily="34" charset="0"/>
                <a:sym typeface="Wingdings" pitchFamily="2" charset="2"/>
              </a:rPr>
              <a:t>    N</a:t>
            </a:r>
            <a:r>
              <a:rPr lang="en-US" sz="1700" i="1" dirty="0" smtClean="0">
                <a:solidFill>
                  <a:schemeClr val="accent1">
                    <a:lumMod val="50000"/>
                  </a:schemeClr>
                </a:solidFill>
                <a:latin typeface="Cambria" pitchFamily="18" charset="0"/>
                <a:cs typeface="Arial" pitchFamily="34" charset="0"/>
              </a:rPr>
              <a:t>ational and </a:t>
            </a:r>
            <a:r>
              <a:rPr lang="sr-Latn-CS" sz="1700" i="1" dirty="0" smtClean="0">
                <a:solidFill>
                  <a:schemeClr val="accent1">
                    <a:lumMod val="50000"/>
                  </a:schemeClr>
                </a:solidFill>
                <a:latin typeface="Cambria" pitchFamily="18" charset="0"/>
                <a:cs typeface="Arial" pitchFamily="34" charset="0"/>
              </a:rPr>
              <a:t>Regional </a:t>
            </a:r>
            <a:r>
              <a:rPr lang="en-US" sz="1700" i="1" dirty="0" smtClean="0">
                <a:solidFill>
                  <a:schemeClr val="accent1">
                    <a:lumMod val="50000"/>
                  </a:schemeClr>
                </a:solidFill>
                <a:latin typeface="Cambria" pitchFamily="18" charset="0"/>
                <a:cs typeface="Arial" pitchFamily="34" charset="0"/>
              </a:rPr>
              <a:t>reporting</a:t>
            </a:r>
            <a:r>
              <a:rPr lang="sr-Latn-CS" sz="1700" i="1" dirty="0" smtClean="0">
                <a:solidFill>
                  <a:schemeClr val="accent1">
                    <a:lumMod val="50000"/>
                  </a:schemeClr>
                </a:solidFill>
                <a:latin typeface="Cambria" pitchFamily="18" charset="0"/>
              </a:rPr>
              <a:t> /SEESAC;                  </a:t>
            </a:r>
          </a:p>
          <a:p>
            <a:pPr marL="173038" indent="-173038" algn="just">
              <a:buFont typeface="Wingdings" pitchFamily="2" charset="2"/>
              <a:buChar char="§"/>
            </a:pPr>
            <a:r>
              <a:rPr lang="en-US" sz="1700" i="1" dirty="0" smtClean="0">
                <a:solidFill>
                  <a:schemeClr val="tx2"/>
                </a:solidFill>
                <a:latin typeface="Cambria" pitchFamily="18" charset="0"/>
              </a:rPr>
              <a:t>Violation of the law will entail a </a:t>
            </a:r>
            <a:r>
              <a:rPr lang="sr-Latn-CS" sz="1700" b="1" i="1" dirty="0" smtClean="0">
                <a:solidFill>
                  <a:schemeClr val="tx2"/>
                </a:solidFill>
                <a:latin typeface="Cambria" pitchFamily="18" charset="0"/>
              </a:rPr>
              <a:t>P</a:t>
            </a:r>
            <a:r>
              <a:rPr lang="en-US" sz="1700" b="1" i="1" dirty="0" err="1" smtClean="0">
                <a:solidFill>
                  <a:schemeClr val="tx2"/>
                </a:solidFill>
                <a:latin typeface="Cambria" pitchFamily="18" charset="0"/>
              </a:rPr>
              <a:t>enal</a:t>
            </a:r>
            <a:r>
              <a:rPr lang="en-US" sz="1700" b="1" i="1" dirty="0" smtClean="0">
                <a:solidFill>
                  <a:schemeClr val="tx2"/>
                </a:solidFill>
                <a:latin typeface="Cambria" pitchFamily="18" charset="0"/>
              </a:rPr>
              <a:t> provisions </a:t>
            </a:r>
            <a:r>
              <a:rPr lang="en-US" sz="1700" i="1" dirty="0" smtClean="0">
                <a:solidFill>
                  <a:schemeClr val="tx2"/>
                </a:solidFill>
                <a:latin typeface="Cambria" pitchFamily="18" charset="0"/>
              </a:rPr>
              <a:t>up to </a:t>
            </a:r>
            <a:r>
              <a:rPr lang="en-US" sz="1700" b="1" i="1" dirty="0" smtClean="0">
                <a:solidFill>
                  <a:schemeClr val="tx2"/>
                </a:solidFill>
                <a:latin typeface="Cambria" pitchFamily="18" charset="0"/>
              </a:rPr>
              <a:t>€ </a:t>
            </a:r>
            <a:r>
              <a:rPr lang="sr-Latn-CS" sz="1700" b="1" i="1" dirty="0" smtClean="0">
                <a:solidFill>
                  <a:schemeClr val="tx2"/>
                </a:solidFill>
                <a:latin typeface="Cambria" pitchFamily="18" charset="0"/>
              </a:rPr>
              <a:t>3</a:t>
            </a:r>
            <a:r>
              <a:rPr lang="en-US" sz="1700" b="1" i="1" dirty="0" smtClean="0">
                <a:solidFill>
                  <a:schemeClr val="tx2"/>
                </a:solidFill>
                <a:latin typeface="Cambria" pitchFamily="18" charset="0"/>
              </a:rPr>
              <a:t>00 </a:t>
            </a:r>
            <a:r>
              <a:rPr lang="en-US" sz="1700" i="1" dirty="0" smtClean="0">
                <a:solidFill>
                  <a:schemeClr val="tx2"/>
                </a:solidFill>
                <a:latin typeface="Cambria" pitchFamily="18" charset="0"/>
              </a:rPr>
              <a:t>for individuals and </a:t>
            </a:r>
            <a:r>
              <a:rPr lang="en-US" sz="1700" b="1" i="1" dirty="0" smtClean="0">
                <a:solidFill>
                  <a:schemeClr val="tx2"/>
                </a:solidFill>
                <a:latin typeface="Cambria" pitchFamily="18" charset="0"/>
              </a:rPr>
              <a:t>€ </a:t>
            </a:r>
            <a:r>
              <a:rPr lang="sr-Latn-CS" sz="1700" b="1" i="1" dirty="0" smtClean="0">
                <a:solidFill>
                  <a:schemeClr val="tx2"/>
                </a:solidFill>
                <a:latin typeface="Cambria" pitchFamily="18" charset="0"/>
              </a:rPr>
              <a:t>1</a:t>
            </a:r>
            <a:r>
              <a:rPr lang="en-US" sz="1700" b="1" i="1" dirty="0" smtClean="0">
                <a:solidFill>
                  <a:schemeClr val="tx2"/>
                </a:solidFill>
                <a:latin typeface="Cambria" pitchFamily="18" charset="0"/>
              </a:rPr>
              <a:t>0.000 </a:t>
            </a:r>
            <a:r>
              <a:rPr lang="en-US" sz="1700" i="1" dirty="0" smtClean="0">
                <a:solidFill>
                  <a:schemeClr val="tx2"/>
                </a:solidFill>
                <a:latin typeface="Cambria" pitchFamily="18" charset="0"/>
              </a:rPr>
              <a:t>for companies.</a:t>
            </a:r>
            <a:r>
              <a:rPr lang="sr-Latn-CS" sz="1700" i="1" dirty="0" smtClean="0">
                <a:solidFill>
                  <a:schemeClr val="tx2"/>
                </a:solidFill>
                <a:latin typeface="Cambria" pitchFamily="18" charset="0"/>
              </a:rPr>
              <a:t> </a:t>
            </a:r>
            <a:r>
              <a:rPr lang="sr-Latn-CS" sz="1700" i="1" dirty="0" smtClean="0">
                <a:solidFill>
                  <a:schemeClr val="tx2">
                    <a:lumMod val="60000"/>
                    <a:lumOff val="40000"/>
                  </a:schemeClr>
                </a:solidFill>
                <a:latin typeface="Cambria" pitchFamily="18" charset="0"/>
              </a:rPr>
              <a:t>( Harm. with Art. 24. </a:t>
            </a:r>
            <a:r>
              <a:rPr lang="en-US" sz="1600" i="1" dirty="0" smtClean="0">
                <a:solidFill>
                  <a:schemeClr val="tx2">
                    <a:lumMod val="60000"/>
                    <a:lumOff val="40000"/>
                  </a:schemeClr>
                </a:solidFill>
                <a:latin typeface="Cambria" pitchFamily="18" charset="0"/>
              </a:rPr>
              <a:t>(EC) No 428/2009</a:t>
            </a:r>
            <a:r>
              <a:rPr lang="sr-Latn-CS" sz="1600" dirty="0" smtClean="0">
                <a:solidFill>
                  <a:schemeClr val="tx2">
                    <a:lumMod val="60000"/>
                    <a:lumOff val="40000"/>
                  </a:schemeClr>
                </a:solidFill>
              </a:rPr>
              <a:t> </a:t>
            </a:r>
            <a:r>
              <a:rPr lang="sr-Latn-CS" sz="1700" i="1" dirty="0" smtClean="0">
                <a:solidFill>
                  <a:schemeClr val="tx2"/>
                </a:solidFill>
                <a:latin typeface="Cambria" pitchFamily="18" charset="0"/>
              </a:rPr>
              <a:t>); and</a:t>
            </a:r>
          </a:p>
          <a:p>
            <a:pPr marL="173038" indent="-173038" algn="just">
              <a:buFont typeface="Wingdings" pitchFamily="2" charset="2"/>
              <a:buChar char="§"/>
            </a:pPr>
            <a:r>
              <a:rPr lang="en-US" sz="1700" b="1" i="1" dirty="0" smtClean="0">
                <a:solidFill>
                  <a:schemeClr val="tx2"/>
                </a:solidFill>
                <a:latin typeface="Cambria" pitchFamily="18" charset="0"/>
              </a:rPr>
              <a:t>Imprisonment</a:t>
            </a:r>
            <a:r>
              <a:rPr lang="en-US" sz="1700" i="1" dirty="0" smtClean="0">
                <a:solidFill>
                  <a:schemeClr val="tx2"/>
                </a:solidFill>
                <a:latin typeface="Cambria" pitchFamily="18" charset="0"/>
              </a:rPr>
              <a:t>, depending on the qualifications of crimes, provides </a:t>
            </a:r>
            <a:r>
              <a:rPr lang="en-US" sz="1700" b="1" i="1" dirty="0" smtClean="0">
                <a:solidFill>
                  <a:schemeClr val="tx2"/>
                </a:solidFill>
                <a:latin typeface="Cambria" pitchFamily="18" charset="0"/>
              </a:rPr>
              <a:t>Criminal Code of Montenegro</a:t>
            </a:r>
            <a:r>
              <a:rPr lang="sr-Latn-CS" sz="1700" b="1" i="1" dirty="0" smtClean="0">
                <a:solidFill>
                  <a:schemeClr val="tx2"/>
                </a:solidFill>
                <a:latin typeface="Cambria" pitchFamily="18" charset="0"/>
              </a:rPr>
              <a:t>.</a:t>
            </a:r>
          </a:p>
          <a:p>
            <a:pPr marL="173038" indent="-173038" algn="just">
              <a:buFont typeface="Wingdings" pitchFamily="2" charset="2"/>
              <a:buChar char="§"/>
            </a:pPr>
            <a:endParaRPr lang="en-US" sz="1700" dirty="0">
              <a:latin typeface="Cambria" pitchFamily="18" charset="0"/>
            </a:endParaRPr>
          </a:p>
        </p:txBody>
      </p:sp>
      <p:sp>
        <p:nvSpPr>
          <p:cNvPr id="33" name="AutoShape 8"/>
          <p:cNvSpPr>
            <a:spLocks/>
          </p:cNvSpPr>
          <p:nvPr/>
        </p:nvSpPr>
        <p:spPr bwMode="auto">
          <a:xfrm>
            <a:off x="6934200" y="1371600"/>
            <a:ext cx="1657350" cy="609600"/>
          </a:xfrm>
          <a:prstGeom prst="accentCallout1">
            <a:avLst>
              <a:gd name="adj1" fmla="val 18750"/>
              <a:gd name="adj2" fmla="val -4597"/>
              <a:gd name="adj3" fmla="val 127083"/>
              <a:gd name="adj4" fmla="val -81704"/>
            </a:avLst>
          </a:prstGeom>
          <a:solidFill>
            <a:srgbClr val="C0C0C0"/>
          </a:solidFill>
          <a:ln w="9525">
            <a:solidFill>
              <a:schemeClr val="tx1"/>
            </a:solidFill>
            <a:miter lim="800000"/>
            <a:headEnd/>
            <a:tailEnd/>
          </a:ln>
        </p:spPr>
        <p:txBody>
          <a:bodyPr/>
          <a:lstStyle/>
          <a:p>
            <a:pPr algn="ctr">
              <a:buFont typeface="Wingdings" pitchFamily="2" charset="2"/>
              <a:buNone/>
            </a:pPr>
            <a:r>
              <a:rPr lang="en-US" sz="1600" b="1" i="1" dirty="0">
                <a:solidFill>
                  <a:srgbClr val="C00000"/>
                </a:solidFill>
                <a:latin typeface="Cambria" pitchFamily="18" charset="0"/>
              </a:rPr>
              <a:t>Extraterritorial control </a:t>
            </a:r>
            <a:r>
              <a:rPr lang="sr-Latn-CS" sz="1600" b="1" i="1" dirty="0" smtClean="0">
                <a:solidFill>
                  <a:srgbClr val="C00000"/>
                </a:solidFill>
                <a:latin typeface="Cambria" pitchFamily="18" charset="0"/>
              </a:rPr>
              <a:t>?</a:t>
            </a:r>
            <a:endParaRPr lang="en-US" sz="1600" i="1" dirty="0">
              <a:solidFill>
                <a:srgbClr val="C00000"/>
              </a:solidFill>
              <a:latin typeface="Cambria" pitchFamily="18" charset="0"/>
            </a:endParaRPr>
          </a:p>
        </p:txBody>
      </p:sp>
      <p:graphicFrame>
        <p:nvGraphicFramePr>
          <p:cNvPr id="36" name="Object 35">
            <a:hlinkClick r:id="" action="ppaction://ole?verb=0"/>
          </p:cNvPr>
          <p:cNvGraphicFramePr>
            <a:graphicFrameLocks noChangeAspect="1"/>
          </p:cNvGraphicFramePr>
          <p:nvPr/>
        </p:nvGraphicFramePr>
        <p:xfrm flipH="1">
          <a:off x="3429000" y="2971800"/>
          <a:ext cx="359664" cy="280987"/>
        </p:xfrm>
        <a:graphic>
          <a:graphicData uri="http://schemas.openxmlformats.org/presentationml/2006/ole">
            <p:oleObj spid="_x0000_s54275" name="Presentation" showAsIcon="1" r:id="rId6" imgW="914400" imgH="714240" progId="PowerPoint.Show.12">
              <p:embed/>
            </p:oleObj>
          </a:graphicData>
        </a:graphic>
      </p:graphicFrame>
      <p:sp>
        <p:nvSpPr>
          <p:cNvPr id="38" name="Line Callout 2 (Border and Accent Bar) 37"/>
          <p:cNvSpPr/>
          <p:nvPr/>
        </p:nvSpPr>
        <p:spPr>
          <a:xfrm>
            <a:off x="4648200" y="5867400"/>
            <a:ext cx="3886200" cy="533400"/>
          </a:xfrm>
          <a:prstGeom prst="accentBorderCallout2">
            <a:avLst>
              <a:gd name="adj1" fmla="val 18750"/>
              <a:gd name="adj2" fmla="val -8333"/>
              <a:gd name="adj3" fmla="val 24311"/>
              <a:gd name="adj4" fmla="val -8399"/>
              <a:gd name="adj5" fmla="val -115761"/>
              <a:gd name="adj6" fmla="val 2923"/>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600" dirty="0" smtClean="0">
                <a:solidFill>
                  <a:srgbClr val="C00000"/>
                </a:solidFill>
                <a:latin typeface="Cambria" pitchFamily="18" charset="0"/>
              </a:rPr>
              <a:t>“</a:t>
            </a:r>
            <a:r>
              <a:rPr lang="en-US" sz="1600" b="1" i="1" dirty="0" smtClean="0">
                <a:solidFill>
                  <a:srgbClr val="C00000"/>
                </a:solidFill>
                <a:latin typeface="Cambria" pitchFamily="18" charset="0"/>
              </a:rPr>
              <a:t>penalties must be effective, </a:t>
            </a:r>
            <a:endParaRPr lang="sr-Latn-CS" sz="1600" b="1" i="1" dirty="0" smtClean="0">
              <a:solidFill>
                <a:srgbClr val="C00000"/>
              </a:solidFill>
              <a:latin typeface="Cambria" pitchFamily="18" charset="0"/>
            </a:endParaRPr>
          </a:p>
          <a:p>
            <a:pPr algn="ctr"/>
            <a:r>
              <a:rPr lang="en-US" sz="1600" b="1" i="1" dirty="0" smtClean="0">
                <a:solidFill>
                  <a:srgbClr val="C00000"/>
                </a:solidFill>
                <a:latin typeface="Cambria" pitchFamily="18" charset="0"/>
              </a:rPr>
              <a:t>proportionate and dissuasive</a:t>
            </a:r>
            <a:r>
              <a:rPr lang="sr-Latn-CS" sz="1600" dirty="0" smtClean="0">
                <a:solidFill>
                  <a:srgbClr val="C00000"/>
                </a:solidFill>
                <a:latin typeface="Cambria" pitchFamily="18" charset="0"/>
              </a:rPr>
              <a:t>”</a:t>
            </a:r>
            <a:endParaRPr lang="en-US" sz="1600" dirty="0">
              <a:solidFill>
                <a:srgbClr val="C00000"/>
              </a:solidFill>
              <a:latin typeface="Cambr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linds(horizontal)">
                                      <p:cBhvr>
                                        <p:cTn id="7"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1295400" y="685800"/>
            <a:ext cx="7543800" cy="523220"/>
          </a:xfrm>
          <a:prstGeom prst="rect">
            <a:avLst/>
          </a:prstGeom>
        </p:spPr>
        <p:txBody>
          <a:bodyPr wrap="square">
            <a:spAutoFit/>
          </a:bodyPr>
          <a:lstStyle/>
          <a:p>
            <a:pPr marL="514350" indent="4763" algn="just">
              <a:spcBef>
                <a:spcPts val="600"/>
              </a:spcBef>
              <a:spcAft>
                <a:spcPts val="600"/>
              </a:spcAft>
              <a:defRPr/>
            </a:pPr>
            <a:r>
              <a:rPr lang="sr-Latn-CS" sz="2800" b="1" dirty="0" smtClean="0">
                <a:solidFill>
                  <a:schemeClr val="accent2">
                    <a:lumMod val="50000"/>
                  </a:schemeClr>
                </a:solidFill>
                <a:effectLst>
                  <a:outerShdw blurRad="38100" dist="38100" dir="2700000" algn="tl">
                    <a:srgbClr val="000000">
                      <a:alpha val="43137"/>
                    </a:srgbClr>
                  </a:outerShdw>
                </a:effectLst>
                <a:latin typeface="Cambria" pitchFamily="18" charset="0"/>
              </a:rPr>
              <a:t>1. Common Commercial Policy: DUAL USE</a:t>
            </a:r>
          </a:p>
        </p:txBody>
      </p:sp>
      <p:sp>
        <p:nvSpPr>
          <p:cNvPr id="39" name="Rectangle 38"/>
          <p:cNvSpPr/>
          <p:nvPr/>
        </p:nvSpPr>
        <p:spPr>
          <a:xfrm>
            <a:off x="685800" y="1371600"/>
            <a:ext cx="7924800" cy="338554"/>
          </a:xfrm>
          <a:prstGeom prst="rect">
            <a:avLst/>
          </a:prstGeom>
          <a:solidFill>
            <a:schemeClr val="bg1">
              <a:lumMod val="85000"/>
            </a:schemeClr>
          </a:solidFill>
        </p:spPr>
        <p:txBody>
          <a:bodyPr wrap="square">
            <a:spAutoFit/>
          </a:bodyPr>
          <a:lstStyle/>
          <a:p>
            <a:pPr marL="14288" lvl="8" indent="-14288" algn="just"/>
            <a:r>
              <a:rPr lang="en-US" sz="1600" b="1" dirty="0" smtClean="0">
                <a:solidFill>
                  <a:srgbClr val="660033"/>
                </a:solidFill>
                <a:latin typeface="Cambria" pitchFamily="18" charset="0"/>
              </a:rPr>
              <a:t>The licensing process in the framework of LAW 32/2012</a:t>
            </a:r>
            <a:endParaRPr lang="sr-Latn-CS" sz="1600" b="1" dirty="0" smtClean="0">
              <a:solidFill>
                <a:srgbClr val="660033"/>
              </a:solidFill>
              <a:latin typeface="Cambria" pitchFamily="18" charset="0"/>
            </a:endParaRPr>
          </a:p>
        </p:txBody>
      </p:sp>
      <p:sp>
        <p:nvSpPr>
          <p:cNvPr id="44" name="Rectangle 43"/>
          <p:cNvSpPr/>
          <p:nvPr/>
        </p:nvSpPr>
        <p:spPr>
          <a:xfrm>
            <a:off x="685800" y="1752600"/>
            <a:ext cx="7924800" cy="338554"/>
          </a:xfrm>
          <a:prstGeom prst="rect">
            <a:avLst/>
          </a:prstGeom>
          <a:solidFill>
            <a:schemeClr val="bg1">
              <a:lumMod val="85000"/>
            </a:schemeClr>
          </a:solidFill>
        </p:spPr>
        <p:txBody>
          <a:bodyPr wrap="square">
            <a:spAutoFit/>
          </a:bodyPr>
          <a:lstStyle/>
          <a:p>
            <a:pPr marL="14288" lvl="8" indent="-14288" algn="just"/>
            <a:r>
              <a:rPr lang="sr-Latn-CS" sz="1600" b="1" dirty="0" smtClean="0">
                <a:solidFill>
                  <a:srgbClr val="660033"/>
                </a:solidFill>
                <a:latin typeface="Cambria" pitchFamily="18" charset="0"/>
              </a:rPr>
              <a:t>Conclusion</a:t>
            </a:r>
          </a:p>
        </p:txBody>
      </p:sp>
      <p:sp>
        <p:nvSpPr>
          <p:cNvPr id="35" name="Slide Number Placeholder 34"/>
          <p:cNvSpPr>
            <a:spLocks noGrp="1"/>
          </p:cNvSpPr>
          <p:nvPr>
            <p:ph type="sldNum" sz="quarter" idx="12"/>
          </p:nvPr>
        </p:nvSpPr>
        <p:spPr/>
        <p:txBody>
          <a:bodyPr/>
          <a:lstStyle/>
          <a:p>
            <a:pPr>
              <a:defRPr/>
            </a:pPr>
            <a:fld id="{07805070-01AD-4DB7-91F5-6260714AA4A2}" type="slidenum">
              <a:rPr lang="en-US" smtClean="0"/>
              <a:pPr>
                <a:defRPr/>
              </a:pPr>
              <a:t>16</a:t>
            </a:fld>
            <a:endParaRPr lang="en-US"/>
          </a:p>
        </p:txBody>
      </p:sp>
      <p:sp>
        <p:nvSpPr>
          <p:cNvPr id="30" name="Rectangle 21"/>
          <p:cNvSpPr>
            <a:spLocks noChangeArrowheads="1"/>
          </p:cNvSpPr>
          <p:nvPr/>
        </p:nvSpPr>
        <p:spPr bwMode="auto">
          <a:xfrm>
            <a:off x="685800" y="2209800"/>
            <a:ext cx="7924800" cy="4401205"/>
          </a:xfrm>
          <a:prstGeom prst="rect">
            <a:avLst/>
          </a:prstGeom>
          <a:noFill/>
          <a:ln w="9525">
            <a:noFill/>
            <a:miter lim="800000"/>
            <a:headEnd/>
            <a:tailEnd/>
          </a:ln>
        </p:spPr>
        <p:txBody>
          <a:bodyPr wrap="square">
            <a:spAutoFit/>
          </a:bodyPr>
          <a:lstStyle/>
          <a:p>
            <a:pPr marL="273050" indent="-273050" algn="just">
              <a:spcBef>
                <a:spcPts val="600"/>
              </a:spcBef>
              <a:buFont typeface="Wingdings" pitchFamily="2" charset="2"/>
              <a:buChar char="ü"/>
            </a:pPr>
            <a:r>
              <a:rPr lang="en-US" sz="2600" dirty="0">
                <a:solidFill>
                  <a:srgbClr val="6A1414"/>
                </a:solidFill>
                <a:latin typeface="Cambria" pitchFamily="18" charset="0"/>
              </a:rPr>
              <a:t>Acceptance of standards in the field of control on foreign trade flows of arms, military equipment, and dual-use goods;</a:t>
            </a:r>
            <a:endParaRPr lang="pl-PL" sz="2600" dirty="0">
              <a:solidFill>
                <a:srgbClr val="6A1414"/>
              </a:solidFill>
              <a:latin typeface="Cambria" pitchFamily="18" charset="0"/>
            </a:endParaRPr>
          </a:p>
          <a:p>
            <a:pPr marL="273050" indent="-273050" algn="just">
              <a:spcBef>
                <a:spcPts val="600"/>
              </a:spcBef>
              <a:buFont typeface="Wingdings" pitchFamily="2" charset="2"/>
              <a:buChar char="ü"/>
            </a:pPr>
            <a:r>
              <a:rPr lang="en-US" sz="2600" dirty="0">
                <a:solidFill>
                  <a:srgbClr val="6A1414"/>
                </a:solidFill>
                <a:latin typeface="Cambria" pitchFamily="18" charset="0"/>
              </a:rPr>
              <a:t>Uniting in the fight against international terrorism and proliferation of weapons of mass destruction;</a:t>
            </a:r>
            <a:endParaRPr lang="pl-PL" sz="2600" dirty="0">
              <a:solidFill>
                <a:srgbClr val="6A1414"/>
              </a:solidFill>
              <a:latin typeface="Cambria" pitchFamily="18" charset="0"/>
            </a:endParaRPr>
          </a:p>
          <a:p>
            <a:pPr marL="273050" indent="-273050" algn="just">
              <a:spcBef>
                <a:spcPts val="600"/>
              </a:spcBef>
              <a:buFont typeface="Wingdings" pitchFamily="2" charset="2"/>
              <a:buChar char="ü"/>
            </a:pPr>
            <a:r>
              <a:rPr lang="en-US" sz="2600" dirty="0">
                <a:solidFill>
                  <a:srgbClr val="6A1414"/>
                </a:solidFill>
                <a:latin typeface="Cambria" pitchFamily="18" charset="0"/>
              </a:rPr>
              <a:t>Involvement of Montenegro in international system of export control;</a:t>
            </a:r>
            <a:endParaRPr lang="pl-PL" sz="2600" dirty="0">
              <a:solidFill>
                <a:srgbClr val="6A1414"/>
              </a:solidFill>
              <a:latin typeface="Cambria" pitchFamily="18" charset="0"/>
            </a:endParaRPr>
          </a:p>
          <a:p>
            <a:pPr marL="273050" indent="-273050" algn="just">
              <a:spcBef>
                <a:spcPts val="600"/>
              </a:spcBef>
              <a:buFont typeface="Wingdings" pitchFamily="2" charset="2"/>
              <a:buChar char="ü"/>
            </a:pPr>
            <a:r>
              <a:rPr lang="en-US" sz="2600" dirty="0">
                <a:solidFill>
                  <a:srgbClr val="6A1414"/>
                </a:solidFill>
                <a:latin typeface="Cambria" pitchFamily="18" charset="0"/>
              </a:rPr>
              <a:t>Accession to international control regimes and agreements in this </a:t>
            </a:r>
            <a:r>
              <a:rPr lang="en-US" sz="2600" dirty="0" smtClean="0">
                <a:solidFill>
                  <a:srgbClr val="6A1414"/>
                </a:solidFill>
                <a:latin typeface="Cambria" pitchFamily="18" charset="0"/>
              </a:rPr>
              <a:t>area</a:t>
            </a:r>
            <a:r>
              <a:rPr lang="pl-PL" sz="2600" dirty="0" smtClean="0">
                <a:solidFill>
                  <a:srgbClr val="6A1414"/>
                </a:solidFill>
                <a:latin typeface="Cambria" pitchFamily="18" charset="0"/>
              </a:rPr>
              <a:t>.</a:t>
            </a:r>
            <a:endParaRPr lang="en-US" sz="2600" dirty="0">
              <a:solidFill>
                <a:srgbClr val="6A1414"/>
              </a:solidFill>
              <a:latin typeface="Cambria" pitchFamily="18" charset="0"/>
            </a:endParaRPr>
          </a:p>
          <a:p>
            <a:pPr marL="273050" indent="-273050" algn="just">
              <a:spcBef>
                <a:spcPts val="600"/>
              </a:spcBef>
            </a:pPr>
            <a:endParaRPr lang="en-US" sz="2600" dirty="0">
              <a:solidFill>
                <a:srgbClr val="6A1414"/>
              </a:solidFill>
              <a:latin typeface="Cambria"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21" name="Rectangle 20"/>
          <p:cNvSpPr/>
          <p:nvPr/>
        </p:nvSpPr>
        <p:spPr>
          <a:xfrm>
            <a:off x="1295400" y="685800"/>
            <a:ext cx="7543800" cy="523220"/>
          </a:xfrm>
          <a:prstGeom prst="rect">
            <a:avLst/>
          </a:prstGeom>
        </p:spPr>
        <p:txBody>
          <a:bodyPr wrap="square">
            <a:spAutoFit/>
          </a:bodyPr>
          <a:lstStyle/>
          <a:p>
            <a:pPr marL="514350" indent="4763" algn="just">
              <a:spcBef>
                <a:spcPts val="600"/>
              </a:spcBef>
              <a:spcAft>
                <a:spcPts val="600"/>
              </a:spcAft>
              <a:defRPr/>
            </a:pPr>
            <a:r>
              <a:rPr lang="sr-Latn-CS" sz="2800" b="1" dirty="0" smtClean="0">
                <a:solidFill>
                  <a:schemeClr val="accent2">
                    <a:lumMod val="50000"/>
                  </a:schemeClr>
                </a:solidFill>
                <a:effectLst>
                  <a:outerShdw blurRad="38100" dist="38100" dir="2700000" algn="tl">
                    <a:srgbClr val="000000">
                      <a:alpha val="43137"/>
                    </a:srgbClr>
                  </a:outerShdw>
                </a:effectLst>
                <a:latin typeface="Cambria" pitchFamily="18" charset="0"/>
              </a:rPr>
              <a:t>1. Common Commercial Policy: DUAL USE</a:t>
            </a:r>
          </a:p>
        </p:txBody>
      </p:sp>
      <p:sp>
        <p:nvSpPr>
          <p:cNvPr id="44" name="Rectangle 43"/>
          <p:cNvSpPr/>
          <p:nvPr/>
        </p:nvSpPr>
        <p:spPr>
          <a:xfrm>
            <a:off x="762000" y="1295400"/>
            <a:ext cx="7924800" cy="369332"/>
          </a:xfrm>
          <a:prstGeom prst="rect">
            <a:avLst/>
          </a:prstGeom>
          <a:solidFill>
            <a:schemeClr val="bg1">
              <a:lumMod val="85000"/>
            </a:schemeClr>
          </a:solidFill>
        </p:spPr>
        <p:txBody>
          <a:bodyPr wrap="square">
            <a:spAutoFit/>
          </a:bodyPr>
          <a:lstStyle/>
          <a:p>
            <a:pPr algn="ctr">
              <a:spcBef>
                <a:spcPts val="600"/>
              </a:spcBef>
              <a:spcAft>
                <a:spcPts val="600"/>
              </a:spcAft>
            </a:pPr>
            <a:r>
              <a:rPr lang="en-US" b="1" dirty="0" smtClean="0">
                <a:solidFill>
                  <a:srgbClr val="6A1414"/>
                </a:solidFill>
                <a:latin typeface="Cambria" pitchFamily="18" charset="0"/>
              </a:rPr>
              <a:t>FUTURE ACTIVITIES</a:t>
            </a:r>
            <a:endParaRPr lang="en-US" b="1" dirty="0">
              <a:solidFill>
                <a:srgbClr val="6A1414"/>
              </a:solidFill>
              <a:latin typeface="Cambria" pitchFamily="18" charset="0"/>
            </a:endParaRPr>
          </a:p>
        </p:txBody>
      </p:sp>
      <p:sp>
        <p:nvSpPr>
          <p:cNvPr id="35" name="Slide Number Placeholder 34"/>
          <p:cNvSpPr>
            <a:spLocks noGrp="1"/>
          </p:cNvSpPr>
          <p:nvPr>
            <p:ph type="sldNum" sz="quarter" idx="12"/>
          </p:nvPr>
        </p:nvSpPr>
        <p:spPr/>
        <p:txBody>
          <a:bodyPr/>
          <a:lstStyle/>
          <a:p>
            <a:pPr>
              <a:defRPr/>
            </a:pPr>
            <a:fld id="{07805070-01AD-4DB7-91F5-6260714AA4A2}" type="slidenum">
              <a:rPr lang="en-US" smtClean="0"/>
              <a:pPr>
                <a:defRPr/>
              </a:pPr>
              <a:t>17</a:t>
            </a:fld>
            <a:endParaRPr lang="en-US"/>
          </a:p>
        </p:txBody>
      </p:sp>
      <p:sp>
        <p:nvSpPr>
          <p:cNvPr id="22" name="Content Placeholder 3"/>
          <p:cNvSpPr txBox="1">
            <a:spLocks/>
          </p:cNvSpPr>
          <p:nvPr/>
        </p:nvSpPr>
        <p:spPr>
          <a:xfrm>
            <a:off x="762000" y="1676400"/>
            <a:ext cx="7924800" cy="4724400"/>
          </a:xfrm>
          <a:prstGeom prst="rect">
            <a:avLst/>
          </a:prstGeom>
        </p:spPr>
        <p:txBody>
          <a:bodyPr numCol="2"/>
          <a:lstStyle/>
          <a:p>
            <a:pPr marL="274320" indent="-274320" algn="just">
              <a:spcBef>
                <a:spcPts val="600"/>
              </a:spcBef>
              <a:buFont typeface="Wingdings" pitchFamily="2" charset="2"/>
              <a:buChar char="ü"/>
              <a:defRPr/>
            </a:pPr>
            <a:r>
              <a:rPr lang="en-US" sz="1700" i="1" dirty="0">
                <a:solidFill>
                  <a:srgbClr val="6A1414"/>
                </a:solidFill>
                <a:latin typeface="Cambria" pitchFamily="18" charset="0"/>
                <a:cs typeface="Arial" charset="0"/>
              </a:rPr>
              <a:t>Continue process development and full implementation of legislation and so far built system of export control in arms, military equipment and dual-use goods</a:t>
            </a:r>
            <a:r>
              <a:rPr lang="sr-Latn-CS" sz="1700" i="1" dirty="0" smtClean="0">
                <a:solidFill>
                  <a:srgbClr val="6A1414"/>
                </a:solidFill>
                <a:latin typeface="Cambria" pitchFamily="18" charset="0"/>
                <a:cs typeface="Arial" charset="0"/>
              </a:rPr>
              <a:t>;</a:t>
            </a:r>
          </a:p>
          <a:p>
            <a:pPr marL="274320" indent="-274320" algn="just">
              <a:spcBef>
                <a:spcPts val="600"/>
              </a:spcBef>
              <a:buFont typeface="Wingdings" pitchFamily="2" charset="2"/>
              <a:buChar char="ü"/>
              <a:defRPr/>
            </a:pPr>
            <a:r>
              <a:rPr lang="en-US" sz="1700" b="1" i="1" dirty="0" smtClean="0">
                <a:solidFill>
                  <a:srgbClr val="6A1414"/>
                </a:solidFill>
                <a:latin typeface="Cambria" pitchFamily="18" charset="0"/>
              </a:rPr>
              <a:t>Amendments to the Law on export controls of dual-use, early next year</a:t>
            </a:r>
            <a:endParaRPr lang="sr-Latn-CS" sz="1700" b="1" i="1" dirty="0">
              <a:solidFill>
                <a:srgbClr val="6A1414"/>
              </a:solidFill>
              <a:latin typeface="Cambria" pitchFamily="18" charset="0"/>
              <a:cs typeface="Arial" charset="0"/>
            </a:endParaRPr>
          </a:p>
          <a:p>
            <a:pPr marL="274320" indent="-274320" algn="just">
              <a:spcBef>
                <a:spcPts val="600"/>
              </a:spcBef>
              <a:buFont typeface="Wingdings" pitchFamily="2" charset="2"/>
              <a:buChar char="ü"/>
              <a:defRPr/>
            </a:pPr>
            <a:r>
              <a:rPr lang="nb-NO" sz="1700" i="1" dirty="0">
                <a:solidFill>
                  <a:srgbClr val="6A1414"/>
                </a:solidFill>
                <a:latin typeface="Cambria" pitchFamily="18" charset="0"/>
                <a:cs typeface="Arial" charset="0"/>
              </a:rPr>
              <a:t>Strenghtening of international cooperation on export control plan;</a:t>
            </a:r>
            <a:endParaRPr lang="sr-Latn-CS" sz="1700" i="1" dirty="0">
              <a:solidFill>
                <a:srgbClr val="6A1414"/>
              </a:solidFill>
              <a:latin typeface="Cambria" pitchFamily="18" charset="0"/>
              <a:cs typeface="Arial" charset="0"/>
            </a:endParaRPr>
          </a:p>
          <a:p>
            <a:pPr marL="274320" indent="-274320" algn="just">
              <a:spcBef>
                <a:spcPts val="600"/>
              </a:spcBef>
              <a:buFont typeface="Wingdings" pitchFamily="2" charset="2"/>
              <a:buChar char="ü"/>
              <a:defRPr/>
            </a:pPr>
            <a:r>
              <a:rPr lang="en-US" sz="1700" i="1" dirty="0">
                <a:solidFill>
                  <a:srgbClr val="6A1414"/>
                </a:solidFill>
                <a:latin typeface="Cambria" pitchFamily="18" charset="0"/>
                <a:cs typeface="Arial" charset="0"/>
              </a:rPr>
              <a:t>Harmonization of the National Control Lists with the lists of EU</a:t>
            </a:r>
            <a:r>
              <a:rPr lang="nb-NO" sz="1700" i="1" dirty="0">
                <a:solidFill>
                  <a:srgbClr val="6A1414"/>
                </a:solidFill>
                <a:latin typeface="Cambria" pitchFamily="18" charset="0"/>
                <a:cs typeface="Arial" charset="0"/>
              </a:rPr>
              <a:t>;</a:t>
            </a:r>
            <a:endParaRPr lang="sr-Latn-CS" sz="1700" i="1" dirty="0">
              <a:solidFill>
                <a:srgbClr val="6A1414"/>
              </a:solidFill>
              <a:latin typeface="Cambria" pitchFamily="18" charset="0"/>
              <a:cs typeface="Arial" charset="0"/>
            </a:endParaRPr>
          </a:p>
          <a:p>
            <a:pPr marL="274320" indent="-274320" algn="just">
              <a:spcBef>
                <a:spcPts val="600"/>
              </a:spcBef>
              <a:buFont typeface="Wingdings" pitchFamily="2" charset="2"/>
              <a:buChar char="ü"/>
              <a:defRPr/>
            </a:pPr>
            <a:r>
              <a:rPr lang="en-US" sz="1700" i="1" dirty="0">
                <a:solidFill>
                  <a:srgbClr val="6A1414"/>
                </a:solidFill>
                <a:latin typeface="Cambria" pitchFamily="18" charset="0"/>
                <a:cs typeface="Arial" charset="0"/>
              </a:rPr>
              <a:t>Performance of all obligations arising from the membership of Montenegro in the UN</a:t>
            </a:r>
            <a:r>
              <a:rPr lang="nb-NO" sz="1700" i="1" dirty="0">
                <a:solidFill>
                  <a:srgbClr val="6A1414"/>
                </a:solidFill>
                <a:latin typeface="Cambria" pitchFamily="18" charset="0"/>
                <a:cs typeface="Arial" charset="0"/>
              </a:rPr>
              <a:t>, also as many international resolutions, recommendations and many other documents plan to prevent the proliferation of weapons of mass destruction and fight against </a:t>
            </a:r>
            <a:r>
              <a:rPr lang="nb-NO" sz="1700" i="1" dirty="0" smtClean="0">
                <a:solidFill>
                  <a:srgbClr val="6A1414"/>
                </a:solidFill>
                <a:latin typeface="Cambria" pitchFamily="18" charset="0"/>
                <a:cs typeface="Arial" charset="0"/>
              </a:rPr>
              <a:t>terrorism;</a:t>
            </a:r>
            <a:endParaRPr lang="sr-Latn-CS" sz="1700" i="1" dirty="0" smtClean="0">
              <a:solidFill>
                <a:srgbClr val="6A1414"/>
              </a:solidFill>
              <a:latin typeface="Cambria" pitchFamily="18" charset="0"/>
            </a:endParaRPr>
          </a:p>
          <a:p>
            <a:pPr marL="274320" indent="-274320" algn="just">
              <a:spcBef>
                <a:spcPts val="600"/>
              </a:spcBef>
              <a:buFont typeface="Wingdings" pitchFamily="2" charset="2"/>
              <a:buChar char="ü"/>
              <a:defRPr/>
            </a:pPr>
            <a:r>
              <a:rPr lang="nb-NO" sz="1700" i="1" dirty="0" smtClean="0">
                <a:solidFill>
                  <a:srgbClr val="6A1414"/>
                </a:solidFill>
                <a:latin typeface="Cambria" pitchFamily="18" charset="0"/>
                <a:cs typeface="Arial" charset="0"/>
              </a:rPr>
              <a:t>Seminars </a:t>
            </a:r>
            <a:r>
              <a:rPr lang="nb-NO" sz="1700" i="1" dirty="0">
                <a:solidFill>
                  <a:srgbClr val="6A1414"/>
                </a:solidFill>
                <a:latin typeface="Cambria" pitchFamily="18" charset="0"/>
                <a:cs typeface="Arial" charset="0"/>
              </a:rPr>
              <a:t>and training for the permanent representatives of the local economy and state institutions about control of foreign trade with controlled </a:t>
            </a:r>
            <a:r>
              <a:rPr lang="nb-NO" sz="1700" i="1" dirty="0" smtClean="0">
                <a:solidFill>
                  <a:srgbClr val="6A1414"/>
                </a:solidFill>
                <a:latin typeface="Cambria" pitchFamily="18" charset="0"/>
                <a:cs typeface="Arial" charset="0"/>
              </a:rPr>
              <a:t>goods</a:t>
            </a:r>
            <a:r>
              <a:rPr lang="sr-Latn-CS" sz="1700" i="1" dirty="0" smtClean="0">
                <a:solidFill>
                  <a:srgbClr val="6A1414"/>
                </a:solidFill>
                <a:latin typeface="Cambria" pitchFamily="18" charset="0"/>
                <a:cs typeface="Arial" charset="0"/>
              </a:rPr>
              <a:t> - </a:t>
            </a:r>
            <a:r>
              <a:rPr lang="en-US" sz="1700" i="1" dirty="0" smtClean="0">
                <a:solidFill>
                  <a:srgbClr val="6A1414"/>
                </a:solidFill>
                <a:latin typeface="Cambria" pitchFamily="18" charset="0"/>
              </a:rPr>
              <a:t>Council Decision</a:t>
            </a:r>
            <a:r>
              <a:rPr lang="sr-Latn-CS" sz="1700" i="1" dirty="0" smtClean="0">
                <a:solidFill>
                  <a:srgbClr val="6A1414"/>
                </a:solidFill>
                <a:latin typeface="Cambria" pitchFamily="18" charset="0"/>
              </a:rPr>
              <a:t> </a:t>
            </a:r>
            <a:r>
              <a:rPr lang="en-US" sz="1700" i="1" dirty="0" smtClean="0">
                <a:solidFill>
                  <a:srgbClr val="6A1414"/>
                </a:solidFill>
                <a:latin typeface="Cambria" pitchFamily="18" charset="0"/>
              </a:rPr>
              <a:t>2012/711/CFSP</a:t>
            </a:r>
            <a:r>
              <a:rPr lang="sr-Latn-CS" sz="1700" i="1" dirty="0" smtClean="0">
                <a:solidFill>
                  <a:srgbClr val="6A1414"/>
                </a:solidFill>
                <a:latin typeface="Cambria" pitchFamily="18" charset="0"/>
              </a:rPr>
              <a:t> </a:t>
            </a:r>
            <a:r>
              <a:rPr lang="en-US" sz="1700" i="1" dirty="0" smtClean="0">
                <a:solidFill>
                  <a:srgbClr val="6A1414"/>
                </a:solidFill>
                <a:latin typeface="Cambria" pitchFamily="18" charset="0"/>
              </a:rPr>
              <a:t>Of 19 November 2012 </a:t>
            </a:r>
            <a:r>
              <a:rPr lang="sr-Latn-CS" sz="1700" i="1" dirty="0" smtClean="0">
                <a:solidFill>
                  <a:srgbClr val="6A1414"/>
                </a:solidFill>
                <a:latin typeface="Cambria" pitchFamily="18" charset="0"/>
              </a:rPr>
              <a:t>;</a:t>
            </a:r>
            <a:endParaRPr lang="sr-Latn-CS" sz="1700" i="1" dirty="0">
              <a:solidFill>
                <a:srgbClr val="6A1414"/>
              </a:solidFill>
              <a:latin typeface="Cambria" pitchFamily="18" charset="0"/>
            </a:endParaRPr>
          </a:p>
          <a:p>
            <a:pPr marL="274320" indent="-274320" algn="just">
              <a:spcBef>
                <a:spcPts val="600"/>
              </a:spcBef>
              <a:buFont typeface="Wingdings" pitchFamily="2" charset="2"/>
              <a:buChar char="ü"/>
              <a:defRPr/>
            </a:pPr>
            <a:r>
              <a:rPr lang="nb-NO" sz="1700" i="1" dirty="0">
                <a:solidFill>
                  <a:srgbClr val="6A1414"/>
                </a:solidFill>
                <a:latin typeface="Cambria" pitchFamily="18" charset="0"/>
                <a:cs typeface="Arial" charset="0"/>
              </a:rPr>
              <a:t>Improving education and technical bases of the customs authorities due to their better skills in preventing the smuggling of </a:t>
            </a:r>
            <a:r>
              <a:rPr lang="nb-NO" sz="1700" i="1" dirty="0" smtClean="0">
                <a:solidFill>
                  <a:srgbClr val="6A1414"/>
                </a:solidFill>
                <a:latin typeface="Cambria" pitchFamily="18" charset="0"/>
                <a:cs typeface="Arial" charset="0"/>
              </a:rPr>
              <a:t>d</a:t>
            </a:r>
            <a:r>
              <a:rPr lang="sr-Latn-CS" sz="1700" i="1" dirty="0" smtClean="0">
                <a:solidFill>
                  <a:srgbClr val="6A1414"/>
                </a:solidFill>
                <a:latin typeface="Cambria" pitchFamily="18" charset="0"/>
                <a:cs typeface="Arial" charset="0"/>
              </a:rPr>
              <a:t>ual-use</a:t>
            </a:r>
            <a:r>
              <a:rPr lang="nb-NO" sz="1700" i="1" dirty="0" smtClean="0">
                <a:solidFill>
                  <a:srgbClr val="6A1414"/>
                </a:solidFill>
                <a:latin typeface="Cambria" pitchFamily="18" charset="0"/>
                <a:cs typeface="Arial" charset="0"/>
              </a:rPr>
              <a:t> </a:t>
            </a:r>
            <a:r>
              <a:rPr lang="nb-NO" sz="1700" i="1" dirty="0">
                <a:solidFill>
                  <a:srgbClr val="6A1414"/>
                </a:solidFill>
                <a:latin typeface="Cambria" pitchFamily="18" charset="0"/>
                <a:cs typeface="Arial" charset="0"/>
              </a:rPr>
              <a:t>goods;</a:t>
            </a:r>
            <a:endParaRPr lang="sr-Latn-CS" sz="1700" i="1" dirty="0">
              <a:solidFill>
                <a:srgbClr val="6A1414"/>
              </a:solidFill>
              <a:latin typeface="Cambria" pitchFamily="18" charset="0"/>
              <a:cs typeface="Arial" charset="0"/>
            </a:endParaRPr>
          </a:p>
          <a:p>
            <a:pPr marL="274320" indent="-274320" algn="just">
              <a:spcBef>
                <a:spcPts val="600"/>
              </a:spcBef>
              <a:buFont typeface="Wingdings" pitchFamily="2" charset="2"/>
              <a:buChar char="ü"/>
              <a:defRPr/>
            </a:pPr>
            <a:r>
              <a:rPr lang="en-US" sz="1700" i="1" dirty="0">
                <a:solidFill>
                  <a:srgbClr val="6A1414"/>
                </a:solidFill>
                <a:latin typeface="Cambria" pitchFamily="18" charset="0"/>
                <a:cs typeface="Arial" charset="0"/>
              </a:rPr>
              <a:t>Continued participation in the long-term project of the EU.</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35" name="Slide Number Placeholder 34"/>
          <p:cNvSpPr>
            <a:spLocks noGrp="1"/>
          </p:cNvSpPr>
          <p:nvPr>
            <p:ph type="sldNum" sz="quarter" idx="12"/>
          </p:nvPr>
        </p:nvSpPr>
        <p:spPr/>
        <p:txBody>
          <a:bodyPr/>
          <a:lstStyle/>
          <a:p>
            <a:pPr>
              <a:defRPr/>
            </a:pPr>
            <a:fld id="{07805070-01AD-4DB7-91F5-6260714AA4A2}" type="slidenum">
              <a:rPr lang="en-US" smtClean="0"/>
              <a:pPr>
                <a:defRPr/>
              </a:pPr>
              <a:t>18</a:t>
            </a:fld>
            <a:endParaRPr lang="en-US"/>
          </a:p>
        </p:txBody>
      </p:sp>
      <p:sp>
        <p:nvSpPr>
          <p:cNvPr id="29" name="Rectangle 28"/>
          <p:cNvSpPr/>
          <p:nvPr/>
        </p:nvSpPr>
        <p:spPr>
          <a:xfrm>
            <a:off x="609600" y="3276600"/>
            <a:ext cx="8153400" cy="769441"/>
          </a:xfrm>
          <a:prstGeom prst="rect">
            <a:avLst/>
          </a:prstGeom>
        </p:spPr>
        <p:txBody>
          <a:bodyPr wrap="square">
            <a:spAutoFit/>
          </a:bodyPr>
          <a:lstStyle/>
          <a:p>
            <a:pPr marL="514350" indent="4763" algn="just">
              <a:defRPr/>
            </a:pPr>
            <a:r>
              <a:rPr lang="sr-Latn-CS" sz="4400" b="1" dirty="0" smtClean="0">
                <a:solidFill>
                  <a:schemeClr val="accent2">
                    <a:lumMod val="50000"/>
                  </a:schemeClr>
                </a:solidFill>
                <a:effectLst>
                  <a:outerShdw blurRad="38100" dist="38100" dir="2700000" algn="tl">
                    <a:srgbClr val="000000">
                      <a:alpha val="43137"/>
                    </a:srgbClr>
                  </a:outerShdw>
                </a:effectLst>
                <a:latin typeface="Cambria" pitchFamily="18" charset="0"/>
              </a:rPr>
              <a:t>2. Anti-Torture Regulation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25"/>
          <p:cNvSpPr>
            <a:spLocks noChangeShapeType="1"/>
          </p:cNvSpPr>
          <p:nvPr/>
        </p:nvSpPr>
        <p:spPr bwMode="auto">
          <a:xfrm>
            <a:off x="1752599" y="3276600"/>
            <a:ext cx="1600201" cy="609600"/>
          </a:xfrm>
          <a:prstGeom prst="line">
            <a:avLst/>
          </a:prstGeom>
          <a:noFill/>
          <a:ln w="38100">
            <a:solidFill>
              <a:srgbClr val="4D4D4D"/>
            </a:solidFill>
            <a:prstDash val="dash"/>
            <a:round/>
            <a:headEnd/>
            <a:tailEnd/>
          </a:ln>
        </p:spPr>
        <p:txBody>
          <a:bodyPr/>
          <a:lstStyle/>
          <a:p>
            <a:endParaRPr lang="en-US"/>
          </a:p>
        </p:txBody>
      </p:sp>
      <p:sp>
        <p:nvSpPr>
          <p:cNvPr id="4099" name="Line 2"/>
          <p:cNvSpPr>
            <a:spLocks noChangeShapeType="1"/>
          </p:cNvSpPr>
          <p:nvPr/>
        </p:nvSpPr>
        <p:spPr bwMode="auto">
          <a:xfrm flipV="1">
            <a:off x="4724400" y="2362200"/>
            <a:ext cx="1698625" cy="1119188"/>
          </a:xfrm>
          <a:prstGeom prst="line">
            <a:avLst/>
          </a:prstGeom>
          <a:noFill/>
          <a:ln w="38100">
            <a:solidFill>
              <a:srgbClr val="333333"/>
            </a:solidFill>
            <a:round/>
            <a:headEnd/>
            <a:tailEnd/>
          </a:ln>
        </p:spPr>
        <p:txBody>
          <a:bodyPr/>
          <a:lstStyle/>
          <a:p>
            <a:endParaRPr lang="en-US"/>
          </a:p>
        </p:txBody>
      </p:sp>
      <p:sp>
        <p:nvSpPr>
          <p:cNvPr id="4100" name="Line 3"/>
          <p:cNvSpPr>
            <a:spLocks noChangeShapeType="1"/>
          </p:cNvSpPr>
          <p:nvPr/>
        </p:nvSpPr>
        <p:spPr bwMode="auto">
          <a:xfrm>
            <a:off x="1531938" y="4270375"/>
            <a:ext cx="1939925" cy="0"/>
          </a:xfrm>
          <a:prstGeom prst="line">
            <a:avLst/>
          </a:prstGeom>
          <a:noFill/>
          <a:ln w="38100">
            <a:solidFill>
              <a:srgbClr val="4D4D4D"/>
            </a:solidFill>
            <a:prstDash val="dash"/>
            <a:round/>
            <a:headEnd/>
            <a:tailEnd/>
          </a:ln>
        </p:spPr>
        <p:txBody>
          <a:bodyPr/>
          <a:lstStyle/>
          <a:p>
            <a:endParaRPr lang="en-US"/>
          </a:p>
        </p:txBody>
      </p:sp>
      <p:sp>
        <p:nvSpPr>
          <p:cNvPr id="4101" name="Line 4"/>
          <p:cNvSpPr>
            <a:spLocks noChangeShapeType="1"/>
          </p:cNvSpPr>
          <p:nvPr/>
        </p:nvSpPr>
        <p:spPr bwMode="auto">
          <a:xfrm flipV="1">
            <a:off x="4500563" y="2571750"/>
            <a:ext cx="0" cy="1654175"/>
          </a:xfrm>
          <a:prstGeom prst="line">
            <a:avLst/>
          </a:prstGeom>
          <a:noFill/>
          <a:ln w="38100">
            <a:solidFill>
              <a:srgbClr val="333333"/>
            </a:solidFill>
            <a:round/>
            <a:headEnd/>
            <a:tailEnd/>
          </a:ln>
        </p:spPr>
        <p:txBody>
          <a:bodyPr/>
          <a:lstStyle/>
          <a:p>
            <a:endParaRPr lang="en-US"/>
          </a:p>
        </p:txBody>
      </p:sp>
      <p:sp>
        <p:nvSpPr>
          <p:cNvPr id="4102" name="Line 5"/>
          <p:cNvSpPr>
            <a:spLocks noChangeShapeType="1"/>
          </p:cNvSpPr>
          <p:nvPr/>
        </p:nvSpPr>
        <p:spPr bwMode="auto">
          <a:xfrm flipV="1">
            <a:off x="2146300" y="4333875"/>
            <a:ext cx="1568450" cy="1147763"/>
          </a:xfrm>
          <a:prstGeom prst="line">
            <a:avLst/>
          </a:prstGeom>
          <a:noFill/>
          <a:ln w="38100">
            <a:solidFill>
              <a:srgbClr val="4D4D4D"/>
            </a:solidFill>
            <a:prstDash val="dash"/>
            <a:round/>
            <a:headEnd/>
            <a:tailEnd/>
          </a:ln>
        </p:spPr>
        <p:txBody>
          <a:bodyPr/>
          <a:lstStyle/>
          <a:p>
            <a:endParaRPr lang="en-US"/>
          </a:p>
        </p:txBody>
      </p:sp>
      <p:sp>
        <p:nvSpPr>
          <p:cNvPr id="4103" name="Line 6"/>
          <p:cNvSpPr>
            <a:spLocks noChangeShapeType="1"/>
          </p:cNvSpPr>
          <p:nvPr/>
        </p:nvSpPr>
        <p:spPr bwMode="auto">
          <a:xfrm flipV="1">
            <a:off x="4500563" y="4071938"/>
            <a:ext cx="0" cy="1755775"/>
          </a:xfrm>
          <a:prstGeom prst="line">
            <a:avLst/>
          </a:prstGeom>
          <a:noFill/>
          <a:ln w="38100">
            <a:solidFill>
              <a:srgbClr val="4D4D4D"/>
            </a:solidFill>
            <a:prstDash val="dash"/>
            <a:round/>
            <a:headEnd/>
            <a:tailEnd/>
          </a:ln>
        </p:spPr>
        <p:txBody>
          <a:bodyPr/>
          <a:lstStyle/>
          <a:p>
            <a:endParaRPr lang="en-US"/>
          </a:p>
        </p:txBody>
      </p:sp>
      <p:sp>
        <p:nvSpPr>
          <p:cNvPr id="4104" name="Line 7"/>
          <p:cNvSpPr>
            <a:spLocks noChangeShapeType="1"/>
          </p:cNvSpPr>
          <p:nvPr/>
        </p:nvSpPr>
        <p:spPr bwMode="auto">
          <a:xfrm>
            <a:off x="5867400" y="4191000"/>
            <a:ext cx="685799" cy="76200"/>
          </a:xfrm>
          <a:prstGeom prst="line">
            <a:avLst/>
          </a:prstGeom>
          <a:noFill/>
          <a:ln w="38100">
            <a:solidFill>
              <a:srgbClr val="333333"/>
            </a:solidFill>
            <a:round/>
            <a:headEnd/>
            <a:tailEnd/>
          </a:ln>
        </p:spPr>
        <p:txBody>
          <a:bodyPr/>
          <a:lstStyle/>
          <a:p>
            <a:endParaRPr lang="en-US"/>
          </a:p>
        </p:txBody>
      </p:sp>
      <p:sp>
        <p:nvSpPr>
          <p:cNvPr id="77840" name="Oval 16"/>
          <p:cNvSpPr>
            <a:spLocks noChangeArrowheads="1"/>
          </p:cNvSpPr>
          <p:nvPr/>
        </p:nvSpPr>
        <p:spPr bwMode="auto">
          <a:xfrm>
            <a:off x="3357563" y="3429000"/>
            <a:ext cx="2517775" cy="1162050"/>
          </a:xfrm>
          <a:prstGeom prst="ellipse">
            <a:avLst/>
          </a:prstGeom>
          <a:gradFill rotWithShape="0">
            <a:gsLst>
              <a:gs pos="0">
                <a:srgbClr val="A7A7A7"/>
              </a:gs>
              <a:gs pos="100000">
                <a:srgbClr val="FFFF00"/>
              </a:gs>
            </a:gsLst>
            <a:lin ang="5400000" scaled="1"/>
          </a:gradFill>
          <a:ln w="9525">
            <a:round/>
            <a:headEnd/>
            <a:tailEnd/>
          </a:ln>
          <a:effectLst/>
          <a:scene3d>
            <a:camera prst="legacyObliqueBottom"/>
            <a:lightRig rig="legacyFlat3" dir="b"/>
          </a:scene3d>
          <a:sp3d extrusionH="430200" prstMaterial="legacyMatte">
            <a:bevelT w="13500" h="13500" prst="angle"/>
            <a:bevelB w="13500" h="13500" prst="angle"/>
            <a:extrusionClr>
              <a:srgbClr val="A7A7A7"/>
            </a:extrusionClr>
          </a:sp3d>
        </p:spPr>
        <p:txBody>
          <a:bodyPr wrap="none" anchor="ctr">
            <a:flatTx/>
          </a:bodyPr>
          <a:lstStyle/>
          <a:p>
            <a:pPr algn="ctr">
              <a:defRPr/>
            </a:pPr>
            <a:r>
              <a:rPr lang="pt-PT" sz="1600" b="1" dirty="0">
                <a:latin typeface="Arial" charset="0"/>
              </a:rPr>
              <a:t>National control</a:t>
            </a:r>
          </a:p>
          <a:p>
            <a:pPr algn="ctr">
              <a:defRPr/>
            </a:pPr>
            <a:r>
              <a:rPr lang="pt-PT" sz="1600" b="1" dirty="0">
                <a:latin typeface="Arial" charset="0"/>
              </a:rPr>
              <a:t>legal system</a:t>
            </a:r>
            <a:endParaRPr lang="pt-PT" sz="1600" b="1" dirty="0">
              <a:effectLst>
                <a:outerShdw blurRad="38100" dist="38100" dir="2700000" algn="tl">
                  <a:srgbClr val="FFFFFF"/>
                </a:outerShdw>
              </a:effectLst>
              <a:latin typeface="Tahoma" pitchFamily="34" charset="0"/>
            </a:endParaRPr>
          </a:p>
        </p:txBody>
      </p:sp>
      <p:sp>
        <p:nvSpPr>
          <p:cNvPr id="4108" name="AutoShape 17"/>
          <p:cNvSpPr>
            <a:spLocks noChangeArrowheads="1"/>
          </p:cNvSpPr>
          <p:nvPr/>
        </p:nvSpPr>
        <p:spPr bwMode="auto">
          <a:xfrm>
            <a:off x="800100" y="1887538"/>
            <a:ext cx="1771650" cy="565150"/>
          </a:xfrm>
          <a:prstGeom prst="rightArrow">
            <a:avLst>
              <a:gd name="adj1" fmla="val 50000"/>
              <a:gd name="adj2" fmla="val 78371"/>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r>
              <a:rPr lang="pt-PT" sz="1200" b="1" dirty="0"/>
              <a:t>Major reference</a:t>
            </a:r>
            <a:endParaRPr lang="en-US" sz="1200" b="1" dirty="0"/>
          </a:p>
        </p:txBody>
      </p:sp>
      <p:sp>
        <p:nvSpPr>
          <p:cNvPr id="4109" name="AutoShape 8"/>
          <p:cNvSpPr>
            <a:spLocks noChangeArrowheads="1"/>
          </p:cNvSpPr>
          <p:nvPr/>
        </p:nvSpPr>
        <p:spPr bwMode="auto">
          <a:xfrm>
            <a:off x="3571875" y="1643063"/>
            <a:ext cx="2016125" cy="1079500"/>
          </a:xfrm>
          <a:prstGeom prst="flowChartDocument">
            <a:avLst/>
          </a:prstGeom>
          <a:solidFill>
            <a:srgbClr val="4D4D4D"/>
          </a:solidFill>
          <a:ln w="9525">
            <a:solidFill>
              <a:srgbClr val="000066"/>
            </a:solidFill>
            <a:miter lim="800000"/>
            <a:headEnd/>
            <a:tailEnd/>
          </a:ln>
        </p:spPr>
        <p:txBody>
          <a:bodyPr wrap="none" anchor="ctr"/>
          <a:lstStyle/>
          <a:p>
            <a:pPr algn="ctr"/>
            <a:r>
              <a:rPr lang="pt-PT" sz="1600" b="1">
                <a:solidFill>
                  <a:schemeClr val="bg1"/>
                </a:solidFill>
              </a:rPr>
              <a:t>CCP</a:t>
            </a:r>
            <a:endParaRPr lang="en-US" sz="1600" b="1">
              <a:solidFill>
                <a:schemeClr val="bg1"/>
              </a:solidFill>
            </a:endParaRPr>
          </a:p>
          <a:p>
            <a:pPr algn="ctr"/>
            <a:r>
              <a:rPr lang="en-US" sz="1600" b="1">
                <a:solidFill>
                  <a:schemeClr val="bg1"/>
                </a:solidFill>
              </a:rPr>
              <a:t>2008/944/CFSP</a:t>
            </a:r>
          </a:p>
        </p:txBody>
      </p:sp>
      <p:sp>
        <p:nvSpPr>
          <p:cNvPr id="4110" name="Text Box 19"/>
          <p:cNvSpPr txBox="1">
            <a:spLocks noChangeArrowheads="1"/>
          </p:cNvSpPr>
          <p:nvPr/>
        </p:nvSpPr>
        <p:spPr bwMode="auto">
          <a:xfrm>
            <a:off x="515938" y="3989388"/>
            <a:ext cx="1225550" cy="527050"/>
          </a:xfrm>
          <a:prstGeom prst="rect">
            <a:avLst/>
          </a:prstGeom>
          <a:solidFill>
            <a:srgbClr val="EAEAEA"/>
          </a:solidFill>
          <a:ln w="9525">
            <a:solidFill>
              <a:schemeClr val="tx1"/>
            </a:solidFill>
            <a:miter lim="800000"/>
            <a:headEnd/>
            <a:tailEnd/>
          </a:ln>
        </p:spPr>
        <p:txBody>
          <a:bodyPr wrap="none">
            <a:spAutoFit/>
          </a:bodyPr>
          <a:lstStyle/>
          <a:p>
            <a:pPr algn="ctr"/>
            <a:r>
              <a:rPr lang="pt-PT" sz="1400">
                <a:solidFill>
                  <a:srgbClr val="4D4D4D"/>
                </a:solidFill>
                <a:latin typeface="Trebuchet MS" pitchFamily="34" charset="0"/>
              </a:rPr>
              <a:t>Wassenaar</a:t>
            </a:r>
          </a:p>
          <a:p>
            <a:pPr algn="ctr"/>
            <a:r>
              <a:rPr lang="pt-PT" sz="1400">
                <a:solidFill>
                  <a:srgbClr val="4D4D4D"/>
                </a:solidFill>
                <a:latin typeface="Trebuchet MS" pitchFamily="34" charset="0"/>
              </a:rPr>
              <a:t>Arrangement</a:t>
            </a:r>
            <a:endParaRPr lang="en-US" sz="1400">
              <a:solidFill>
                <a:srgbClr val="4D4D4D"/>
              </a:solidFill>
              <a:latin typeface="Trebuchet MS" pitchFamily="34" charset="0"/>
            </a:endParaRPr>
          </a:p>
        </p:txBody>
      </p:sp>
      <p:sp>
        <p:nvSpPr>
          <p:cNvPr id="4111" name="AutoShape 20"/>
          <p:cNvSpPr>
            <a:spLocks noChangeArrowheads="1"/>
          </p:cNvSpPr>
          <p:nvPr/>
        </p:nvSpPr>
        <p:spPr bwMode="auto">
          <a:xfrm>
            <a:off x="6553200" y="3733800"/>
            <a:ext cx="2000250" cy="1143000"/>
          </a:xfrm>
          <a:prstGeom prst="flowChartDocument">
            <a:avLst/>
          </a:prstGeom>
          <a:solidFill>
            <a:srgbClr val="333333"/>
          </a:solidFill>
          <a:ln w="9525">
            <a:solidFill>
              <a:schemeClr val="tx1"/>
            </a:solidFill>
            <a:miter lim="800000"/>
            <a:headEnd/>
            <a:tailEnd/>
          </a:ln>
        </p:spPr>
        <p:txBody>
          <a:bodyPr wrap="none" anchor="ctr"/>
          <a:lstStyle/>
          <a:p>
            <a:pPr algn="ctr"/>
            <a:r>
              <a:rPr lang="pt-PT" sz="1400" b="1" dirty="0">
                <a:solidFill>
                  <a:schemeClr val="bg1"/>
                </a:solidFill>
              </a:rPr>
              <a:t>Common Military</a:t>
            </a:r>
          </a:p>
          <a:p>
            <a:pPr algn="ctr"/>
            <a:r>
              <a:rPr lang="pt-PT" sz="1400" b="1" dirty="0">
                <a:solidFill>
                  <a:schemeClr val="bg1"/>
                </a:solidFill>
              </a:rPr>
              <a:t>List</a:t>
            </a:r>
            <a:r>
              <a:rPr lang="en-US" sz="1400" dirty="0">
                <a:solidFill>
                  <a:srgbClr val="6A1414"/>
                </a:solidFill>
                <a:latin typeface="Cambria" pitchFamily="18" charset="0"/>
                <a:ea typeface="Calibri" pitchFamily="34" charset="0"/>
                <a:cs typeface="Times New Roman" pitchFamily="18" charset="0"/>
              </a:rPr>
              <a:t> </a:t>
            </a:r>
          </a:p>
          <a:p>
            <a:pPr algn="ctr"/>
            <a:r>
              <a:rPr lang="en-US" sz="1400" dirty="0">
                <a:solidFill>
                  <a:schemeClr val="bg1"/>
                </a:solidFill>
                <a:latin typeface="Cambria" pitchFamily="18" charset="0"/>
                <a:ea typeface="Calibri" pitchFamily="34" charset="0"/>
                <a:cs typeface="Times New Roman" pitchFamily="18" charset="0"/>
              </a:rPr>
              <a:t>(2012/C 85/01) (CFSP)</a:t>
            </a:r>
          </a:p>
          <a:p>
            <a:pPr algn="ctr"/>
            <a:endParaRPr lang="pt-PT" sz="1400" b="1" dirty="0">
              <a:solidFill>
                <a:schemeClr val="bg1"/>
              </a:solidFill>
            </a:endParaRPr>
          </a:p>
        </p:txBody>
      </p:sp>
      <p:sp>
        <p:nvSpPr>
          <p:cNvPr id="4112" name="AutoShape 21"/>
          <p:cNvSpPr>
            <a:spLocks noChangeArrowheads="1"/>
          </p:cNvSpPr>
          <p:nvPr/>
        </p:nvSpPr>
        <p:spPr bwMode="auto">
          <a:xfrm>
            <a:off x="6172200" y="1676400"/>
            <a:ext cx="1889125" cy="763587"/>
          </a:xfrm>
          <a:prstGeom prst="flowChartDocument">
            <a:avLst/>
          </a:prstGeom>
          <a:solidFill>
            <a:srgbClr val="333333"/>
          </a:solidFill>
          <a:ln w="9525">
            <a:solidFill>
              <a:schemeClr val="tx1"/>
            </a:solidFill>
            <a:miter lim="800000"/>
            <a:headEnd/>
            <a:tailEnd/>
          </a:ln>
        </p:spPr>
        <p:txBody>
          <a:bodyPr wrap="none" anchor="ctr"/>
          <a:lstStyle/>
          <a:p>
            <a:pPr algn="ctr"/>
            <a:r>
              <a:rPr lang="pt-PT" sz="1400" b="1">
                <a:solidFill>
                  <a:schemeClr val="bg1"/>
                </a:solidFill>
              </a:rPr>
              <a:t>CCP 2003/468/CFSP</a:t>
            </a:r>
          </a:p>
          <a:p>
            <a:pPr algn="ctr"/>
            <a:r>
              <a:rPr lang="pt-PT" sz="1400" b="1">
                <a:solidFill>
                  <a:schemeClr val="bg1"/>
                </a:solidFill>
              </a:rPr>
              <a:t>(Brokering)</a:t>
            </a:r>
          </a:p>
        </p:txBody>
      </p:sp>
      <p:sp>
        <p:nvSpPr>
          <p:cNvPr id="4113" name="AutoShape 22"/>
          <p:cNvSpPr>
            <a:spLocks noChangeArrowheads="1"/>
          </p:cNvSpPr>
          <p:nvPr/>
        </p:nvSpPr>
        <p:spPr bwMode="auto">
          <a:xfrm>
            <a:off x="577850" y="4845050"/>
            <a:ext cx="1757363" cy="835025"/>
          </a:xfrm>
          <a:prstGeom prst="flowChartDocument">
            <a:avLst/>
          </a:prstGeom>
          <a:solidFill>
            <a:srgbClr val="EAEAEA"/>
          </a:solidFill>
          <a:ln w="9525">
            <a:solidFill>
              <a:schemeClr val="tx1"/>
            </a:solidFill>
            <a:miter lim="800000"/>
            <a:headEnd/>
            <a:tailEnd/>
          </a:ln>
        </p:spPr>
        <p:txBody>
          <a:bodyPr wrap="none" anchor="ctr"/>
          <a:lstStyle/>
          <a:p>
            <a:pPr algn="ctr"/>
            <a:r>
              <a:rPr lang="pt-PT" sz="1400" dirty="0">
                <a:solidFill>
                  <a:srgbClr val="4D4D4D"/>
                </a:solidFill>
              </a:rPr>
              <a:t>UN Program of</a:t>
            </a:r>
          </a:p>
          <a:p>
            <a:pPr algn="ctr"/>
            <a:r>
              <a:rPr lang="pt-PT" sz="1400" dirty="0">
                <a:solidFill>
                  <a:srgbClr val="4D4D4D"/>
                </a:solidFill>
              </a:rPr>
              <a:t> Action on SALW</a:t>
            </a:r>
          </a:p>
        </p:txBody>
      </p:sp>
      <p:sp>
        <p:nvSpPr>
          <p:cNvPr id="4114" name="AutoShape 23"/>
          <p:cNvSpPr>
            <a:spLocks noChangeArrowheads="1"/>
          </p:cNvSpPr>
          <p:nvPr/>
        </p:nvSpPr>
        <p:spPr bwMode="auto">
          <a:xfrm>
            <a:off x="2667000" y="5334000"/>
            <a:ext cx="3495675" cy="1038225"/>
          </a:xfrm>
          <a:prstGeom prst="flowChartDocument">
            <a:avLst/>
          </a:prstGeom>
          <a:solidFill>
            <a:srgbClr val="EAEAEA"/>
          </a:solidFill>
          <a:ln w="9525">
            <a:solidFill>
              <a:schemeClr val="tx1"/>
            </a:solidFill>
            <a:miter lim="800000"/>
            <a:headEnd/>
            <a:tailEnd/>
          </a:ln>
        </p:spPr>
        <p:txBody>
          <a:bodyPr wrap="none" anchor="ctr"/>
          <a:lstStyle/>
          <a:p>
            <a:pPr algn="ctr"/>
            <a:r>
              <a:rPr lang="pt-PT" sz="1400">
                <a:solidFill>
                  <a:srgbClr val="4D4D4D"/>
                </a:solidFill>
              </a:rPr>
              <a:t>UN Protocol against illicit manufacturing</a:t>
            </a:r>
          </a:p>
          <a:p>
            <a:pPr algn="ctr"/>
            <a:r>
              <a:rPr lang="pt-PT" sz="1400">
                <a:solidFill>
                  <a:srgbClr val="4D4D4D"/>
                </a:solidFill>
              </a:rPr>
              <a:t>of and trafficking in firearms, their parts</a:t>
            </a:r>
          </a:p>
          <a:p>
            <a:pPr algn="ctr"/>
            <a:r>
              <a:rPr lang="pt-PT" sz="1400">
                <a:solidFill>
                  <a:srgbClr val="4D4D4D"/>
                </a:solidFill>
              </a:rPr>
              <a:t>and ammunition</a:t>
            </a:r>
          </a:p>
        </p:txBody>
      </p:sp>
      <p:sp>
        <p:nvSpPr>
          <p:cNvPr id="4115" name="Text Box 24"/>
          <p:cNvSpPr txBox="1">
            <a:spLocks noChangeArrowheads="1"/>
          </p:cNvSpPr>
          <p:nvPr/>
        </p:nvSpPr>
        <p:spPr bwMode="auto">
          <a:xfrm>
            <a:off x="349250" y="3151188"/>
            <a:ext cx="1425575" cy="314325"/>
          </a:xfrm>
          <a:prstGeom prst="rect">
            <a:avLst/>
          </a:prstGeom>
          <a:solidFill>
            <a:srgbClr val="EAEAEA"/>
          </a:solidFill>
          <a:ln w="9525">
            <a:solidFill>
              <a:schemeClr val="tx1"/>
            </a:solidFill>
            <a:miter lim="800000"/>
            <a:headEnd/>
            <a:tailEnd/>
          </a:ln>
        </p:spPr>
        <p:txBody>
          <a:bodyPr wrap="none">
            <a:spAutoFit/>
          </a:bodyPr>
          <a:lstStyle/>
          <a:p>
            <a:pPr algn="ctr"/>
            <a:r>
              <a:rPr lang="pt-PT" sz="1400">
                <a:solidFill>
                  <a:srgbClr val="4D4D4D"/>
                </a:solidFill>
                <a:latin typeface="Trebuchet MS" pitchFamily="34" charset="0"/>
              </a:rPr>
              <a:t>OSCE and other</a:t>
            </a:r>
            <a:endParaRPr lang="en-US" sz="1400">
              <a:solidFill>
                <a:srgbClr val="4D4D4D"/>
              </a:solidFill>
              <a:latin typeface="Trebuchet MS" pitchFamily="34" charset="0"/>
            </a:endParaRPr>
          </a:p>
        </p:txBody>
      </p:sp>
      <p:sp>
        <p:nvSpPr>
          <p:cNvPr id="4116" name="AutoShape 21"/>
          <p:cNvSpPr>
            <a:spLocks noChangeArrowheads="1"/>
          </p:cNvSpPr>
          <p:nvPr/>
        </p:nvSpPr>
        <p:spPr bwMode="auto">
          <a:xfrm>
            <a:off x="6324600" y="2590800"/>
            <a:ext cx="1889125" cy="1049337"/>
          </a:xfrm>
          <a:prstGeom prst="flowChartDocument">
            <a:avLst/>
          </a:prstGeom>
          <a:solidFill>
            <a:srgbClr val="333333"/>
          </a:solidFill>
          <a:ln w="9525">
            <a:solidFill>
              <a:schemeClr val="tx1"/>
            </a:solidFill>
            <a:miter lim="800000"/>
            <a:headEnd/>
            <a:tailEnd/>
          </a:ln>
        </p:spPr>
        <p:txBody>
          <a:bodyPr wrap="none" anchor="ctr"/>
          <a:lstStyle/>
          <a:p>
            <a:pPr>
              <a:lnSpc>
                <a:spcPct val="115000"/>
              </a:lnSpc>
              <a:spcBef>
                <a:spcPts val="300"/>
              </a:spcBef>
              <a:spcAft>
                <a:spcPts val="300"/>
              </a:spcAft>
            </a:pPr>
            <a:r>
              <a:rPr lang="en-US" sz="1400" b="1" i="1" dirty="0">
                <a:solidFill>
                  <a:schemeClr val="bg1"/>
                </a:solidFill>
                <a:ea typeface="Calibri" pitchFamily="34" charset="0"/>
                <a:cs typeface="Arial" pitchFamily="34" charset="0"/>
              </a:rPr>
              <a:t>Council Regulation  </a:t>
            </a:r>
          </a:p>
          <a:p>
            <a:pPr>
              <a:lnSpc>
                <a:spcPct val="115000"/>
              </a:lnSpc>
              <a:spcBef>
                <a:spcPts val="300"/>
              </a:spcBef>
              <a:spcAft>
                <a:spcPts val="300"/>
              </a:spcAft>
            </a:pPr>
            <a:r>
              <a:rPr lang="en-US" sz="1400" b="1" i="1" dirty="0">
                <a:solidFill>
                  <a:schemeClr val="bg1"/>
                </a:solidFill>
                <a:ea typeface="Calibri" pitchFamily="34" charset="0"/>
                <a:cs typeface="Arial" pitchFamily="34" charset="0"/>
              </a:rPr>
              <a:t>428/2009</a:t>
            </a:r>
          </a:p>
          <a:p>
            <a:pPr>
              <a:lnSpc>
                <a:spcPct val="115000"/>
              </a:lnSpc>
              <a:spcBef>
                <a:spcPts val="300"/>
              </a:spcBef>
              <a:spcAft>
                <a:spcPts val="300"/>
              </a:spcAft>
            </a:pPr>
            <a:r>
              <a:rPr lang="en-US" sz="1400" b="1" i="1" dirty="0">
                <a:solidFill>
                  <a:schemeClr val="bg1"/>
                </a:solidFill>
                <a:ea typeface="Calibri" pitchFamily="34" charset="0"/>
                <a:cs typeface="Arial" pitchFamily="34" charset="0"/>
              </a:rPr>
              <a:t>(EC) of 5</a:t>
            </a:r>
            <a:r>
              <a:rPr lang="en-US" sz="1400" b="1" i="1" baseline="30000" dirty="0">
                <a:solidFill>
                  <a:schemeClr val="bg1"/>
                </a:solidFill>
                <a:ea typeface="Calibri" pitchFamily="34" charset="0"/>
                <a:cs typeface="Arial" pitchFamily="34" charset="0"/>
              </a:rPr>
              <a:t>th</a:t>
            </a:r>
            <a:r>
              <a:rPr lang="en-US" sz="1400" b="1" i="1" dirty="0">
                <a:solidFill>
                  <a:schemeClr val="bg1"/>
                </a:solidFill>
                <a:ea typeface="Calibri" pitchFamily="34" charset="0"/>
                <a:cs typeface="Arial" pitchFamily="34" charset="0"/>
              </a:rPr>
              <a:t>  May 2009</a:t>
            </a:r>
            <a:endParaRPr lang="en-US" sz="1400" b="1" dirty="0">
              <a:solidFill>
                <a:schemeClr val="bg1"/>
              </a:solidFill>
              <a:ea typeface="Calibri" pitchFamily="34" charset="0"/>
              <a:cs typeface="Arial" pitchFamily="34" charset="0"/>
            </a:endParaRPr>
          </a:p>
        </p:txBody>
      </p:sp>
      <p:sp>
        <p:nvSpPr>
          <p:cNvPr id="4117" name="Line 2"/>
          <p:cNvSpPr>
            <a:spLocks noChangeShapeType="1"/>
          </p:cNvSpPr>
          <p:nvPr/>
        </p:nvSpPr>
        <p:spPr bwMode="auto">
          <a:xfrm flipV="1">
            <a:off x="5257800" y="3124200"/>
            <a:ext cx="1104900" cy="381000"/>
          </a:xfrm>
          <a:prstGeom prst="line">
            <a:avLst/>
          </a:prstGeom>
          <a:noFill/>
          <a:ln w="38100">
            <a:solidFill>
              <a:srgbClr val="333333"/>
            </a:solidFill>
            <a:round/>
            <a:headEnd/>
            <a:tailEnd/>
          </a:ln>
        </p:spPr>
        <p:txBody>
          <a:bodyPr/>
          <a:lstStyle/>
          <a:p>
            <a:endParaRPr lang="en-US"/>
          </a:p>
        </p:txBody>
      </p:sp>
      <p:sp>
        <p:nvSpPr>
          <p:cNvPr id="22" name="Slide Number Placeholder 21"/>
          <p:cNvSpPr>
            <a:spLocks noGrp="1"/>
          </p:cNvSpPr>
          <p:nvPr>
            <p:ph type="sldNum" sz="quarter" idx="12"/>
          </p:nvPr>
        </p:nvSpPr>
        <p:spPr/>
        <p:txBody>
          <a:bodyPr/>
          <a:lstStyle/>
          <a:p>
            <a:pPr>
              <a:defRPr/>
            </a:pPr>
            <a:fld id="{C9ECB054-8C11-4E72-8D2A-82606A3B35F9}" type="slidenum">
              <a:rPr lang="en-US" smtClean="0"/>
              <a:pPr>
                <a:defRPr/>
              </a:pPr>
              <a:t>19</a:t>
            </a:fld>
            <a:endParaRPr lang="en-US"/>
          </a:p>
        </p:txBody>
      </p:sp>
      <p:sp>
        <p:nvSpPr>
          <p:cNvPr id="24" name="AutoShape 20"/>
          <p:cNvSpPr>
            <a:spLocks noChangeArrowheads="1"/>
          </p:cNvSpPr>
          <p:nvPr/>
        </p:nvSpPr>
        <p:spPr bwMode="auto">
          <a:xfrm>
            <a:off x="6477000" y="5105400"/>
            <a:ext cx="2000250" cy="1143000"/>
          </a:xfrm>
          <a:prstGeom prst="flowChartDocument">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algn="ctr"/>
            <a:r>
              <a:rPr lang="sr-Latn-CS" sz="1400" b="1" dirty="0" smtClean="0">
                <a:solidFill>
                  <a:schemeClr val="bg1"/>
                </a:solidFill>
              </a:rPr>
              <a:t>Other Regulations</a:t>
            </a:r>
          </a:p>
          <a:p>
            <a:pPr algn="ctr"/>
            <a:endParaRPr lang="en-US" sz="1400" dirty="0">
              <a:solidFill>
                <a:srgbClr val="6A1414"/>
              </a:solidFill>
              <a:latin typeface="Cambria" pitchFamily="18" charset="0"/>
              <a:ea typeface="Calibri" pitchFamily="34" charset="0"/>
              <a:cs typeface="Times New Roman" pitchFamily="18" charset="0"/>
            </a:endParaRPr>
          </a:p>
          <a:p>
            <a:pPr algn="ctr"/>
            <a:r>
              <a:rPr lang="en-US" sz="1400" b="1" dirty="0" smtClean="0">
                <a:solidFill>
                  <a:schemeClr val="bg1"/>
                </a:solidFill>
              </a:rPr>
              <a:t>(EC) No 1236/2005</a:t>
            </a:r>
            <a:endParaRPr lang="pt-PT" sz="1400" b="1" dirty="0">
              <a:solidFill>
                <a:schemeClr val="bg1"/>
              </a:solidFill>
            </a:endParaRPr>
          </a:p>
        </p:txBody>
      </p:sp>
      <p:sp>
        <p:nvSpPr>
          <p:cNvPr id="26" name="Line 7"/>
          <p:cNvSpPr>
            <a:spLocks noChangeShapeType="1"/>
          </p:cNvSpPr>
          <p:nvPr/>
        </p:nvSpPr>
        <p:spPr bwMode="auto">
          <a:xfrm>
            <a:off x="5486400" y="4495800"/>
            <a:ext cx="990601" cy="1066800"/>
          </a:xfrm>
          <a:prstGeom prst="line">
            <a:avLst/>
          </a:prstGeom>
          <a:noFill/>
          <a:ln w="38100">
            <a:solidFill>
              <a:srgbClr val="333333"/>
            </a:solidFill>
            <a:round/>
            <a:headEnd/>
            <a:tailEnd/>
          </a:ln>
        </p:spPr>
        <p:txBody>
          <a:bodyPr/>
          <a:lstStyle/>
          <a:p>
            <a:endParaRPr lang="en-US"/>
          </a:p>
        </p:txBody>
      </p:sp>
      <p:sp>
        <p:nvSpPr>
          <p:cNvPr id="27" name="Text Box 8"/>
          <p:cNvSpPr txBox="1">
            <a:spLocks noChangeArrowheads="1"/>
          </p:cNvSpPr>
          <p:nvPr/>
        </p:nvSpPr>
        <p:spPr bwMode="auto">
          <a:xfrm>
            <a:off x="381000" y="1371600"/>
            <a:ext cx="2438400" cy="366712"/>
          </a:xfrm>
          <a:prstGeom prst="rect">
            <a:avLst/>
          </a:prstGeom>
          <a:solidFill>
            <a:srgbClr val="F8F8F8"/>
          </a:solidFill>
          <a:ln w="9525">
            <a:noFill/>
            <a:miter lim="800000"/>
            <a:headEnd/>
            <a:tailEnd/>
          </a:ln>
        </p:spPr>
        <p:txBody>
          <a:bodyPr wrap="square">
            <a:spAutoFit/>
          </a:bodyPr>
          <a:lstStyle/>
          <a:p>
            <a:r>
              <a:rPr lang="pt-PT" b="1" dirty="0"/>
              <a:t>The framework</a:t>
            </a:r>
          </a:p>
        </p:txBody>
      </p:sp>
      <p:sp>
        <p:nvSpPr>
          <p:cNvPr id="25" name="Round Same Side Corner Rectangle 2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Rectangle 2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sp>
        <p:nvSpPr>
          <p:cNvPr id="29" name="Rectangle 2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31" name="Round Same Side Corner Rectangle 3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Rectangle 31"/>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34" name="Group 21"/>
          <p:cNvGrpSpPr>
            <a:grpSpLocks/>
          </p:cNvGrpSpPr>
          <p:nvPr/>
        </p:nvGrpSpPr>
        <p:grpSpPr bwMode="auto">
          <a:xfrm>
            <a:off x="7885113" y="-4763"/>
            <a:ext cx="1211262" cy="385763"/>
            <a:chOff x="7814716" y="-5258"/>
            <a:chExt cx="1210767" cy="460280"/>
          </a:xfrm>
        </p:grpSpPr>
        <p:sp>
          <p:nvSpPr>
            <p:cNvPr id="35" name="5-Point Star 34"/>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6" name="5-Point Star 35"/>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7" name="5-Point Star 36"/>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8" name="5-Point Star 37"/>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 name="5-Point Star 38"/>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5-Point Star 39"/>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41"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42" name="Rectangle 41"/>
          <p:cNvSpPr/>
          <p:nvPr/>
        </p:nvSpPr>
        <p:spPr>
          <a:xfrm>
            <a:off x="1295400" y="609600"/>
            <a:ext cx="7391400" cy="584775"/>
          </a:xfrm>
          <a:prstGeom prst="rect">
            <a:avLst/>
          </a:prstGeom>
        </p:spPr>
        <p:txBody>
          <a:bodyPr wrap="square">
            <a:spAutoFit/>
          </a:bodyPr>
          <a:lstStyle/>
          <a:p>
            <a:pPr marL="514350" indent="4763" algn="just">
              <a:defRPr/>
            </a:pPr>
            <a:r>
              <a:rPr lang="sr-Latn-CS" sz="3200" b="1" dirty="0" smtClean="0">
                <a:solidFill>
                  <a:schemeClr val="accent2">
                    <a:lumMod val="50000"/>
                  </a:schemeClr>
                </a:solidFill>
                <a:effectLst>
                  <a:outerShdw blurRad="38100" dist="38100" dir="2700000" algn="tl">
                    <a:srgbClr val="000000">
                      <a:alpha val="43137"/>
                    </a:srgbClr>
                  </a:outerShdw>
                </a:effectLst>
                <a:latin typeface="Cambria" pitchFamily="18" charset="0"/>
              </a:rPr>
              <a:t>2. Anti-Torture Regulation</a:t>
            </a:r>
          </a:p>
        </p:txBody>
      </p:sp>
    </p:spTree>
  </p:cSld>
  <p:clrMapOvr>
    <a:masterClrMapping/>
  </p:clrMapOvr>
  <p:transition spd="med">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35" name="Slide Number Placeholder 34"/>
          <p:cNvSpPr>
            <a:spLocks noGrp="1"/>
          </p:cNvSpPr>
          <p:nvPr>
            <p:ph type="sldNum" sz="quarter" idx="12"/>
          </p:nvPr>
        </p:nvSpPr>
        <p:spPr/>
        <p:txBody>
          <a:bodyPr/>
          <a:lstStyle/>
          <a:p>
            <a:pPr>
              <a:defRPr/>
            </a:pPr>
            <a:fld id="{07805070-01AD-4DB7-91F5-6260714AA4A2}" type="slidenum">
              <a:rPr lang="en-US" smtClean="0"/>
              <a:pPr>
                <a:defRPr/>
              </a:pPr>
              <a:t>20</a:t>
            </a:fld>
            <a:endParaRPr lang="en-US"/>
          </a:p>
        </p:txBody>
      </p:sp>
      <p:sp>
        <p:nvSpPr>
          <p:cNvPr id="29" name="Rectangle 28"/>
          <p:cNvSpPr/>
          <p:nvPr/>
        </p:nvSpPr>
        <p:spPr>
          <a:xfrm>
            <a:off x="1295400" y="685800"/>
            <a:ext cx="8153400" cy="584775"/>
          </a:xfrm>
          <a:prstGeom prst="rect">
            <a:avLst/>
          </a:prstGeom>
        </p:spPr>
        <p:txBody>
          <a:bodyPr wrap="square">
            <a:spAutoFit/>
          </a:bodyPr>
          <a:lstStyle/>
          <a:p>
            <a:pPr marL="514350" indent="4763" algn="just">
              <a:defRPr/>
            </a:pPr>
            <a:r>
              <a:rPr lang="sr-Latn-CS" sz="3200" b="1" dirty="0" smtClean="0">
                <a:solidFill>
                  <a:schemeClr val="accent2">
                    <a:lumMod val="50000"/>
                  </a:schemeClr>
                </a:solidFill>
                <a:effectLst>
                  <a:outerShdw blurRad="38100" dist="38100" dir="2700000" algn="tl">
                    <a:srgbClr val="000000">
                      <a:alpha val="43137"/>
                    </a:srgbClr>
                  </a:outerShdw>
                </a:effectLst>
                <a:latin typeface="Cambria" pitchFamily="18" charset="0"/>
              </a:rPr>
              <a:t>2. Anti-Torture Regulation</a:t>
            </a:r>
          </a:p>
        </p:txBody>
      </p:sp>
      <p:sp>
        <p:nvSpPr>
          <p:cNvPr id="20" name="Content Placeholder 3"/>
          <p:cNvSpPr txBox="1">
            <a:spLocks/>
          </p:cNvSpPr>
          <p:nvPr/>
        </p:nvSpPr>
        <p:spPr>
          <a:xfrm>
            <a:off x="457200" y="1981200"/>
            <a:ext cx="8001000" cy="2286000"/>
          </a:xfrm>
          <a:prstGeom prst="rect">
            <a:avLst/>
          </a:prstGeom>
          <a:solidFill>
            <a:schemeClr val="bg1">
              <a:lumMod val="75000"/>
            </a:schemeClr>
          </a:solidFill>
        </p:spPr>
        <p:txBody>
          <a:bodyPr/>
          <a:lstStyle/>
          <a:p>
            <a:pPr marL="342900" marR="0" lvl="0" indent="-342900" algn="just" defTabSz="914400" rtl="0" eaLnBrk="0" fontAlgn="base" latinLnBrk="0" hangingPunct="0">
              <a:lnSpc>
                <a:spcPct val="100000"/>
              </a:lnSpc>
              <a:spcBef>
                <a:spcPct val="20000"/>
              </a:spcBef>
              <a:spcAft>
                <a:spcPct val="0"/>
              </a:spcAft>
              <a:buClrTx/>
              <a:buSzTx/>
              <a:buFont typeface="Wingdings" pitchFamily="2" charset="2"/>
              <a:buChar char="ü"/>
              <a:tabLst/>
              <a:defRPr/>
            </a:pPr>
            <a:r>
              <a:rPr kumimoji="0" lang="sr-Latn-CS" sz="3600" b="0" i="0" u="none" strike="noStrike" kern="1200" cap="none" spc="0" normalizeH="0" baseline="0" noProof="0" dirty="0" smtClean="0">
                <a:ln>
                  <a:noFill/>
                </a:ln>
                <a:solidFill>
                  <a:srgbClr val="82302E"/>
                </a:solidFill>
                <a:effectLst/>
                <a:uLnTx/>
                <a:uFillTx/>
                <a:latin typeface="Cambria" pitchFamily="18" charset="0"/>
                <a:ea typeface="+mn-ea"/>
                <a:cs typeface="+mn-cs"/>
              </a:rPr>
              <a:t>Law o</a:t>
            </a:r>
            <a:r>
              <a:rPr kumimoji="0" lang="en-US" sz="3600" b="0" i="0" u="none" strike="noStrike" kern="1200" cap="none" spc="0" normalizeH="0" baseline="0" noProof="0" dirty="0" smtClean="0">
                <a:ln>
                  <a:noFill/>
                </a:ln>
                <a:solidFill>
                  <a:srgbClr val="82302E"/>
                </a:solidFill>
                <a:effectLst/>
                <a:uLnTx/>
                <a:uFillTx/>
                <a:latin typeface="Cambria" pitchFamily="18" charset="0"/>
                <a:ea typeface="+mn-ea"/>
                <a:cs typeface="+mn-cs"/>
              </a:rPr>
              <a:t>n</a:t>
            </a:r>
            <a:r>
              <a:rPr kumimoji="0" lang="sr-Latn-CS" sz="3600" b="0" i="0" u="none" strike="noStrike" kern="1200" cap="none" spc="0" normalizeH="0" baseline="0" noProof="0" dirty="0" smtClean="0">
                <a:ln>
                  <a:noFill/>
                </a:ln>
                <a:solidFill>
                  <a:srgbClr val="82302E"/>
                </a:solidFill>
                <a:effectLst/>
                <a:uLnTx/>
                <a:uFillTx/>
                <a:latin typeface="Cambria" pitchFamily="18" charset="0"/>
                <a:ea typeface="+mn-ea"/>
                <a:cs typeface="+mn-cs"/>
              </a:rPr>
              <a:t> foreign trade of arms , military equipment and dual-use goods (</a:t>
            </a:r>
            <a:r>
              <a:rPr kumimoji="0" lang="en-US" sz="3600" b="0" i="0" u="none" strike="noStrike" kern="1200" cap="none" spc="0" normalizeH="0" baseline="0" noProof="0" dirty="0" smtClean="0">
                <a:ln>
                  <a:noFill/>
                </a:ln>
                <a:solidFill>
                  <a:srgbClr val="82302E"/>
                </a:solidFill>
                <a:effectLst/>
                <a:uLnTx/>
                <a:uFillTx/>
                <a:latin typeface="Cambria" pitchFamily="18" charset="0"/>
                <a:ea typeface="+mn-ea"/>
                <a:cs typeface="+mn-cs"/>
              </a:rPr>
              <a:t>“</a:t>
            </a:r>
            <a:r>
              <a:rPr kumimoji="0" lang="sr-Latn-CS" sz="3600" b="0" i="0" u="none" strike="noStrike" kern="1200" cap="none" spc="0" normalizeH="0" baseline="0" noProof="0" dirty="0" smtClean="0">
                <a:ln>
                  <a:noFill/>
                </a:ln>
                <a:solidFill>
                  <a:srgbClr val="82302E"/>
                </a:solidFill>
                <a:effectLst/>
                <a:uLnTx/>
                <a:uFillTx/>
                <a:latin typeface="Cambria" pitchFamily="18" charset="0"/>
                <a:ea typeface="+mn-ea"/>
                <a:cs typeface="+mn-cs"/>
              </a:rPr>
              <a:t>Official Gazette of Montenegro</a:t>
            </a:r>
            <a:r>
              <a:rPr kumimoji="0" lang="en-US" sz="3600" b="0" i="0" u="none" strike="noStrike" kern="1200" cap="none" spc="0" normalizeH="0" baseline="0" noProof="0" dirty="0" smtClean="0">
                <a:ln>
                  <a:noFill/>
                </a:ln>
                <a:solidFill>
                  <a:srgbClr val="82302E"/>
                </a:solidFill>
                <a:effectLst/>
                <a:uLnTx/>
                <a:uFillTx/>
                <a:latin typeface="Cambria" pitchFamily="18" charset="0"/>
                <a:ea typeface="+mn-ea"/>
                <a:cs typeface="+mn-cs"/>
              </a:rPr>
              <a:t>”</a:t>
            </a:r>
            <a:r>
              <a:rPr kumimoji="0" lang="sr-Latn-CS" sz="3600" b="0" i="0" u="none" strike="noStrike" kern="1200" cap="none" spc="0" normalizeH="0" baseline="0" noProof="0" dirty="0" smtClean="0">
                <a:ln>
                  <a:noFill/>
                </a:ln>
                <a:solidFill>
                  <a:srgbClr val="82302E"/>
                </a:solidFill>
                <a:effectLst/>
                <a:uLnTx/>
                <a:uFillTx/>
                <a:latin typeface="Cambria" pitchFamily="18" charset="0"/>
                <a:ea typeface="+mn-ea"/>
                <a:cs typeface="+mn-cs"/>
              </a:rPr>
              <a:t>, no.80/08)</a:t>
            </a:r>
          </a:p>
        </p:txBody>
      </p:sp>
      <p:sp>
        <p:nvSpPr>
          <p:cNvPr id="22" name="Rectangle 21"/>
          <p:cNvSpPr/>
          <p:nvPr/>
        </p:nvSpPr>
        <p:spPr>
          <a:xfrm>
            <a:off x="457200" y="4419600"/>
            <a:ext cx="8001000" cy="1754326"/>
          </a:xfrm>
          <a:prstGeom prst="rect">
            <a:avLst/>
          </a:prstGeom>
          <a:solidFill>
            <a:schemeClr val="bg1">
              <a:lumMod val="85000"/>
            </a:schemeClr>
          </a:solidFill>
        </p:spPr>
        <p:txBody>
          <a:bodyPr wrap="square">
            <a:spAutoFit/>
          </a:bodyPr>
          <a:lstStyle/>
          <a:p>
            <a:pPr marL="342900" lvl="0" indent="-342900" algn="just" eaLnBrk="0" hangingPunct="0">
              <a:spcBef>
                <a:spcPct val="20000"/>
              </a:spcBef>
              <a:buFont typeface="Wingdings" pitchFamily="2" charset="2"/>
              <a:buChar char="ü"/>
              <a:defRPr/>
            </a:pPr>
            <a:r>
              <a:rPr lang="sr-Latn-CS" sz="3600" dirty="0" smtClean="0">
                <a:solidFill>
                  <a:srgbClr val="82302E"/>
                </a:solidFill>
                <a:latin typeface="Cambria" pitchFamily="18" charset="0"/>
              </a:rPr>
              <a:t>Law on export control of dual-use goods (“</a:t>
            </a:r>
            <a:r>
              <a:rPr lang="en-US" sz="3600" dirty="0" smtClean="0">
                <a:solidFill>
                  <a:srgbClr val="82302E"/>
                </a:solidFill>
                <a:latin typeface="Cambria" pitchFamily="18" charset="0"/>
              </a:rPr>
              <a:t>Official </a:t>
            </a:r>
            <a:r>
              <a:rPr lang="sr-Latn-CS" sz="3600" dirty="0" smtClean="0">
                <a:solidFill>
                  <a:srgbClr val="82302E"/>
                </a:solidFill>
                <a:latin typeface="Cambria" pitchFamily="18" charset="0"/>
              </a:rPr>
              <a:t>Gazette</a:t>
            </a:r>
            <a:r>
              <a:rPr lang="en-US" sz="3600" dirty="0" smtClean="0">
                <a:solidFill>
                  <a:srgbClr val="82302E"/>
                </a:solidFill>
                <a:latin typeface="Cambria" pitchFamily="18" charset="0"/>
              </a:rPr>
              <a:t> of Montenegro”,  no.</a:t>
            </a:r>
            <a:r>
              <a:rPr lang="sr-Latn-CS" sz="3600" dirty="0" smtClean="0">
                <a:solidFill>
                  <a:srgbClr val="82302E"/>
                </a:solidFill>
                <a:latin typeface="Cambria" pitchFamily="18" charset="0"/>
              </a:rPr>
              <a:t>30/12)</a:t>
            </a:r>
          </a:p>
        </p:txBody>
      </p:sp>
      <p:sp>
        <p:nvSpPr>
          <p:cNvPr id="31" name="Título 1"/>
          <p:cNvSpPr>
            <a:spLocks/>
          </p:cNvSpPr>
          <p:nvPr/>
        </p:nvSpPr>
        <p:spPr bwMode="auto">
          <a:xfrm>
            <a:off x="457200" y="1447800"/>
            <a:ext cx="8001000" cy="396875"/>
          </a:xfrm>
          <a:prstGeom prst="rect">
            <a:avLst/>
          </a:prstGeom>
          <a:gradFill rotWithShape="1">
            <a:gsLst>
              <a:gs pos="0">
                <a:srgbClr val="00004C">
                  <a:alpha val="99001"/>
                </a:srgbClr>
              </a:gs>
              <a:gs pos="100000">
                <a:srgbClr val="000023">
                  <a:alpha val="49001"/>
                </a:srgbClr>
              </a:gs>
            </a:gsLst>
            <a:lin ang="5400000" scaled="1"/>
          </a:gradFill>
          <a:ln w="9525" algn="ctr">
            <a:noFill/>
            <a:miter lim="800000"/>
            <a:headEnd/>
            <a:tailEnd/>
          </a:ln>
        </p:spPr>
        <p:txBody>
          <a:bodyPr wrap="square">
            <a:spAutoFit/>
          </a:bodyPr>
          <a:lstStyle/>
          <a:p>
            <a:pPr eaLnBrk="0" hangingPunct="0"/>
            <a:r>
              <a:rPr lang="pt-PT" sz="2000" b="1" i="1" dirty="0">
                <a:solidFill>
                  <a:schemeClr val="bg1"/>
                </a:solidFill>
                <a:latin typeface="Cambria" pitchFamily="18" charset="0"/>
              </a:rPr>
              <a:t>National legislation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35" name="Slide Number Placeholder 34"/>
          <p:cNvSpPr>
            <a:spLocks noGrp="1"/>
          </p:cNvSpPr>
          <p:nvPr>
            <p:ph type="sldNum" sz="quarter" idx="12"/>
          </p:nvPr>
        </p:nvSpPr>
        <p:spPr/>
        <p:txBody>
          <a:bodyPr/>
          <a:lstStyle/>
          <a:p>
            <a:pPr>
              <a:defRPr/>
            </a:pPr>
            <a:fld id="{07805070-01AD-4DB7-91F5-6260714AA4A2}" type="slidenum">
              <a:rPr lang="en-US" smtClean="0"/>
              <a:pPr>
                <a:defRPr/>
              </a:pPr>
              <a:t>21</a:t>
            </a:fld>
            <a:endParaRPr lang="en-US"/>
          </a:p>
        </p:txBody>
      </p:sp>
      <p:sp>
        <p:nvSpPr>
          <p:cNvPr id="29" name="Rectangle 28"/>
          <p:cNvSpPr/>
          <p:nvPr/>
        </p:nvSpPr>
        <p:spPr>
          <a:xfrm>
            <a:off x="1295400" y="685800"/>
            <a:ext cx="8153400" cy="584775"/>
          </a:xfrm>
          <a:prstGeom prst="rect">
            <a:avLst/>
          </a:prstGeom>
        </p:spPr>
        <p:txBody>
          <a:bodyPr wrap="square">
            <a:spAutoFit/>
          </a:bodyPr>
          <a:lstStyle/>
          <a:p>
            <a:pPr marL="514350" indent="4763" algn="just">
              <a:defRPr/>
            </a:pPr>
            <a:r>
              <a:rPr lang="sr-Latn-CS" sz="3200" b="1" dirty="0" smtClean="0">
                <a:solidFill>
                  <a:schemeClr val="accent2">
                    <a:lumMod val="50000"/>
                  </a:schemeClr>
                </a:solidFill>
                <a:effectLst>
                  <a:outerShdw blurRad="38100" dist="38100" dir="2700000" algn="tl">
                    <a:srgbClr val="000000">
                      <a:alpha val="43137"/>
                    </a:srgbClr>
                  </a:outerShdw>
                </a:effectLst>
                <a:latin typeface="Cambria" pitchFamily="18" charset="0"/>
              </a:rPr>
              <a:t>2. Anti-Torture Regulation</a:t>
            </a:r>
          </a:p>
        </p:txBody>
      </p:sp>
      <p:sp>
        <p:nvSpPr>
          <p:cNvPr id="30" name="Rectangle 29"/>
          <p:cNvSpPr/>
          <p:nvPr/>
        </p:nvSpPr>
        <p:spPr>
          <a:xfrm>
            <a:off x="533400" y="1905000"/>
            <a:ext cx="8001000" cy="369332"/>
          </a:xfrm>
          <a:prstGeom prst="rect">
            <a:avLst/>
          </a:prstGeom>
        </p:spPr>
        <p:txBody>
          <a:bodyPr wrap="square">
            <a:spAutoFit/>
          </a:bodyPr>
          <a:lstStyle/>
          <a:p>
            <a:r>
              <a:rPr lang="sr-Latn-CS" dirty="0" smtClean="0">
                <a:solidFill>
                  <a:srgbClr val="82302E"/>
                </a:solidFill>
                <a:latin typeface="Cambria" pitchFamily="18" charset="0"/>
              </a:rPr>
              <a:t>Law o</a:t>
            </a:r>
            <a:r>
              <a:rPr lang="en-US" dirty="0" smtClean="0">
                <a:solidFill>
                  <a:srgbClr val="82302E"/>
                </a:solidFill>
                <a:latin typeface="Cambria" pitchFamily="18" charset="0"/>
              </a:rPr>
              <a:t>n</a:t>
            </a:r>
            <a:r>
              <a:rPr lang="sr-Latn-CS" dirty="0" smtClean="0">
                <a:solidFill>
                  <a:srgbClr val="82302E"/>
                </a:solidFill>
                <a:latin typeface="Cambria" pitchFamily="18" charset="0"/>
              </a:rPr>
              <a:t> foreign trade of arms , military equipment and dual-use goods, 80/2008 </a:t>
            </a:r>
            <a:endParaRPr lang="en-US" dirty="0"/>
          </a:p>
        </p:txBody>
      </p:sp>
      <p:grpSp>
        <p:nvGrpSpPr>
          <p:cNvPr id="31" name="Group 6"/>
          <p:cNvGrpSpPr>
            <a:grpSpLocks/>
          </p:cNvGrpSpPr>
          <p:nvPr/>
        </p:nvGrpSpPr>
        <p:grpSpPr bwMode="auto">
          <a:xfrm>
            <a:off x="609600" y="2438400"/>
            <a:ext cx="5181600" cy="3686234"/>
            <a:chOff x="528" y="1056"/>
            <a:chExt cx="3456" cy="2905"/>
          </a:xfrm>
        </p:grpSpPr>
        <p:sp>
          <p:nvSpPr>
            <p:cNvPr id="32" name="AutoShape 7"/>
            <p:cNvSpPr>
              <a:spLocks noChangeArrowheads="1"/>
            </p:cNvSpPr>
            <p:nvPr/>
          </p:nvSpPr>
          <p:spPr bwMode="auto">
            <a:xfrm>
              <a:off x="618" y="2541"/>
              <a:ext cx="1345" cy="1420"/>
            </a:xfrm>
            <a:prstGeom prst="can">
              <a:avLst>
                <a:gd name="adj" fmla="val 8251"/>
              </a:avLst>
            </a:prstGeom>
            <a:gradFill rotWithShape="0">
              <a:gsLst>
                <a:gs pos="0">
                  <a:schemeClr val="hlink"/>
                </a:gs>
                <a:gs pos="50000">
                  <a:srgbClr val="FFFFFF"/>
                </a:gs>
                <a:gs pos="100000">
                  <a:schemeClr val="hlink"/>
                </a:gs>
              </a:gsLst>
              <a:lin ang="0" scaled="1"/>
            </a:gradFill>
            <a:ln w="9525">
              <a:solidFill>
                <a:schemeClr val="tx1"/>
              </a:solidFill>
              <a:round/>
              <a:headEnd/>
              <a:tailEnd/>
            </a:ln>
            <a:effectLst/>
          </p:spPr>
          <p:txBody>
            <a:bodyPr wrap="none" lIns="90000" tIns="46800" rIns="90000" bIns="46800" anchor="ctr"/>
            <a:lstStyle/>
            <a:p>
              <a:pPr>
                <a:defRPr/>
              </a:pPr>
              <a:endParaRPr lang="en-US"/>
            </a:p>
          </p:txBody>
        </p:sp>
        <p:sp>
          <p:nvSpPr>
            <p:cNvPr id="33" name="AutoShape 8"/>
            <p:cNvSpPr>
              <a:spLocks noChangeArrowheads="1"/>
            </p:cNvSpPr>
            <p:nvPr/>
          </p:nvSpPr>
          <p:spPr bwMode="auto">
            <a:xfrm>
              <a:off x="2508" y="2541"/>
              <a:ext cx="1392" cy="1420"/>
            </a:xfrm>
            <a:prstGeom prst="can">
              <a:avLst>
                <a:gd name="adj" fmla="val 7972"/>
              </a:avLst>
            </a:prstGeom>
            <a:gradFill rotWithShape="0">
              <a:gsLst>
                <a:gs pos="0">
                  <a:srgbClr val="85B8FB"/>
                </a:gs>
                <a:gs pos="50000">
                  <a:srgbClr val="FFFFFF"/>
                </a:gs>
                <a:gs pos="100000">
                  <a:srgbClr val="85B8FB"/>
                </a:gs>
              </a:gsLst>
              <a:lin ang="0" scaled="1"/>
            </a:gradFill>
            <a:ln w="9525">
              <a:solidFill>
                <a:schemeClr val="tx1"/>
              </a:solidFill>
              <a:round/>
              <a:headEnd/>
              <a:tailEnd/>
            </a:ln>
          </p:spPr>
          <p:txBody>
            <a:bodyPr wrap="none" lIns="90000" tIns="46800" rIns="90000" bIns="46800" anchor="ctr"/>
            <a:lstStyle/>
            <a:p>
              <a:endParaRPr lang="en-US"/>
            </a:p>
          </p:txBody>
        </p:sp>
        <p:sp>
          <p:nvSpPr>
            <p:cNvPr id="36" name="AutoShape 10"/>
            <p:cNvSpPr>
              <a:spLocks noChangeArrowheads="1"/>
            </p:cNvSpPr>
            <p:nvPr/>
          </p:nvSpPr>
          <p:spPr bwMode="auto">
            <a:xfrm rot="10800000">
              <a:off x="2400" y="1056"/>
              <a:ext cx="1488" cy="1025"/>
            </a:xfrm>
            <a:prstGeom prst="upArrowCallout">
              <a:avLst>
                <a:gd name="adj1" fmla="val 36293"/>
                <a:gd name="adj2" fmla="val 36293"/>
                <a:gd name="adj3" fmla="val 16667"/>
                <a:gd name="adj4" fmla="val 66667"/>
              </a:avLst>
            </a:prstGeom>
            <a:gradFill rotWithShape="0">
              <a:gsLst>
                <a:gs pos="0">
                  <a:srgbClr val="8CB9F4"/>
                </a:gs>
                <a:gs pos="50000">
                  <a:srgbClr val="FFFFFF"/>
                </a:gs>
                <a:gs pos="100000">
                  <a:srgbClr val="8CB9F4"/>
                </a:gs>
              </a:gsLst>
              <a:lin ang="5400000" scaled="1"/>
            </a:gradFill>
            <a:ln w="12700">
              <a:solidFill>
                <a:schemeClr val="tx1"/>
              </a:solidFill>
              <a:miter lim="800000"/>
              <a:headEnd/>
              <a:tailEnd/>
            </a:ln>
            <a:effectLst>
              <a:outerShdw dist="107763" dir="18900000" algn="ctr" rotWithShape="0">
                <a:srgbClr val="808080"/>
              </a:outerShdw>
            </a:effectLst>
          </p:spPr>
          <p:txBody>
            <a:bodyPr wrap="none" lIns="90000" tIns="46800" rIns="90000" bIns="46800" anchor="ctr"/>
            <a:lstStyle/>
            <a:p>
              <a:pPr>
                <a:defRPr/>
              </a:pPr>
              <a:endParaRPr lang="en-US"/>
            </a:p>
          </p:txBody>
        </p:sp>
        <p:sp>
          <p:nvSpPr>
            <p:cNvPr id="37" name="Text Box 11"/>
            <p:cNvSpPr txBox="1">
              <a:spLocks noChangeArrowheads="1"/>
            </p:cNvSpPr>
            <p:nvPr/>
          </p:nvSpPr>
          <p:spPr bwMode="auto">
            <a:xfrm>
              <a:off x="2304" y="1084"/>
              <a:ext cx="1680" cy="409"/>
            </a:xfrm>
            <a:prstGeom prst="rect">
              <a:avLst/>
            </a:prstGeom>
            <a:noFill/>
            <a:ln w="9525">
              <a:noFill/>
              <a:miter lim="800000"/>
              <a:headEnd/>
              <a:tailEnd/>
            </a:ln>
          </p:spPr>
          <p:txBody>
            <a:bodyPr lIns="90000" tIns="46800" rIns="90000" bIns="46800" anchor="ctr">
              <a:spAutoFit/>
            </a:bodyPr>
            <a:lstStyle/>
            <a:p>
              <a:pPr algn="ctr"/>
              <a:r>
                <a:rPr lang="sr-Latn-CS" dirty="0"/>
                <a:t>M</a:t>
              </a:r>
              <a:r>
                <a:rPr lang="en-GB" dirty="0" err="1"/>
                <a:t>ilitary</a:t>
              </a:r>
              <a:r>
                <a:rPr lang="en-GB" dirty="0"/>
                <a:t> Items </a:t>
              </a:r>
            </a:p>
            <a:p>
              <a:pPr algn="ctr"/>
              <a:r>
                <a:rPr lang="en-GB" dirty="0"/>
                <a:t>of control list</a:t>
              </a:r>
            </a:p>
          </p:txBody>
        </p:sp>
        <p:sp>
          <p:nvSpPr>
            <p:cNvPr id="38" name="AutoShape 12"/>
            <p:cNvSpPr>
              <a:spLocks noChangeArrowheads="1"/>
            </p:cNvSpPr>
            <p:nvPr/>
          </p:nvSpPr>
          <p:spPr bwMode="auto">
            <a:xfrm rot="10800000">
              <a:off x="585" y="1061"/>
              <a:ext cx="1488" cy="1050"/>
            </a:xfrm>
            <a:prstGeom prst="upArrowCallout">
              <a:avLst>
                <a:gd name="adj1" fmla="val 35429"/>
                <a:gd name="adj2" fmla="val 35429"/>
                <a:gd name="adj3" fmla="val 16667"/>
                <a:gd name="adj4" fmla="val 66667"/>
              </a:avLst>
            </a:prstGeom>
            <a:gradFill rotWithShape="0">
              <a:gsLst>
                <a:gs pos="0">
                  <a:schemeClr val="hlink"/>
                </a:gs>
                <a:gs pos="50000">
                  <a:srgbClr val="FFFFFF"/>
                </a:gs>
                <a:gs pos="100000">
                  <a:schemeClr val="hlink"/>
                </a:gs>
              </a:gsLst>
              <a:lin ang="5400000" scaled="1"/>
            </a:gradFill>
            <a:ln w="9525">
              <a:solidFill>
                <a:schemeClr val="tx1"/>
              </a:solidFill>
              <a:miter lim="800000"/>
              <a:headEnd/>
              <a:tailEnd/>
            </a:ln>
            <a:effectLst>
              <a:outerShdw dist="107763" dir="18900000" algn="ctr" rotWithShape="0">
                <a:srgbClr val="808080"/>
              </a:outerShdw>
            </a:effectLst>
          </p:spPr>
          <p:txBody>
            <a:bodyPr rot="10800000" wrap="none" lIns="90000" tIns="46800" rIns="90000" bIns="46800" anchor="ctr"/>
            <a:lstStyle/>
            <a:p>
              <a:pPr algn="ctr">
                <a:defRPr/>
              </a:pPr>
              <a:endParaRPr lang="en-GB" sz="1400">
                <a:latin typeface="Times New Roman" pitchFamily="18" charset="0"/>
              </a:endParaRPr>
            </a:p>
          </p:txBody>
        </p:sp>
        <p:sp>
          <p:nvSpPr>
            <p:cNvPr id="39" name="Text Box 13"/>
            <p:cNvSpPr txBox="1">
              <a:spLocks noChangeArrowheads="1"/>
            </p:cNvSpPr>
            <p:nvPr/>
          </p:nvSpPr>
          <p:spPr bwMode="auto">
            <a:xfrm>
              <a:off x="528" y="1087"/>
              <a:ext cx="1641" cy="612"/>
            </a:xfrm>
            <a:prstGeom prst="rect">
              <a:avLst/>
            </a:prstGeom>
            <a:noFill/>
            <a:ln w="12700">
              <a:noFill/>
              <a:miter lim="800000"/>
              <a:headEnd/>
              <a:tailEnd/>
            </a:ln>
          </p:spPr>
          <p:txBody>
            <a:bodyPr wrap="none" lIns="90000" tIns="46800" rIns="90000" bIns="46800" anchor="ctr"/>
            <a:lstStyle/>
            <a:p>
              <a:pPr algn="ctr"/>
              <a:r>
                <a:rPr lang="en-GB"/>
                <a:t> Other Items </a:t>
              </a:r>
            </a:p>
          </p:txBody>
        </p:sp>
        <p:sp>
          <p:nvSpPr>
            <p:cNvPr id="40" name="Text Box 14"/>
            <p:cNvSpPr txBox="1">
              <a:spLocks noChangeArrowheads="1"/>
            </p:cNvSpPr>
            <p:nvPr/>
          </p:nvSpPr>
          <p:spPr bwMode="auto">
            <a:xfrm>
              <a:off x="2605" y="2659"/>
              <a:ext cx="1209" cy="990"/>
            </a:xfrm>
            <a:prstGeom prst="rect">
              <a:avLst/>
            </a:prstGeom>
            <a:noFill/>
            <a:ln w="9525">
              <a:noFill/>
              <a:miter lim="800000"/>
              <a:headEnd/>
              <a:tailEnd/>
            </a:ln>
          </p:spPr>
          <p:txBody>
            <a:bodyPr lIns="90000" tIns="46800" rIns="90000" bIns="46800" anchor="ctr">
              <a:spAutoFit/>
            </a:bodyPr>
            <a:lstStyle/>
            <a:p>
              <a:pPr algn="ctr"/>
              <a:r>
                <a:rPr lang="en-GB" sz="1600" dirty="0" smtClean="0"/>
                <a:t>Licensing </a:t>
              </a:r>
              <a:r>
                <a:rPr lang="en-GB" sz="1600" dirty="0"/>
                <a:t>requirement </a:t>
              </a:r>
            </a:p>
            <a:p>
              <a:pPr algn="ctr"/>
              <a:endParaRPr lang="en-GB" sz="1600" dirty="0"/>
            </a:p>
            <a:p>
              <a:pPr algn="ctr"/>
              <a:r>
                <a:rPr lang="en-GB" sz="1600" dirty="0"/>
                <a:t>Transfer from one </a:t>
              </a:r>
              <a:r>
                <a:rPr lang="sr-Latn-CS" sz="1600" dirty="0"/>
                <a:t>other</a:t>
              </a:r>
              <a:r>
                <a:rPr lang="en-GB" sz="1600" dirty="0"/>
                <a:t> country to another country</a:t>
              </a:r>
              <a:endParaRPr lang="en-GB" sz="1200" dirty="0"/>
            </a:p>
          </p:txBody>
        </p:sp>
        <p:sp>
          <p:nvSpPr>
            <p:cNvPr id="42" name="Text Box 16"/>
            <p:cNvSpPr txBox="1">
              <a:spLocks noChangeArrowheads="1"/>
            </p:cNvSpPr>
            <p:nvPr/>
          </p:nvSpPr>
          <p:spPr bwMode="auto">
            <a:xfrm>
              <a:off x="2583" y="2109"/>
              <a:ext cx="961" cy="487"/>
            </a:xfrm>
            <a:prstGeom prst="rect">
              <a:avLst/>
            </a:prstGeom>
            <a:noFill/>
            <a:ln w="9525">
              <a:noFill/>
              <a:miter lim="800000"/>
              <a:headEnd/>
              <a:tailEnd/>
            </a:ln>
          </p:spPr>
          <p:txBody>
            <a:bodyPr wrap="none" lIns="90000" tIns="46800" rIns="90000" bIns="46800" anchor="ctr">
              <a:spAutoFit/>
            </a:bodyPr>
            <a:lstStyle/>
            <a:p>
              <a:pPr algn="ctr"/>
              <a:r>
                <a:rPr lang="en-GB" sz="2000" dirty="0"/>
                <a:t>National Law </a:t>
              </a:r>
            </a:p>
            <a:p>
              <a:pPr algn="ctr"/>
              <a:r>
                <a:rPr lang="sr-Latn-CS" sz="1400" dirty="0" smtClean="0"/>
                <a:t>Art.6</a:t>
              </a:r>
              <a:endParaRPr lang="en-GB" sz="1400" dirty="0"/>
            </a:p>
          </p:txBody>
        </p:sp>
        <p:sp>
          <p:nvSpPr>
            <p:cNvPr id="43" name="Text Box 17"/>
            <p:cNvSpPr txBox="1">
              <a:spLocks noChangeArrowheads="1"/>
            </p:cNvSpPr>
            <p:nvPr/>
          </p:nvSpPr>
          <p:spPr bwMode="auto">
            <a:xfrm>
              <a:off x="761" y="2122"/>
              <a:ext cx="957" cy="487"/>
            </a:xfrm>
            <a:prstGeom prst="rect">
              <a:avLst/>
            </a:prstGeom>
            <a:noFill/>
            <a:ln w="9525">
              <a:noFill/>
              <a:miter lim="800000"/>
              <a:headEnd/>
              <a:tailEnd/>
            </a:ln>
          </p:spPr>
          <p:txBody>
            <a:bodyPr wrap="none" lIns="90000" tIns="46800" rIns="90000" bIns="46800" anchor="ctr">
              <a:spAutoFit/>
            </a:bodyPr>
            <a:lstStyle/>
            <a:p>
              <a:pPr algn="ctr"/>
              <a:r>
                <a:rPr lang="en-GB" sz="2000" dirty="0"/>
                <a:t>National Law</a:t>
              </a:r>
              <a:r>
                <a:rPr lang="en-GB" dirty="0"/>
                <a:t> </a:t>
              </a:r>
            </a:p>
            <a:p>
              <a:pPr algn="ctr"/>
              <a:r>
                <a:rPr lang="sr-Latn-CS" sz="1400" dirty="0" smtClean="0"/>
                <a:t>Art.6</a:t>
              </a:r>
              <a:endParaRPr lang="en-GB" sz="1400" dirty="0"/>
            </a:p>
          </p:txBody>
        </p:sp>
        <p:sp>
          <p:nvSpPr>
            <p:cNvPr id="44" name="Text Box 18"/>
            <p:cNvSpPr txBox="1">
              <a:spLocks noChangeArrowheads="1"/>
            </p:cNvSpPr>
            <p:nvPr/>
          </p:nvSpPr>
          <p:spPr bwMode="auto">
            <a:xfrm>
              <a:off x="699" y="2695"/>
              <a:ext cx="1196" cy="1106"/>
            </a:xfrm>
            <a:prstGeom prst="rect">
              <a:avLst/>
            </a:prstGeom>
            <a:noFill/>
            <a:ln w="9525">
              <a:noFill/>
              <a:miter lim="800000"/>
              <a:headEnd/>
              <a:tailEnd/>
            </a:ln>
          </p:spPr>
          <p:txBody>
            <a:bodyPr lIns="90000" tIns="46800" rIns="90000" bIns="46800" anchor="ctr">
              <a:spAutoFit/>
            </a:bodyPr>
            <a:lstStyle/>
            <a:p>
              <a:pPr algn="ctr"/>
              <a:r>
                <a:rPr lang="en-GB" sz="1600" dirty="0"/>
                <a:t>Licensing </a:t>
              </a:r>
            </a:p>
            <a:p>
              <a:pPr algn="ctr"/>
              <a:r>
                <a:rPr lang="en-GB" sz="1600" dirty="0"/>
                <a:t>requirement</a:t>
              </a:r>
            </a:p>
            <a:p>
              <a:pPr algn="ctr"/>
              <a:endParaRPr lang="en-GB" sz="1600" dirty="0"/>
            </a:p>
            <a:p>
              <a:pPr algn="ctr"/>
              <a:r>
                <a:rPr lang="en-GB" sz="1600" dirty="0"/>
                <a:t>Any transfer</a:t>
              </a:r>
            </a:p>
            <a:p>
              <a:pPr algn="ctr"/>
              <a:r>
                <a:rPr lang="en-GB" sz="1600" dirty="0"/>
                <a:t> outside </a:t>
              </a:r>
              <a:r>
                <a:rPr lang="sr-Latn-CS" sz="1600" dirty="0"/>
                <a:t>Montenegro</a:t>
              </a:r>
              <a:endParaRPr lang="en-GB" sz="1600" dirty="0"/>
            </a:p>
            <a:p>
              <a:pPr algn="ctr"/>
              <a:endParaRPr lang="en-GB" sz="1200" dirty="0"/>
            </a:p>
          </p:txBody>
        </p:sp>
      </p:grpSp>
      <p:sp>
        <p:nvSpPr>
          <p:cNvPr id="41" name="Line Callout 2 (Border and Accent Bar) 40"/>
          <p:cNvSpPr/>
          <p:nvPr/>
        </p:nvSpPr>
        <p:spPr>
          <a:xfrm>
            <a:off x="6172200" y="2590800"/>
            <a:ext cx="2438400" cy="2819400"/>
          </a:xfrm>
          <a:prstGeom prst="accentBorderCallout2">
            <a:avLst>
              <a:gd name="adj1" fmla="val 18750"/>
              <a:gd name="adj2" fmla="val -8333"/>
              <a:gd name="adj3" fmla="val 18750"/>
              <a:gd name="adj4" fmla="val -16667"/>
              <a:gd name="adj5" fmla="val 83974"/>
              <a:gd name="adj6" fmla="val -141765"/>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en-US" dirty="0" smtClean="0">
                <a:solidFill>
                  <a:srgbClr val="6A1414"/>
                </a:solidFill>
                <a:latin typeface="Cambria" pitchFamily="18" charset="0"/>
              </a:rPr>
              <a:t>Decision on the Establishment of the National Control List of non-military </a:t>
            </a:r>
            <a:r>
              <a:rPr lang="en-US" dirty="0" err="1" smtClean="0">
                <a:solidFill>
                  <a:srgbClr val="6A1414"/>
                </a:solidFill>
                <a:latin typeface="Cambria" pitchFamily="18" charset="0"/>
              </a:rPr>
              <a:t>ordances</a:t>
            </a:r>
            <a:r>
              <a:rPr lang="en-US" dirty="0" smtClean="0">
                <a:solidFill>
                  <a:srgbClr val="6A1414"/>
                </a:solidFill>
                <a:latin typeface="Cambria" pitchFamily="18" charset="0"/>
              </a:rPr>
              <a:t> </a:t>
            </a:r>
            <a:r>
              <a:rPr lang="en-US" i="1" dirty="0" smtClean="0">
                <a:solidFill>
                  <a:srgbClr val="6A1414"/>
                </a:solidFill>
                <a:latin typeface="Cambria" pitchFamily="18" charset="0"/>
              </a:rPr>
              <a:t>(“OG of  Montenegro" , no. 66/10);</a:t>
            </a:r>
            <a:endParaRPr lang="sr-Latn-CS" i="1" dirty="0" smtClean="0">
              <a:solidFill>
                <a:srgbClr val="6A1414"/>
              </a:solidFill>
              <a:latin typeface="Cambria" pitchFamily="18" charset="0"/>
            </a:endParaRPr>
          </a:p>
        </p:txBody>
      </p:sp>
      <p:sp>
        <p:nvSpPr>
          <p:cNvPr id="45" name="Título 1"/>
          <p:cNvSpPr>
            <a:spLocks/>
          </p:cNvSpPr>
          <p:nvPr/>
        </p:nvSpPr>
        <p:spPr bwMode="auto">
          <a:xfrm>
            <a:off x="609600" y="1447800"/>
            <a:ext cx="8001000" cy="396875"/>
          </a:xfrm>
          <a:prstGeom prst="rect">
            <a:avLst/>
          </a:prstGeom>
          <a:gradFill rotWithShape="1">
            <a:gsLst>
              <a:gs pos="0">
                <a:srgbClr val="00004C">
                  <a:alpha val="99001"/>
                </a:srgbClr>
              </a:gs>
              <a:gs pos="100000">
                <a:srgbClr val="000023">
                  <a:alpha val="49001"/>
                </a:srgbClr>
              </a:gs>
            </a:gsLst>
            <a:lin ang="5400000" scaled="1"/>
          </a:gradFill>
          <a:ln w="9525" algn="ctr">
            <a:noFill/>
            <a:miter lim="800000"/>
            <a:headEnd/>
            <a:tailEnd/>
          </a:ln>
        </p:spPr>
        <p:txBody>
          <a:bodyPr wrap="square">
            <a:spAutoFit/>
          </a:bodyPr>
          <a:lstStyle/>
          <a:p>
            <a:pPr eaLnBrk="0" hangingPunct="0"/>
            <a:r>
              <a:rPr lang="pt-PT" sz="2000" b="1" i="1" dirty="0">
                <a:solidFill>
                  <a:schemeClr val="bg1"/>
                </a:solidFill>
                <a:latin typeface="Cambria" pitchFamily="18" charset="0"/>
              </a:rPr>
              <a:t>National legislation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35" name="Slide Number Placeholder 34"/>
          <p:cNvSpPr>
            <a:spLocks noGrp="1"/>
          </p:cNvSpPr>
          <p:nvPr>
            <p:ph type="sldNum" sz="quarter" idx="12"/>
          </p:nvPr>
        </p:nvSpPr>
        <p:spPr/>
        <p:txBody>
          <a:bodyPr/>
          <a:lstStyle/>
          <a:p>
            <a:pPr>
              <a:defRPr/>
            </a:pPr>
            <a:fld id="{07805070-01AD-4DB7-91F5-6260714AA4A2}" type="slidenum">
              <a:rPr lang="en-US" smtClean="0"/>
              <a:pPr>
                <a:defRPr/>
              </a:pPr>
              <a:t>22</a:t>
            </a:fld>
            <a:endParaRPr lang="en-US"/>
          </a:p>
        </p:txBody>
      </p:sp>
      <p:sp>
        <p:nvSpPr>
          <p:cNvPr id="29" name="Rectangle 28"/>
          <p:cNvSpPr/>
          <p:nvPr/>
        </p:nvSpPr>
        <p:spPr>
          <a:xfrm>
            <a:off x="1295400" y="685800"/>
            <a:ext cx="8153400" cy="584775"/>
          </a:xfrm>
          <a:prstGeom prst="rect">
            <a:avLst/>
          </a:prstGeom>
        </p:spPr>
        <p:txBody>
          <a:bodyPr wrap="square">
            <a:spAutoFit/>
          </a:bodyPr>
          <a:lstStyle/>
          <a:p>
            <a:pPr marL="514350" indent="4763" algn="just">
              <a:defRPr/>
            </a:pPr>
            <a:r>
              <a:rPr lang="sr-Latn-CS" sz="3200" b="1" dirty="0" smtClean="0">
                <a:solidFill>
                  <a:schemeClr val="accent2">
                    <a:lumMod val="50000"/>
                  </a:schemeClr>
                </a:solidFill>
                <a:effectLst>
                  <a:outerShdw blurRad="38100" dist="38100" dir="2700000" algn="tl">
                    <a:srgbClr val="000000">
                      <a:alpha val="43137"/>
                    </a:srgbClr>
                  </a:outerShdw>
                </a:effectLst>
                <a:latin typeface="Cambria" pitchFamily="18" charset="0"/>
              </a:rPr>
              <a:t>2. Anti-Torture Regulation</a:t>
            </a:r>
          </a:p>
        </p:txBody>
      </p:sp>
      <p:sp>
        <p:nvSpPr>
          <p:cNvPr id="30" name="Rectangle 29"/>
          <p:cNvSpPr/>
          <p:nvPr/>
        </p:nvSpPr>
        <p:spPr>
          <a:xfrm>
            <a:off x="762000" y="1905000"/>
            <a:ext cx="7772400" cy="646331"/>
          </a:xfrm>
          <a:prstGeom prst="rect">
            <a:avLst/>
          </a:prstGeom>
        </p:spPr>
        <p:txBody>
          <a:bodyPr wrap="square">
            <a:spAutoFit/>
          </a:bodyPr>
          <a:lstStyle/>
          <a:p>
            <a:pPr algn="just"/>
            <a:r>
              <a:rPr lang="sr-Latn-CS" dirty="0" smtClean="0">
                <a:solidFill>
                  <a:srgbClr val="82302E"/>
                </a:solidFill>
                <a:latin typeface="Cambria" pitchFamily="18" charset="0"/>
              </a:rPr>
              <a:t>Law o</a:t>
            </a:r>
            <a:r>
              <a:rPr lang="en-US" dirty="0" smtClean="0">
                <a:solidFill>
                  <a:srgbClr val="82302E"/>
                </a:solidFill>
                <a:latin typeface="Cambria" pitchFamily="18" charset="0"/>
              </a:rPr>
              <a:t>n</a:t>
            </a:r>
            <a:r>
              <a:rPr lang="sr-Latn-CS" dirty="0" smtClean="0">
                <a:solidFill>
                  <a:srgbClr val="82302E"/>
                </a:solidFill>
                <a:latin typeface="Cambria" pitchFamily="18" charset="0"/>
              </a:rPr>
              <a:t> foreign trade of arms , military equipment and dual-use goods, 80/2008 </a:t>
            </a:r>
            <a:endParaRPr lang="en-US" dirty="0"/>
          </a:p>
        </p:txBody>
      </p:sp>
      <p:sp>
        <p:nvSpPr>
          <p:cNvPr id="31" name="Rectangle 30"/>
          <p:cNvSpPr/>
          <p:nvPr/>
        </p:nvSpPr>
        <p:spPr>
          <a:xfrm>
            <a:off x="762000" y="2438400"/>
            <a:ext cx="7696200" cy="646331"/>
          </a:xfrm>
          <a:prstGeom prst="rect">
            <a:avLst/>
          </a:prstGeom>
        </p:spPr>
        <p:txBody>
          <a:bodyPr wrap="square">
            <a:spAutoFit/>
          </a:bodyPr>
          <a:lstStyle/>
          <a:p>
            <a:pPr algn="just"/>
            <a:r>
              <a:rPr lang="en-US" dirty="0" smtClean="0">
                <a:latin typeface="Cambria" pitchFamily="18" charset="0"/>
              </a:rPr>
              <a:t>This Act regulates the conditions for conducting foreign trade in weapons, military equipment </a:t>
            </a:r>
            <a:r>
              <a:rPr lang="sr-Latn-CS" dirty="0" smtClean="0">
                <a:latin typeface="Cambria" pitchFamily="18" charset="0"/>
              </a:rPr>
              <a:t>, </a:t>
            </a:r>
            <a:r>
              <a:rPr lang="en-US" dirty="0" smtClean="0">
                <a:latin typeface="Cambria" pitchFamily="18" charset="0"/>
              </a:rPr>
              <a:t>dual-use items</a:t>
            </a:r>
            <a:r>
              <a:rPr lang="sr-Latn-CS" dirty="0" smtClean="0">
                <a:latin typeface="Cambria" pitchFamily="18" charset="0"/>
              </a:rPr>
              <a:t> and </a:t>
            </a:r>
            <a:r>
              <a:rPr lang="en-US" dirty="0" smtClean="0">
                <a:solidFill>
                  <a:srgbClr val="6A1414"/>
                </a:solidFill>
                <a:latin typeface="Cambria" pitchFamily="18" charset="0"/>
              </a:rPr>
              <a:t>non-military </a:t>
            </a:r>
            <a:r>
              <a:rPr lang="en-US" dirty="0" err="1" smtClean="0">
                <a:solidFill>
                  <a:srgbClr val="6A1414"/>
                </a:solidFill>
                <a:latin typeface="Cambria" pitchFamily="18" charset="0"/>
              </a:rPr>
              <a:t>ordances</a:t>
            </a:r>
            <a:r>
              <a:rPr lang="en-US" dirty="0" smtClean="0">
                <a:solidFill>
                  <a:srgbClr val="6A1414"/>
                </a:solidFill>
                <a:latin typeface="Cambria" pitchFamily="18" charset="0"/>
              </a:rPr>
              <a:t> </a:t>
            </a:r>
            <a:r>
              <a:rPr lang="sr-Latn-CS" dirty="0" smtClean="0">
                <a:solidFill>
                  <a:srgbClr val="6A1414"/>
                </a:solidFill>
                <a:latin typeface="Cambria" pitchFamily="18" charset="0"/>
              </a:rPr>
              <a:t>.</a:t>
            </a:r>
            <a:endParaRPr lang="en-US" dirty="0">
              <a:latin typeface="Cambria" pitchFamily="18" charset="0"/>
            </a:endParaRPr>
          </a:p>
        </p:txBody>
      </p:sp>
      <p:sp>
        <p:nvSpPr>
          <p:cNvPr id="32" name="Rectangle 31"/>
          <p:cNvSpPr/>
          <p:nvPr/>
        </p:nvSpPr>
        <p:spPr>
          <a:xfrm>
            <a:off x="762000" y="3200400"/>
            <a:ext cx="2819400" cy="2554545"/>
          </a:xfrm>
          <a:prstGeom prst="rect">
            <a:avLst/>
          </a:prstGeom>
        </p:spPr>
        <p:txBody>
          <a:bodyPr wrap="square">
            <a:spAutoFit/>
          </a:bodyPr>
          <a:lstStyle/>
          <a:p>
            <a:pPr algn="just"/>
            <a:r>
              <a:rPr lang="en-US" sz="2000" dirty="0" smtClean="0">
                <a:latin typeface="Cambria" pitchFamily="18" charset="0"/>
              </a:rPr>
              <a:t>This Act provides conditions for establishing state control in conducting foreign trade in controlled goods, in order to establish and protect</a:t>
            </a:r>
            <a:r>
              <a:rPr lang="sr-Latn-CS" sz="2000" dirty="0" smtClean="0">
                <a:latin typeface="Cambria" pitchFamily="18" charset="0"/>
              </a:rPr>
              <a:t>:</a:t>
            </a:r>
            <a:endParaRPr lang="en-US" sz="2000" dirty="0">
              <a:latin typeface="Cambria" pitchFamily="18" charset="0"/>
            </a:endParaRPr>
          </a:p>
        </p:txBody>
      </p:sp>
      <p:sp>
        <p:nvSpPr>
          <p:cNvPr id="33" name="Rectangle 32"/>
          <p:cNvSpPr/>
          <p:nvPr/>
        </p:nvSpPr>
        <p:spPr>
          <a:xfrm>
            <a:off x="4495800" y="3276600"/>
            <a:ext cx="3962400" cy="2308324"/>
          </a:xfrm>
          <a:prstGeom prst="rect">
            <a:avLst/>
          </a:prstGeom>
        </p:spPr>
        <p:txBody>
          <a:bodyPr wrap="square">
            <a:spAutoFit/>
          </a:bodyPr>
          <a:lstStyle/>
          <a:p>
            <a:pPr algn="just">
              <a:buFont typeface="Wingdings" pitchFamily="2" charset="2"/>
              <a:buChar char="Ø"/>
            </a:pPr>
            <a:r>
              <a:rPr lang="en-US" sz="2400" dirty="0" smtClean="0">
                <a:solidFill>
                  <a:prstClr val="black"/>
                </a:solidFill>
                <a:latin typeface="Cambria" pitchFamily="18" charset="0"/>
              </a:rPr>
              <a:t>defense, </a:t>
            </a:r>
            <a:endParaRPr lang="sr-Latn-CS" sz="2400" dirty="0" smtClean="0">
              <a:solidFill>
                <a:prstClr val="black"/>
              </a:solidFill>
              <a:latin typeface="Cambria" pitchFamily="18" charset="0"/>
            </a:endParaRPr>
          </a:p>
          <a:p>
            <a:pPr algn="just">
              <a:buFont typeface="Wingdings" pitchFamily="2" charset="2"/>
              <a:buChar char="Ø"/>
            </a:pPr>
            <a:r>
              <a:rPr lang="en-US" sz="2400" dirty="0" smtClean="0">
                <a:solidFill>
                  <a:prstClr val="black"/>
                </a:solidFill>
                <a:latin typeface="Cambria" pitchFamily="18" charset="0"/>
              </a:rPr>
              <a:t>security and foreign policy interests of Montenegro </a:t>
            </a:r>
            <a:r>
              <a:rPr lang="sr-Latn-CS" sz="2400" dirty="0" smtClean="0">
                <a:solidFill>
                  <a:prstClr val="black"/>
                </a:solidFill>
                <a:latin typeface="Cambria" pitchFamily="18" charset="0"/>
              </a:rPr>
              <a:t>,</a:t>
            </a:r>
          </a:p>
          <a:p>
            <a:pPr algn="just">
              <a:buFont typeface="Wingdings" pitchFamily="2" charset="2"/>
              <a:buChar char="Ø"/>
            </a:pPr>
            <a:r>
              <a:rPr lang="en-US" sz="2400" dirty="0" smtClean="0">
                <a:solidFill>
                  <a:prstClr val="black"/>
                </a:solidFill>
                <a:latin typeface="Cambria" pitchFamily="18" charset="0"/>
              </a:rPr>
              <a:t>and to ensure respect of the international obligations taken over by Montenegro. </a:t>
            </a:r>
            <a:endParaRPr lang="en-US" sz="2400" dirty="0">
              <a:latin typeface="Cambria" pitchFamily="18" charset="0"/>
            </a:endParaRPr>
          </a:p>
        </p:txBody>
      </p:sp>
      <p:sp>
        <p:nvSpPr>
          <p:cNvPr id="36" name="Right Brace 35"/>
          <p:cNvSpPr/>
          <p:nvPr/>
        </p:nvSpPr>
        <p:spPr>
          <a:xfrm>
            <a:off x="3962400" y="3352800"/>
            <a:ext cx="304800" cy="24384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Título 1"/>
          <p:cNvSpPr>
            <a:spLocks/>
          </p:cNvSpPr>
          <p:nvPr/>
        </p:nvSpPr>
        <p:spPr bwMode="auto">
          <a:xfrm>
            <a:off x="762000" y="1447800"/>
            <a:ext cx="7696200" cy="396875"/>
          </a:xfrm>
          <a:prstGeom prst="rect">
            <a:avLst/>
          </a:prstGeom>
          <a:gradFill rotWithShape="1">
            <a:gsLst>
              <a:gs pos="0">
                <a:srgbClr val="00004C">
                  <a:alpha val="99001"/>
                </a:srgbClr>
              </a:gs>
              <a:gs pos="100000">
                <a:srgbClr val="000023">
                  <a:alpha val="49001"/>
                </a:srgbClr>
              </a:gs>
            </a:gsLst>
            <a:lin ang="5400000" scaled="1"/>
          </a:gradFill>
          <a:ln w="9525" algn="ctr">
            <a:noFill/>
            <a:miter lim="800000"/>
            <a:headEnd/>
            <a:tailEnd/>
          </a:ln>
        </p:spPr>
        <p:txBody>
          <a:bodyPr wrap="square">
            <a:spAutoFit/>
          </a:bodyPr>
          <a:lstStyle/>
          <a:p>
            <a:pPr eaLnBrk="0" hangingPunct="0"/>
            <a:r>
              <a:rPr lang="pt-PT" sz="2000" b="1" i="1" dirty="0">
                <a:solidFill>
                  <a:schemeClr val="bg1"/>
                </a:solidFill>
                <a:latin typeface="Cambria" pitchFamily="18" charset="0"/>
              </a:rPr>
              <a:t>National legislation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
        <p:nvSpPr>
          <p:cNvPr id="35" name="Slide Number Placeholder 34"/>
          <p:cNvSpPr>
            <a:spLocks noGrp="1"/>
          </p:cNvSpPr>
          <p:nvPr>
            <p:ph type="sldNum" sz="quarter" idx="12"/>
          </p:nvPr>
        </p:nvSpPr>
        <p:spPr/>
        <p:txBody>
          <a:bodyPr/>
          <a:lstStyle/>
          <a:p>
            <a:pPr>
              <a:defRPr/>
            </a:pPr>
            <a:fld id="{07805070-01AD-4DB7-91F5-6260714AA4A2}" type="slidenum">
              <a:rPr lang="en-US" smtClean="0"/>
              <a:pPr>
                <a:defRPr/>
              </a:pPr>
              <a:t>23</a:t>
            </a:fld>
            <a:endParaRPr lang="en-US"/>
          </a:p>
        </p:txBody>
      </p:sp>
      <p:sp>
        <p:nvSpPr>
          <p:cNvPr id="29" name="Rectangle 28"/>
          <p:cNvSpPr/>
          <p:nvPr/>
        </p:nvSpPr>
        <p:spPr>
          <a:xfrm>
            <a:off x="1295400" y="685800"/>
            <a:ext cx="8153400" cy="584775"/>
          </a:xfrm>
          <a:prstGeom prst="rect">
            <a:avLst/>
          </a:prstGeom>
        </p:spPr>
        <p:txBody>
          <a:bodyPr wrap="square">
            <a:spAutoFit/>
          </a:bodyPr>
          <a:lstStyle/>
          <a:p>
            <a:pPr marL="514350" indent="4763" algn="just">
              <a:defRPr/>
            </a:pPr>
            <a:r>
              <a:rPr lang="sr-Latn-CS" sz="3200" b="1" dirty="0" smtClean="0">
                <a:solidFill>
                  <a:schemeClr val="accent2">
                    <a:lumMod val="50000"/>
                  </a:schemeClr>
                </a:solidFill>
                <a:effectLst>
                  <a:outerShdw blurRad="38100" dist="38100" dir="2700000" algn="tl">
                    <a:srgbClr val="000000">
                      <a:alpha val="43137"/>
                    </a:srgbClr>
                  </a:outerShdw>
                </a:effectLst>
                <a:latin typeface="Cambria" pitchFamily="18" charset="0"/>
              </a:rPr>
              <a:t>2. Anti-Torture Regulation</a:t>
            </a:r>
          </a:p>
        </p:txBody>
      </p:sp>
      <p:sp>
        <p:nvSpPr>
          <p:cNvPr id="19" name="Title 1"/>
          <p:cNvSpPr>
            <a:spLocks noGrp="1"/>
          </p:cNvSpPr>
          <p:nvPr>
            <p:ph type="title"/>
          </p:nvPr>
        </p:nvSpPr>
        <p:spPr>
          <a:xfrm>
            <a:off x="533400" y="1371600"/>
            <a:ext cx="8001000" cy="609600"/>
          </a:xfrm>
        </p:spPr>
        <p:txBody>
          <a:bodyPr/>
          <a:lstStyle/>
          <a:p>
            <a:pPr>
              <a:defRPr/>
            </a:pPr>
            <a:r>
              <a:rPr lang="sr-Latn-CS" sz="24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National legislati</a:t>
            </a:r>
            <a:r>
              <a:rPr lang="en-US" sz="24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on</a:t>
            </a:r>
            <a:endParaRPr lang="en-US" sz="2400" dirty="0"/>
          </a:p>
        </p:txBody>
      </p:sp>
      <p:sp>
        <p:nvSpPr>
          <p:cNvPr id="30" name="Rectangle 29"/>
          <p:cNvSpPr/>
          <p:nvPr/>
        </p:nvSpPr>
        <p:spPr>
          <a:xfrm>
            <a:off x="533400" y="1905000"/>
            <a:ext cx="8001000" cy="369332"/>
          </a:xfrm>
          <a:prstGeom prst="rect">
            <a:avLst/>
          </a:prstGeom>
        </p:spPr>
        <p:txBody>
          <a:bodyPr wrap="square">
            <a:spAutoFit/>
          </a:bodyPr>
          <a:lstStyle/>
          <a:p>
            <a:r>
              <a:rPr lang="sr-Latn-CS" dirty="0" smtClean="0">
                <a:solidFill>
                  <a:srgbClr val="82302E"/>
                </a:solidFill>
                <a:latin typeface="Cambria" pitchFamily="18" charset="0"/>
              </a:rPr>
              <a:t>Law o</a:t>
            </a:r>
            <a:r>
              <a:rPr lang="en-US" dirty="0" smtClean="0">
                <a:solidFill>
                  <a:srgbClr val="82302E"/>
                </a:solidFill>
                <a:latin typeface="Cambria" pitchFamily="18" charset="0"/>
              </a:rPr>
              <a:t>n</a:t>
            </a:r>
            <a:r>
              <a:rPr lang="sr-Latn-CS" dirty="0" smtClean="0">
                <a:solidFill>
                  <a:srgbClr val="82302E"/>
                </a:solidFill>
                <a:latin typeface="Cambria" pitchFamily="18" charset="0"/>
              </a:rPr>
              <a:t> foreign trade of arms , military equipment and dual-use goods, 80/2008 </a:t>
            </a:r>
            <a:endParaRPr lang="en-US" dirty="0"/>
          </a:p>
        </p:txBody>
      </p:sp>
      <p:sp>
        <p:nvSpPr>
          <p:cNvPr id="34" name="Rectangle 33"/>
          <p:cNvSpPr/>
          <p:nvPr/>
        </p:nvSpPr>
        <p:spPr>
          <a:xfrm>
            <a:off x="2819400" y="2438400"/>
            <a:ext cx="5638800" cy="923330"/>
          </a:xfrm>
          <a:prstGeom prst="rect">
            <a:avLst/>
          </a:prstGeom>
        </p:spPr>
        <p:txBody>
          <a:bodyPr wrap="square">
            <a:spAutoFit/>
          </a:bodyPr>
          <a:lstStyle/>
          <a:p>
            <a:pPr lvl="0" algn="just"/>
            <a:r>
              <a:rPr lang="en-US" dirty="0" smtClean="0">
                <a:solidFill>
                  <a:srgbClr val="6A1414"/>
                </a:solidFill>
                <a:latin typeface="Cambria" pitchFamily="18" charset="0"/>
                <a:cs typeface="+mn-cs"/>
              </a:rPr>
              <a:t>Decision on the Establishment of the National Control List of non-military </a:t>
            </a:r>
            <a:r>
              <a:rPr lang="en-US" dirty="0" err="1" smtClean="0">
                <a:solidFill>
                  <a:srgbClr val="6A1414"/>
                </a:solidFill>
                <a:latin typeface="Cambria" pitchFamily="18" charset="0"/>
                <a:cs typeface="+mn-cs"/>
              </a:rPr>
              <a:t>ordances</a:t>
            </a:r>
            <a:r>
              <a:rPr lang="en-US" dirty="0" smtClean="0">
                <a:solidFill>
                  <a:srgbClr val="6A1414"/>
                </a:solidFill>
                <a:latin typeface="Cambria" pitchFamily="18" charset="0"/>
                <a:cs typeface="+mn-cs"/>
              </a:rPr>
              <a:t> </a:t>
            </a:r>
            <a:r>
              <a:rPr lang="en-US" i="1" dirty="0" smtClean="0">
                <a:solidFill>
                  <a:srgbClr val="6A1414"/>
                </a:solidFill>
                <a:latin typeface="Cambria" pitchFamily="18" charset="0"/>
                <a:cs typeface="+mn-cs"/>
              </a:rPr>
              <a:t>(“OG of  Montenegro" , no. 66/10);</a:t>
            </a:r>
            <a:endParaRPr lang="sr-Latn-CS" i="1" dirty="0" smtClean="0">
              <a:solidFill>
                <a:srgbClr val="6A1414"/>
              </a:solidFill>
              <a:latin typeface="Cambria" pitchFamily="18" charset="0"/>
              <a:cs typeface="+mn-cs"/>
            </a:endParaRPr>
          </a:p>
        </p:txBody>
      </p:sp>
      <p:graphicFrame>
        <p:nvGraphicFramePr>
          <p:cNvPr id="45" name="Object 44"/>
          <p:cNvGraphicFramePr>
            <a:graphicFrameLocks noChangeAspect="1"/>
          </p:cNvGraphicFramePr>
          <p:nvPr/>
        </p:nvGraphicFramePr>
        <p:xfrm>
          <a:off x="1219200" y="2743200"/>
          <a:ext cx="381000" cy="533400"/>
        </p:xfrm>
        <a:graphic>
          <a:graphicData uri="http://schemas.openxmlformats.org/presentationml/2006/ole">
            <p:oleObj spid="_x0000_s72706" name="Acrobat Document" showAsIcon="1" r:id="rId6" imgW="914400" imgH="714240" progId="AcroExch.Document.7">
              <p:embed/>
            </p:oleObj>
          </a:graphicData>
        </a:graphic>
      </p:graphicFrame>
      <p:sp>
        <p:nvSpPr>
          <p:cNvPr id="46" name="Rectangle 45"/>
          <p:cNvSpPr/>
          <p:nvPr/>
        </p:nvSpPr>
        <p:spPr>
          <a:xfrm>
            <a:off x="2971801" y="3505200"/>
            <a:ext cx="5562600" cy="2554545"/>
          </a:xfrm>
          <a:prstGeom prst="rect">
            <a:avLst/>
          </a:prstGeom>
        </p:spPr>
        <p:txBody>
          <a:bodyPr wrap="square">
            <a:spAutoFit/>
          </a:bodyPr>
          <a:lstStyle/>
          <a:p>
            <a:pPr marL="284163" indent="-284163">
              <a:buFont typeface="Wingdings" pitchFamily="2" charset="2"/>
              <a:buChar char="ü"/>
            </a:pPr>
            <a:r>
              <a:rPr lang="sr-Latn-CS" sz="2000" i="1" dirty="0" smtClean="0">
                <a:latin typeface="Cambria" pitchFamily="18" charset="0"/>
              </a:rPr>
              <a:t>N</a:t>
            </a:r>
            <a:r>
              <a:rPr lang="en-US" sz="2000" i="1" dirty="0" smtClean="0">
                <a:latin typeface="Cambria" pitchFamily="18" charset="0"/>
              </a:rPr>
              <a:t>o overlap with other lists</a:t>
            </a:r>
            <a:r>
              <a:rPr lang="sr-Latn-CS" sz="2000" i="1" dirty="0" smtClean="0">
                <a:latin typeface="Cambria" pitchFamily="18" charset="0"/>
              </a:rPr>
              <a:t>;</a:t>
            </a:r>
          </a:p>
          <a:p>
            <a:pPr marL="284163" indent="-284163" algn="just">
              <a:buFont typeface="Wingdings" pitchFamily="2" charset="2"/>
              <a:buChar char="ü"/>
            </a:pPr>
            <a:r>
              <a:rPr lang="sr-Latn-CS" sz="2000" dirty="0" smtClean="0">
                <a:latin typeface="Cambria" pitchFamily="18" charset="0"/>
              </a:rPr>
              <a:t>Export/import</a:t>
            </a:r>
            <a:r>
              <a:rPr lang="en-US" sz="2000" dirty="0" smtClean="0">
                <a:latin typeface="Cambria" pitchFamily="18" charset="0"/>
              </a:rPr>
              <a:t> is for torture or for death penalty</a:t>
            </a:r>
            <a:r>
              <a:rPr lang="sr-Latn-CS" sz="2000" dirty="0" smtClean="0">
                <a:latin typeface="Cambria" pitchFamily="18" charset="0"/>
              </a:rPr>
              <a:t>;</a:t>
            </a:r>
          </a:p>
          <a:p>
            <a:pPr marL="284163" indent="-284163">
              <a:buFont typeface="Wingdings" pitchFamily="2" charset="2"/>
              <a:buChar char="ü"/>
            </a:pPr>
            <a:r>
              <a:rPr lang="en-US" sz="2000" dirty="0" smtClean="0">
                <a:latin typeface="Cambria" pitchFamily="18" charset="0"/>
              </a:rPr>
              <a:t>listed goods have normal use but could be used for torture,</a:t>
            </a:r>
          </a:p>
          <a:p>
            <a:pPr marL="284163" indent="-284163" algn="just">
              <a:buFont typeface="Wingdings" pitchFamily="2" charset="2"/>
              <a:buChar char="ü"/>
            </a:pPr>
            <a:r>
              <a:rPr lang="en-US" sz="2000" i="1" dirty="0" smtClean="0">
                <a:solidFill>
                  <a:srgbClr val="82302E"/>
                </a:solidFill>
                <a:latin typeface="Cambria" pitchFamily="18" charset="0"/>
              </a:rPr>
              <a:t>Decision not fully covered by the restrictions on exports of equipment and goods listed in Annexes II and III of Regulation 1236/2005.</a:t>
            </a:r>
            <a:endParaRPr lang="en-US" sz="2000" i="1" dirty="0">
              <a:solidFill>
                <a:srgbClr val="82302E"/>
              </a:solidFill>
              <a:latin typeface="Cambria" pitchFamily="18" charset="0"/>
            </a:endParaRPr>
          </a:p>
        </p:txBody>
      </p:sp>
      <p:sp>
        <p:nvSpPr>
          <p:cNvPr id="47" name="Right Brace 46"/>
          <p:cNvSpPr/>
          <p:nvPr/>
        </p:nvSpPr>
        <p:spPr>
          <a:xfrm>
            <a:off x="2514600" y="3429000"/>
            <a:ext cx="304800" cy="2209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72707" name="Object 3"/>
          <p:cNvGraphicFramePr>
            <a:graphicFrameLocks noChangeAspect="1"/>
          </p:cNvGraphicFramePr>
          <p:nvPr/>
        </p:nvGraphicFramePr>
        <p:xfrm>
          <a:off x="609600" y="3657600"/>
          <a:ext cx="1828800" cy="1828800"/>
        </p:xfrm>
        <a:graphic>
          <a:graphicData uri="http://schemas.openxmlformats.org/presentationml/2006/ole">
            <p:oleObj spid="_x0000_s72707" name="Acrobat Document" r:id="rId7" imgW="5928480" imgH="9247320" progId="AcroExch.Document.7">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44" name="Rectangle 43"/>
          <p:cNvSpPr/>
          <p:nvPr/>
        </p:nvSpPr>
        <p:spPr>
          <a:xfrm>
            <a:off x="762000" y="1295400"/>
            <a:ext cx="7924800" cy="369332"/>
          </a:xfrm>
          <a:prstGeom prst="rect">
            <a:avLst/>
          </a:prstGeom>
          <a:solidFill>
            <a:schemeClr val="bg1">
              <a:lumMod val="85000"/>
            </a:schemeClr>
          </a:solidFill>
        </p:spPr>
        <p:txBody>
          <a:bodyPr wrap="square">
            <a:spAutoFit/>
          </a:bodyPr>
          <a:lstStyle/>
          <a:p>
            <a:pPr algn="ctr">
              <a:spcBef>
                <a:spcPts val="600"/>
              </a:spcBef>
              <a:spcAft>
                <a:spcPts val="600"/>
              </a:spcAft>
            </a:pPr>
            <a:r>
              <a:rPr lang="en-US" b="1" dirty="0" smtClean="0">
                <a:solidFill>
                  <a:srgbClr val="6A1414"/>
                </a:solidFill>
                <a:latin typeface="Cambria" pitchFamily="18" charset="0"/>
              </a:rPr>
              <a:t>FUTURE ACTIVITIES</a:t>
            </a:r>
            <a:endParaRPr lang="en-US" b="1" dirty="0">
              <a:solidFill>
                <a:srgbClr val="6A1414"/>
              </a:solidFill>
              <a:latin typeface="Cambria" pitchFamily="18" charset="0"/>
            </a:endParaRPr>
          </a:p>
        </p:txBody>
      </p:sp>
      <p:sp>
        <p:nvSpPr>
          <p:cNvPr id="35" name="Slide Number Placeholder 34"/>
          <p:cNvSpPr>
            <a:spLocks noGrp="1"/>
          </p:cNvSpPr>
          <p:nvPr>
            <p:ph type="sldNum" sz="quarter" idx="12"/>
          </p:nvPr>
        </p:nvSpPr>
        <p:spPr/>
        <p:txBody>
          <a:bodyPr/>
          <a:lstStyle/>
          <a:p>
            <a:pPr>
              <a:defRPr/>
            </a:pPr>
            <a:fld id="{07805070-01AD-4DB7-91F5-6260714AA4A2}" type="slidenum">
              <a:rPr lang="en-US" smtClean="0"/>
              <a:pPr>
                <a:defRPr/>
              </a:pPr>
              <a:t>24</a:t>
            </a:fld>
            <a:endParaRPr lang="en-US"/>
          </a:p>
        </p:txBody>
      </p:sp>
      <p:sp>
        <p:nvSpPr>
          <p:cNvPr id="29" name="Rectangle 28"/>
          <p:cNvSpPr/>
          <p:nvPr/>
        </p:nvSpPr>
        <p:spPr>
          <a:xfrm>
            <a:off x="762000" y="1752600"/>
            <a:ext cx="7924800" cy="838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marL="1588" indent="11113" algn="just">
              <a:spcBef>
                <a:spcPts val="600"/>
              </a:spcBef>
              <a:defRPr/>
            </a:pPr>
            <a:r>
              <a:rPr lang="en-US" sz="2000" dirty="0" smtClean="0">
                <a:solidFill>
                  <a:srgbClr val="6A1414"/>
                </a:solidFill>
                <a:latin typeface="Cambria" pitchFamily="18" charset="0"/>
                <a:cs typeface="Arial" charset="0"/>
              </a:rPr>
              <a:t>In order to further harmonization of national legislation in the field of arms, military equipment and non-military lethal goods with:</a:t>
            </a:r>
            <a:endParaRPr lang="sr-Latn-CS" sz="2000" dirty="0">
              <a:solidFill>
                <a:srgbClr val="6A1414"/>
              </a:solidFill>
              <a:latin typeface="Cambria" pitchFamily="18" charset="0"/>
              <a:cs typeface="Arial" charset="0"/>
            </a:endParaRPr>
          </a:p>
        </p:txBody>
      </p:sp>
      <p:sp>
        <p:nvSpPr>
          <p:cNvPr id="30" name="Rectangle 29"/>
          <p:cNvSpPr/>
          <p:nvPr/>
        </p:nvSpPr>
        <p:spPr>
          <a:xfrm>
            <a:off x="762000" y="2743200"/>
            <a:ext cx="7924800" cy="2286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marL="174625" indent="-174625" algn="just">
              <a:spcBef>
                <a:spcPts val="600"/>
              </a:spcBef>
              <a:buFont typeface="+mj-lt"/>
              <a:buAutoNum type="arabicPeriod"/>
              <a:defRPr/>
            </a:pPr>
            <a:r>
              <a:rPr lang="en-US" dirty="0" smtClean="0">
                <a:solidFill>
                  <a:srgbClr val="6A1414"/>
                </a:solidFill>
                <a:latin typeface="Cambria" pitchFamily="18" charset="0"/>
                <a:cs typeface="Arial" charset="0"/>
              </a:rPr>
              <a:t> Regulation 1236/2005</a:t>
            </a:r>
            <a:r>
              <a:rPr lang="sr-Latn-CS" dirty="0" smtClean="0">
                <a:solidFill>
                  <a:srgbClr val="6A1414"/>
                </a:solidFill>
                <a:latin typeface="Cambria" pitchFamily="18" charset="0"/>
                <a:cs typeface="Arial" charset="0"/>
              </a:rPr>
              <a:t>;</a:t>
            </a:r>
            <a:endParaRPr lang="en-US" dirty="0" smtClean="0">
              <a:solidFill>
                <a:srgbClr val="6A1414"/>
              </a:solidFill>
              <a:latin typeface="Cambria" pitchFamily="18" charset="0"/>
              <a:cs typeface="Arial" charset="0"/>
            </a:endParaRPr>
          </a:p>
          <a:p>
            <a:pPr marL="234950" indent="-222250" algn="just">
              <a:spcBef>
                <a:spcPts val="600"/>
              </a:spcBef>
              <a:buFont typeface="+mj-lt"/>
              <a:buAutoNum type="arabicPeriod"/>
              <a:defRPr/>
            </a:pPr>
            <a:r>
              <a:rPr lang="en-US" dirty="0" smtClean="0">
                <a:solidFill>
                  <a:srgbClr val="6A1414"/>
                </a:solidFill>
                <a:latin typeface="Cambria" pitchFamily="18" charset="0"/>
                <a:cs typeface="Arial" charset="0"/>
              </a:rPr>
              <a:t>Commercial policy (Article 207 TFEU)</a:t>
            </a:r>
            <a:r>
              <a:rPr lang="sr-Latn-CS" dirty="0" smtClean="0">
                <a:solidFill>
                  <a:srgbClr val="6A1414"/>
                </a:solidFill>
                <a:latin typeface="Cambria" pitchFamily="18" charset="0"/>
                <a:cs typeface="Arial" charset="0"/>
              </a:rPr>
              <a:t>;</a:t>
            </a:r>
            <a:endParaRPr lang="en-US" dirty="0" smtClean="0">
              <a:solidFill>
                <a:srgbClr val="6A1414"/>
              </a:solidFill>
              <a:latin typeface="Cambria" pitchFamily="18" charset="0"/>
              <a:cs typeface="Arial" charset="0"/>
            </a:endParaRPr>
          </a:p>
          <a:p>
            <a:pPr marL="174625" indent="-174625" algn="just">
              <a:spcBef>
                <a:spcPts val="600"/>
              </a:spcBef>
              <a:buFont typeface="+mj-lt"/>
              <a:buAutoNum type="arabicPeriod"/>
              <a:defRPr/>
            </a:pPr>
            <a:r>
              <a:rPr lang="en-US" dirty="0" smtClean="0">
                <a:solidFill>
                  <a:srgbClr val="6A1414"/>
                </a:solidFill>
                <a:latin typeface="Cambria" pitchFamily="18" charset="0"/>
                <a:cs typeface="Arial" charset="0"/>
              </a:rPr>
              <a:t> Charter of Fundamental Rights of the EU (Articles 2(2) and 4)</a:t>
            </a:r>
            <a:r>
              <a:rPr lang="sr-Latn-CS" dirty="0" smtClean="0">
                <a:solidFill>
                  <a:srgbClr val="6A1414"/>
                </a:solidFill>
                <a:latin typeface="Cambria" pitchFamily="18" charset="0"/>
                <a:cs typeface="Arial" charset="0"/>
              </a:rPr>
              <a:t>;</a:t>
            </a:r>
            <a:r>
              <a:rPr lang="en-US" dirty="0" smtClean="0">
                <a:solidFill>
                  <a:srgbClr val="6A1414"/>
                </a:solidFill>
                <a:latin typeface="Cambria" pitchFamily="18" charset="0"/>
                <a:cs typeface="Arial" charset="0"/>
              </a:rPr>
              <a:t> </a:t>
            </a:r>
          </a:p>
          <a:p>
            <a:pPr marL="1588" indent="11113" algn="just">
              <a:spcBef>
                <a:spcPts val="600"/>
              </a:spcBef>
              <a:buFont typeface="+mj-lt"/>
              <a:buAutoNum type="arabicPeriod"/>
              <a:defRPr/>
            </a:pPr>
            <a:r>
              <a:rPr lang="sr-Latn-CS" dirty="0" smtClean="0">
                <a:solidFill>
                  <a:srgbClr val="6A1414"/>
                </a:solidFill>
                <a:latin typeface="Cambria" pitchFamily="18" charset="0"/>
                <a:cs typeface="Arial" charset="0"/>
              </a:rPr>
              <a:t> </a:t>
            </a:r>
            <a:r>
              <a:rPr lang="en-US" dirty="0" smtClean="0">
                <a:solidFill>
                  <a:srgbClr val="6A1414"/>
                </a:solidFill>
                <a:latin typeface="Cambria" pitchFamily="18" charset="0"/>
                <a:cs typeface="Arial" charset="0"/>
              </a:rPr>
              <a:t>CFSP objectives (Article 21(2) TEU)</a:t>
            </a:r>
          </a:p>
          <a:p>
            <a:pPr marL="519113" indent="-346075" algn="just">
              <a:spcBef>
                <a:spcPts val="600"/>
              </a:spcBef>
              <a:buFont typeface="Wingdings" pitchFamily="2" charset="2"/>
              <a:buChar char="q"/>
              <a:defRPr/>
            </a:pPr>
            <a:r>
              <a:rPr lang="en-US" dirty="0" smtClean="0">
                <a:solidFill>
                  <a:srgbClr val="6A1414"/>
                </a:solidFill>
                <a:latin typeface="Cambria" pitchFamily="18" charset="0"/>
                <a:cs typeface="Arial" charset="0"/>
              </a:rPr>
              <a:t>Regulations controlling trade </a:t>
            </a:r>
            <a:endParaRPr lang="sr-Latn-CS" dirty="0" smtClean="0">
              <a:solidFill>
                <a:srgbClr val="6A1414"/>
              </a:solidFill>
              <a:latin typeface="Cambria" pitchFamily="18" charset="0"/>
              <a:cs typeface="Arial" charset="0"/>
            </a:endParaRPr>
          </a:p>
          <a:p>
            <a:pPr marL="520700" indent="-347663">
              <a:spcBef>
                <a:spcPts val="600"/>
              </a:spcBef>
              <a:buFont typeface="Wingdings" pitchFamily="2" charset="2"/>
              <a:buChar char="q"/>
              <a:defRPr/>
            </a:pPr>
            <a:r>
              <a:rPr lang="en-US" dirty="0" smtClean="0">
                <a:solidFill>
                  <a:srgbClr val="6A1414"/>
                </a:solidFill>
                <a:latin typeface="Cambria" pitchFamily="18" charset="0"/>
                <a:cs typeface="Arial" charset="0"/>
              </a:rPr>
              <a:t>Restrictive measures (Article 215 TFEU)</a:t>
            </a:r>
          </a:p>
        </p:txBody>
      </p:sp>
      <p:sp>
        <p:nvSpPr>
          <p:cNvPr id="34" name="Rectangle 33"/>
          <p:cNvSpPr/>
          <p:nvPr/>
        </p:nvSpPr>
        <p:spPr>
          <a:xfrm>
            <a:off x="1295400" y="685800"/>
            <a:ext cx="8153400" cy="584775"/>
          </a:xfrm>
          <a:prstGeom prst="rect">
            <a:avLst/>
          </a:prstGeom>
        </p:spPr>
        <p:txBody>
          <a:bodyPr wrap="square">
            <a:spAutoFit/>
          </a:bodyPr>
          <a:lstStyle/>
          <a:p>
            <a:pPr marL="514350" indent="4763" algn="just">
              <a:defRPr/>
            </a:pPr>
            <a:r>
              <a:rPr lang="sr-Latn-CS" sz="3200" b="1" dirty="0" smtClean="0">
                <a:solidFill>
                  <a:schemeClr val="accent2">
                    <a:lumMod val="50000"/>
                  </a:schemeClr>
                </a:solidFill>
                <a:effectLst>
                  <a:outerShdw blurRad="38100" dist="38100" dir="2700000" algn="tl">
                    <a:srgbClr val="000000">
                      <a:alpha val="43137"/>
                    </a:srgbClr>
                  </a:outerShdw>
                </a:effectLst>
                <a:latin typeface="Cambria" pitchFamily="18" charset="0"/>
              </a:rPr>
              <a:t>2. Anti-Torture Regulation</a:t>
            </a:r>
          </a:p>
        </p:txBody>
      </p:sp>
      <p:sp>
        <p:nvSpPr>
          <p:cNvPr id="36" name="Striped Right Arrow 35"/>
          <p:cNvSpPr/>
          <p:nvPr/>
        </p:nvSpPr>
        <p:spPr>
          <a:xfrm rot="5400000">
            <a:off x="4457700" y="4991100"/>
            <a:ext cx="533400" cy="609600"/>
          </a:xfrm>
          <a:prstGeom prst="stripedRightArrow">
            <a:avLst>
              <a:gd name="adj1" fmla="val 44103"/>
              <a:gd name="adj2" fmla="val 50000"/>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solidFill>
                <a:srgbClr val="FFFF00"/>
              </a:solidFill>
            </a:endParaRPr>
          </a:p>
        </p:txBody>
      </p:sp>
      <p:sp>
        <p:nvSpPr>
          <p:cNvPr id="38" name="Rectangle 37"/>
          <p:cNvSpPr/>
          <p:nvPr/>
        </p:nvSpPr>
        <p:spPr>
          <a:xfrm>
            <a:off x="762000" y="5562600"/>
            <a:ext cx="7924800" cy="762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marL="1588" indent="11113" algn="just">
              <a:spcBef>
                <a:spcPts val="600"/>
              </a:spcBef>
              <a:defRPr/>
            </a:pPr>
            <a:r>
              <a:rPr lang="sr-Latn-CS" b="1" dirty="0" smtClean="0">
                <a:solidFill>
                  <a:srgbClr val="6A1414"/>
                </a:solidFill>
                <a:latin typeface="Cambria" pitchFamily="18" charset="0"/>
                <a:cs typeface="Arial" charset="0"/>
              </a:rPr>
              <a:t>Ministry of Economy </a:t>
            </a:r>
            <a:r>
              <a:rPr lang="en-US" dirty="0" smtClean="0">
                <a:latin typeface="Cambria" pitchFamily="18" charset="0"/>
              </a:rPr>
              <a:t>plans to adopt </a:t>
            </a:r>
            <a:r>
              <a:rPr lang="sr-Latn-CS" b="1" dirty="0" smtClean="0">
                <a:solidFill>
                  <a:srgbClr val="6A1414"/>
                </a:solidFill>
                <a:latin typeface="Cambria" pitchFamily="18" charset="0"/>
                <a:cs typeface="Arial" charset="0"/>
              </a:rPr>
              <a:t>N</a:t>
            </a:r>
            <a:r>
              <a:rPr lang="en-US" b="1" dirty="0" err="1" smtClean="0">
                <a:solidFill>
                  <a:srgbClr val="6A1414"/>
                </a:solidFill>
                <a:latin typeface="Cambria" pitchFamily="18" charset="0"/>
                <a:cs typeface="Arial" charset="0"/>
              </a:rPr>
              <a:t>ew</a:t>
            </a:r>
            <a:r>
              <a:rPr lang="en-US" b="1" dirty="0" smtClean="0">
                <a:solidFill>
                  <a:srgbClr val="6A1414"/>
                </a:solidFill>
                <a:latin typeface="Cambria" pitchFamily="18" charset="0"/>
                <a:cs typeface="Arial" charset="0"/>
              </a:rPr>
              <a:t> </a:t>
            </a:r>
            <a:r>
              <a:rPr lang="sr-Latn-CS" b="1" dirty="0" smtClean="0">
                <a:solidFill>
                  <a:srgbClr val="6A1414"/>
                </a:solidFill>
                <a:latin typeface="Cambria" pitchFamily="18" charset="0"/>
                <a:cs typeface="Arial" charset="0"/>
              </a:rPr>
              <a:t>L</a:t>
            </a:r>
            <a:r>
              <a:rPr lang="en-US" b="1" dirty="0" smtClean="0">
                <a:solidFill>
                  <a:srgbClr val="6A1414"/>
                </a:solidFill>
                <a:latin typeface="Cambria" pitchFamily="18" charset="0"/>
                <a:cs typeface="Arial" charset="0"/>
              </a:rPr>
              <a:t>aw </a:t>
            </a:r>
            <a:r>
              <a:rPr lang="en-US" dirty="0" smtClean="0">
                <a:solidFill>
                  <a:schemeClr val="tx1"/>
                </a:solidFill>
                <a:latin typeface="Cambria" pitchFamily="18" charset="0"/>
                <a:cs typeface="Arial" charset="0"/>
              </a:rPr>
              <a:t>on foreign trade in </a:t>
            </a:r>
            <a:r>
              <a:rPr lang="sr-Latn-CS" dirty="0" smtClean="0">
                <a:solidFill>
                  <a:schemeClr val="tx1"/>
                </a:solidFill>
                <a:latin typeface="Cambria" pitchFamily="18" charset="0"/>
                <a:cs typeface="Arial" charset="0"/>
              </a:rPr>
              <a:t>weapons</a:t>
            </a:r>
            <a:r>
              <a:rPr lang="en-US" dirty="0" smtClean="0">
                <a:solidFill>
                  <a:schemeClr val="tx1"/>
                </a:solidFill>
                <a:latin typeface="Cambria" pitchFamily="18" charset="0"/>
                <a:cs typeface="Arial" charset="0"/>
              </a:rPr>
              <a:t>, </a:t>
            </a:r>
            <a:r>
              <a:rPr lang="en-US" dirty="0" smtClean="0">
                <a:solidFill>
                  <a:schemeClr val="tx1"/>
                </a:solidFill>
                <a:latin typeface="Cambria" pitchFamily="18" charset="0"/>
              </a:rPr>
              <a:t>military equipment </a:t>
            </a:r>
            <a:r>
              <a:rPr lang="en-US" dirty="0" smtClean="0">
                <a:solidFill>
                  <a:schemeClr val="tx1"/>
                </a:solidFill>
                <a:latin typeface="Cambria" pitchFamily="18" charset="0"/>
                <a:cs typeface="Arial" charset="0"/>
              </a:rPr>
              <a:t>and non-military lethal </a:t>
            </a:r>
            <a:r>
              <a:rPr lang="sr-Latn-CS" dirty="0" smtClean="0">
                <a:solidFill>
                  <a:schemeClr val="tx1"/>
                </a:solidFill>
                <a:latin typeface="Cambria" pitchFamily="18" charset="0"/>
                <a:cs typeface="Arial" charset="0"/>
              </a:rPr>
              <a:t>devices,</a:t>
            </a:r>
            <a:r>
              <a:rPr lang="sr-Latn-CS" dirty="0" smtClean="0">
                <a:solidFill>
                  <a:srgbClr val="6A1414"/>
                </a:solidFill>
                <a:latin typeface="Cambria" pitchFamily="18" charset="0"/>
                <a:cs typeface="Arial" charset="0"/>
              </a:rPr>
              <a:t> </a:t>
            </a:r>
            <a:r>
              <a:rPr lang="en-US" b="1" i="1" dirty="0" smtClean="0">
                <a:solidFill>
                  <a:srgbClr val="6A1414"/>
                </a:solidFill>
                <a:latin typeface="Cambria" pitchFamily="18" charset="0"/>
                <a:cs typeface="Arial" charset="0"/>
              </a:rPr>
              <a:t>by the end of the year</a:t>
            </a:r>
            <a:r>
              <a:rPr lang="sr-Latn-CS" b="1" i="1" dirty="0" smtClean="0">
                <a:solidFill>
                  <a:srgbClr val="6A1414"/>
                </a:solidFill>
                <a:latin typeface="Cambria" pitchFamily="18" charset="0"/>
                <a:cs typeface="Arial" charset="0"/>
              </a:rPr>
              <a:t>.</a:t>
            </a:r>
            <a:r>
              <a:rPr lang="en-US" b="1" i="1" dirty="0" smtClean="0">
                <a:solidFill>
                  <a:srgbClr val="6A1414"/>
                </a:solidFill>
                <a:latin typeface="Cambria" pitchFamily="18" charset="0"/>
                <a:cs typeface="Arial" charset="0"/>
              </a:rPr>
              <a:t> </a:t>
            </a:r>
            <a:endParaRPr lang="sr-Latn-CS" b="1" dirty="0">
              <a:solidFill>
                <a:srgbClr val="6A1414"/>
              </a:solidFill>
              <a:latin typeface="Cambria" pitchFamily="18" charset="0"/>
              <a:cs typeface="Arial" charset="0"/>
            </a:endParaRPr>
          </a:p>
        </p:txBody>
      </p:sp>
      <p:sp>
        <p:nvSpPr>
          <p:cNvPr id="39" name="Line Callout 1 (Border and Accent Bar) 38"/>
          <p:cNvSpPr/>
          <p:nvPr/>
        </p:nvSpPr>
        <p:spPr>
          <a:xfrm>
            <a:off x="6705600" y="4343400"/>
            <a:ext cx="1981200" cy="1066800"/>
          </a:xfrm>
          <a:prstGeom prst="accentBorderCallout1">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sr-Latn-CS" dirty="0" smtClean="0">
                <a:solidFill>
                  <a:schemeClr val="bg1"/>
                </a:solidFill>
                <a:latin typeface="Cambria" pitchFamily="18" charset="0"/>
                <a:cs typeface="Arial" charset="0"/>
              </a:rPr>
              <a:t>S</a:t>
            </a:r>
            <a:r>
              <a:rPr lang="en-US" dirty="0" err="1" smtClean="0">
                <a:solidFill>
                  <a:schemeClr val="bg1"/>
                </a:solidFill>
                <a:latin typeface="Cambria" pitchFamily="18" charset="0"/>
                <a:cs typeface="Arial" charset="0"/>
              </a:rPr>
              <a:t>uggestions</a:t>
            </a:r>
            <a:r>
              <a:rPr lang="en-US" dirty="0" smtClean="0">
                <a:solidFill>
                  <a:schemeClr val="bg1"/>
                </a:solidFill>
                <a:latin typeface="Cambria" pitchFamily="18" charset="0"/>
                <a:cs typeface="Arial" charset="0"/>
              </a:rPr>
              <a:t> given by experts hired by </a:t>
            </a:r>
            <a:r>
              <a:rPr lang="en-US" b="1" dirty="0" smtClean="0">
                <a:solidFill>
                  <a:schemeClr val="bg1"/>
                </a:solidFill>
                <a:latin typeface="Cambria" pitchFamily="18" charset="0"/>
                <a:cs typeface="Arial" charset="0"/>
              </a:rPr>
              <a:t>BAFA</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35" name="Slide Number Placeholder 34"/>
          <p:cNvSpPr>
            <a:spLocks noGrp="1"/>
          </p:cNvSpPr>
          <p:nvPr>
            <p:ph type="sldNum" sz="quarter" idx="12"/>
          </p:nvPr>
        </p:nvSpPr>
        <p:spPr/>
        <p:txBody>
          <a:bodyPr/>
          <a:lstStyle/>
          <a:p>
            <a:pPr>
              <a:defRPr/>
            </a:pPr>
            <a:fld id="{07805070-01AD-4DB7-91F5-6260714AA4A2}" type="slidenum">
              <a:rPr lang="en-US" smtClean="0"/>
              <a:pPr>
                <a:defRPr/>
              </a:pPr>
              <a:t>25</a:t>
            </a:fld>
            <a:endParaRPr lang="en-US"/>
          </a:p>
        </p:txBody>
      </p:sp>
      <p:sp>
        <p:nvSpPr>
          <p:cNvPr id="29" name="Rectangle 28"/>
          <p:cNvSpPr/>
          <p:nvPr/>
        </p:nvSpPr>
        <p:spPr>
          <a:xfrm>
            <a:off x="685800" y="2828836"/>
            <a:ext cx="7848600" cy="646331"/>
          </a:xfrm>
          <a:prstGeom prst="rect">
            <a:avLst/>
          </a:prstGeom>
        </p:spPr>
        <p:txBody>
          <a:bodyPr wrap="square">
            <a:spAutoFit/>
          </a:bodyPr>
          <a:lstStyle/>
          <a:p>
            <a:pPr marL="514350" indent="4763" algn="ctr">
              <a:defRPr/>
            </a:pPr>
            <a:r>
              <a:rPr lang="sr-Latn-CS" sz="3600" b="1" dirty="0" smtClean="0">
                <a:solidFill>
                  <a:schemeClr val="accent2">
                    <a:lumMod val="50000"/>
                  </a:schemeClr>
                </a:solidFill>
                <a:effectLst>
                  <a:outerShdw blurRad="38100" dist="38100" dir="2700000" algn="tl">
                    <a:srgbClr val="000000">
                      <a:alpha val="43137"/>
                    </a:srgbClr>
                  </a:outerShdw>
                </a:effectLst>
                <a:latin typeface="Cambria" pitchFamily="18" charset="0"/>
              </a:rPr>
              <a:t>3. Kimberley process</a:t>
            </a:r>
            <a:endParaRPr lang="en-US" sz="36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21"/>
          <p:cNvSpPr>
            <a:spLocks noGrp="1"/>
          </p:cNvSpPr>
          <p:nvPr>
            <p:ph type="sldNum" sz="quarter" idx="12"/>
          </p:nvPr>
        </p:nvSpPr>
        <p:spPr/>
        <p:txBody>
          <a:bodyPr/>
          <a:lstStyle/>
          <a:p>
            <a:pPr>
              <a:defRPr/>
            </a:pPr>
            <a:fld id="{C9ECB054-8C11-4E72-8D2A-82606A3B35F9}" type="slidenum">
              <a:rPr lang="en-US" smtClean="0"/>
              <a:pPr>
                <a:defRPr/>
              </a:pPr>
              <a:t>26</a:t>
            </a:fld>
            <a:endParaRPr lang="en-US"/>
          </a:p>
        </p:txBody>
      </p:sp>
      <p:sp>
        <p:nvSpPr>
          <p:cNvPr id="27" name="Text Box 8"/>
          <p:cNvSpPr txBox="1">
            <a:spLocks noChangeArrowheads="1"/>
          </p:cNvSpPr>
          <p:nvPr/>
        </p:nvSpPr>
        <p:spPr bwMode="auto">
          <a:xfrm>
            <a:off x="381000" y="1371600"/>
            <a:ext cx="2438400" cy="366712"/>
          </a:xfrm>
          <a:prstGeom prst="rect">
            <a:avLst/>
          </a:prstGeom>
          <a:solidFill>
            <a:srgbClr val="F8F8F8"/>
          </a:solidFill>
          <a:ln w="9525">
            <a:noFill/>
            <a:miter lim="800000"/>
            <a:headEnd/>
            <a:tailEnd/>
          </a:ln>
        </p:spPr>
        <p:txBody>
          <a:bodyPr wrap="square">
            <a:spAutoFit/>
          </a:bodyPr>
          <a:lstStyle/>
          <a:p>
            <a:r>
              <a:rPr lang="pt-PT" b="1" dirty="0"/>
              <a:t>The framework</a:t>
            </a:r>
          </a:p>
        </p:txBody>
      </p:sp>
      <p:sp>
        <p:nvSpPr>
          <p:cNvPr id="25" name="Round Same Side Corner Rectangle 2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Rectangle 2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sp>
        <p:nvSpPr>
          <p:cNvPr id="29" name="Rectangle 2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31" name="Round Same Side Corner Rectangle 3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Rectangle 31"/>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35" name="5-Point Star 34"/>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6" name="5-Point Star 35"/>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7" name="5-Point Star 36"/>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8" name="5-Point Star 37"/>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 name="5-Point Star 38"/>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5-Point Star 39"/>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41"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
        <p:nvSpPr>
          <p:cNvPr id="45" name="Rectangle 44"/>
          <p:cNvSpPr/>
          <p:nvPr/>
        </p:nvSpPr>
        <p:spPr>
          <a:xfrm>
            <a:off x="1295400" y="609600"/>
            <a:ext cx="7848600" cy="584775"/>
          </a:xfrm>
          <a:prstGeom prst="rect">
            <a:avLst/>
          </a:prstGeom>
        </p:spPr>
        <p:txBody>
          <a:bodyPr wrap="square">
            <a:spAutoFit/>
          </a:bodyPr>
          <a:lstStyle/>
          <a:p>
            <a:pPr marL="514350" indent="4763" algn="just">
              <a:defRPr/>
            </a:pPr>
            <a:r>
              <a:rPr lang="sr-Latn-CS" sz="3200" b="1" dirty="0" smtClean="0">
                <a:solidFill>
                  <a:schemeClr val="accent2">
                    <a:lumMod val="50000"/>
                  </a:schemeClr>
                </a:solidFill>
                <a:effectLst>
                  <a:outerShdw blurRad="38100" dist="38100" dir="2700000" algn="tl">
                    <a:srgbClr val="000000">
                      <a:alpha val="43137"/>
                    </a:srgbClr>
                  </a:outerShdw>
                </a:effectLst>
                <a:latin typeface="Cambria" pitchFamily="18" charset="0"/>
              </a:rPr>
              <a:t>3. Kimberley process</a:t>
            </a:r>
            <a:endParaRPr lang="en-US" sz="32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46" name="Rectangle 45"/>
          <p:cNvSpPr/>
          <p:nvPr/>
        </p:nvSpPr>
        <p:spPr>
          <a:xfrm>
            <a:off x="381000" y="1828800"/>
            <a:ext cx="7620000" cy="646331"/>
          </a:xfrm>
          <a:prstGeom prst="rect">
            <a:avLst/>
          </a:prstGeom>
        </p:spPr>
        <p:txBody>
          <a:bodyPr wrap="square">
            <a:spAutoFit/>
          </a:bodyPr>
          <a:lstStyle/>
          <a:p>
            <a:r>
              <a:rPr lang="en-US" dirty="0" smtClean="0">
                <a:solidFill>
                  <a:srgbClr val="6A1414"/>
                </a:solidFill>
              </a:rPr>
              <a:t>In Montenegro, applies the </a:t>
            </a:r>
            <a:r>
              <a:rPr lang="en-US" b="1" dirty="0" smtClean="0">
                <a:solidFill>
                  <a:srgbClr val="6A1414"/>
                </a:solidFill>
              </a:rPr>
              <a:t>Law on Foreign Trade</a:t>
            </a:r>
            <a:r>
              <a:rPr lang="sr-Latn-CS" b="1" dirty="0" smtClean="0">
                <a:solidFill>
                  <a:srgbClr val="6A1414"/>
                </a:solidFill>
              </a:rPr>
              <a:t> </a:t>
            </a:r>
            <a:r>
              <a:rPr lang="sr-Latn-CS" dirty="0" smtClean="0">
                <a:solidFill>
                  <a:srgbClr val="6A1414"/>
                </a:solidFill>
              </a:rPr>
              <a:t>“Official Gazette, No.28/04 and amanded on Juny 2007, O.g. No.37/07”  </a:t>
            </a:r>
            <a:endParaRPr lang="en-US" dirty="0">
              <a:solidFill>
                <a:srgbClr val="6A1414"/>
              </a:solidFill>
            </a:endParaRPr>
          </a:p>
        </p:txBody>
      </p:sp>
      <p:sp>
        <p:nvSpPr>
          <p:cNvPr id="50" name="Rectangle 49"/>
          <p:cNvSpPr/>
          <p:nvPr/>
        </p:nvSpPr>
        <p:spPr>
          <a:xfrm>
            <a:off x="457200" y="2667000"/>
            <a:ext cx="8001000" cy="1477328"/>
          </a:xfrm>
          <a:prstGeom prst="rect">
            <a:avLst/>
          </a:prstGeom>
        </p:spPr>
        <p:txBody>
          <a:bodyPr wrap="square">
            <a:spAutoFit/>
          </a:bodyPr>
          <a:lstStyle/>
          <a:p>
            <a:pPr algn="just"/>
            <a:r>
              <a:rPr lang="en-US" dirty="0" smtClean="0">
                <a:solidFill>
                  <a:srgbClr val="82302E"/>
                </a:solidFill>
                <a:latin typeface="Cambria" pitchFamily="18" charset="0"/>
              </a:rPr>
              <a:t>The Government of Montenegro has established that the liberalization of the legal framework governing foreign trade , in a manner consistent with WTO agreements </a:t>
            </a:r>
            <a:r>
              <a:rPr lang="en-US" dirty="0" err="1" smtClean="0">
                <a:solidFill>
                  <a:srgbClr val="82302E"/>
                </a:solidFill>
                <a:latin typeface="Cambria" pitchFamily="18" charset="0"/>
              </a:rPr>
              <a:t>Organaizacije</a:t>
            </a:r>
            <a:r>
              <a:rPr lang="en-US" dirty="0" smtClean="0">
                <a:solidFill>
                  <a:srgbClr val="82302E"/>
                </a:solidFill>
                <a:latin typeface="Cambria" pitchFamily="18" charset="0"/>
              </a:rPr>
              <a:t>, the European Union and the generally accepted international best practices is the most effective way of achieving  economic </a:t>
            </a:r>
            <a:r>
              <a:rPr lang="sr-Latn-CS" dirty="0" smtClean="0">
                <a:solidFill>
                  <a:srgbClr val="82302E"/>
                </a:solidFill>
                <a:latin typeface="Cambria" pitchFamily="18" charset="0"/>
              </a:rPr>
              <a:t>growth</a:t>
            </a:r>
            <a:r>
              <a:rPr lang="en-US" dirty="0" smtClean="0">
                <a:solidFill>
                  <a:srgbClr val="82302E"/>
                </a:solidFill>
                <a:latin typeface="Cambria" pitchFamily="18" charset="0"/>
              </a:rPr>
              <a:t> </a:t>
            </a:r>
            <a:r>
              <a:rPr lang="sr-Latn-CS" dirty="0" smtClean="0">
                <a:solidFill>
                  <a:srgbClr val="82302E"/>
                </a:solidFill>
                <a:latin typeface="Cambria" pitchFamily="18" charset="0"/>
              </a:rPr>
              <a:t>and</a:t>
            </a:r>
            <a:r>
              <a:rPr lang="en-US" dirty="0" smtClean="0">
                <a:solidFill>
                  <a:srgbClr val="82302E"/>
                </a:solidFill>
                <a:latin typeface="Cambria" pitchFamily="18" charset="0"/>
              </a:rPr>
              <a:t> development.</a:t>
            </a:r>
            <a:endParaRPr lang="en-US" dirty="0">
              <a:solidFill>
                <a:srgbClr val="82302E"/>
              </a:solidFill>
              <a:latin typeface="Cambria" pitchFamily="18" charset="0"/>
            </a:endParaRPr>
          </a:p>
        </p:txBody>
      </p:sp>
      <p:graphicFrame>
        <p:nvGraphicFramePr>
          <p:cNvPr id="51" name="Object 50"/>
          <p:cNvGraphicFramePr>
            <a:graphicFrameLocks noChangeAspect="1"/>
          </p:cNvGraphicFramePr>
          <p:nvPr/>
        </p:nvGraphicFramePr>
        <p:xfrm>
          <a:off x="7696200" y="1905000"/>
          <a:ext cx="685800" cy="609600"/>
        </p:xfrm>
        <a:graphic>
          <a:graphicData uri="http://schemas.openxmlformats.org/presentationml/2006/ole">
            <p:oleObj spid="_x0000_s81922" name="Acrobat Document" showAsIcon="1" r:id="rId6" imgW="914400" imgH="714240" progId="AcroExch.Document.7">
              <p:embed/>
            </p:oleObj>
          </a:graphicData>
        </a:graphic>
      </p:graphicFrame>
      <p:sp>
        <p:nvSpPr>
          <p:cNvPr id="52" name="Rectangle 51"/>
          <p:cNvSpPr/>
          <p:nvPr/>
        </p:nvSpPr>
        <p:spPr>
          <a:xfrm>
            <a:off x="533400" y="4267200"/>
            <a:ext cx="7924800" cy="92333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a:r>
              <a:rPr lang="en-US" i="1" dirty="0" smtClean="0">
                <a:latin typeface="Cambria" pitchFamily="18" charset="0"/>
              </a:rPr>
              <a:t>Pursuant to art. 6 of this Law, Government of Montenegro,  annually brings National checklist for export and import of goods that is compliant with the latest amendments to the Combined Nomenclature of the European Union</a:t>
            </a:r>
            <a:endParaRPr lang="en-US" i="1" dirty="0">
              <a:latin typeface="Cambria" pitchFamily="18" charset="0"/>
            </a:endParaRPr>
          </a:p>
        </p:txBody>
      </p:sp>
      <p:graphicFrame>
        <p:nvGraphicFramePr>
          <p:cNvPr id="53" name="Object 52"/>
          <p:cNvGraphicFramePr>
            <a:graphicFrameLocks noChangeAspect="1"/>
          </p:cNvGraphicFramePr>
          <p:nvPr/>
        </p:nvGraphicFramePr>
        <p:xfrm>
          <a:off x="533400" y="5410200"/>
          <a:ext cx="914400" cy="714375"/>
        </p:xfrm>
        <a:graphic>
          <a:graphicData uri="http://schemas.openxmlformats.org/presentationml/2006/ole">
            <p:oleObj spid="_x0000_s81923" name="Acrobat Document" showAsIcon="1" r:id="rId7" imgW="914400" imgH="714240" progId="AcroExch.Document.7">
              <p:embed/>
            </p:oleObj>
          </a:graphicData>
        </a:graphic>
      </p:graphicFrame>
      <p:sp>
        <p:nvSpPr>
          <p:cNvPr id="54" name="Striped Right Arrow 53"/>
          <p:cNvSpPr/>
          <p:nvPr/>
        </p:nvSpPr>
        <p:spPr>
          <a:xfrm>
            <a:off x="1371600" y="5486400"/>
            <a:ext cx="1371600" cy="685800"/>
          </a:xfrm>
          <a:prstGeom prst="striped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sp>
        <p:nvSpPr>
          <p:cNvPr id="55" name="Rectangle 54"/>
          <p:cNvSpPr/>
          <p:nvPr/>
        </p:nvSpPr>
        <p:spPr>
          <a:xfrm>
            <a:off x="2895600" y="5334000"/>
            <a:ext cx="5562600" cy="107721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r>
              <a:rPr lang="en-US" sz="1600" i="1" dirty="0" smtClean="0">
                <a:latin typeface="Cambria" pitchFamily="18" charset="0"/>
              </a:rPr>
              <a:t>This </a:t>
            </a:r>
            <a:r>
              <a:rPr lang="sr-Latn-CS" sz="1600" b="1" i="1" dirty="0" smtClean="0">
                <a:latin typeface="Cambria" pitchFamily="18" charset="0"/>
              </a:rPr>
              <a:t>Decision on control list for export and import of goods (“O.G.,No.25 of 4.jun 2013)</a:t>
            </a:r>
            <a:r>
              <a:rPr lang="en-US" sz="1600" i="1" dirty="0" smtClean="0">
                <a:latin typeface="Cambria" pitchFamily="18" charset="0"/>
              </a:rPr>
              <a:t> does not contain goods (not cut diamonds) for which, in accordance with the law on foreign trade is necessary to obtain permission</a:t>
            </a:r>
            <a:r>
              <a:rPr lang="sr-Latn-CS" sz="1600" i="1" dirty="0" smtClean="0">
                <a:latin typeface="Cambria" pitchFamily="18" charset="0"/>
              </a:rPr>
              <a:t>.</a:t>
            </a:r>
            <a:endParaRPr lang="en-US" sz="1600" i="1" dirty="0">
              <a:latin typeface="Cambria" pitchFamily="18" charset="0"/>
            </a:endParaRPr>
          </a:p>
        </p:txBody>
      </p:sp>
    </p:spTree>
  </p:cSld>
  <p:clrMapOvr>
    <a:masterClrMapping/>
  </p:clrMapOvr>
  <p:transition spd="med">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44" name="Rectangle 43"/>
          <p:cNvSpPr/>
          <p:nvPr/>
        </p:nvSpPr>
        <p:spPr>
          <a:xfrm>
            <a:off x="762000" y="1295400"/>
            <a:ext cx="7924800" cy="369332"/>
          </a:xfrm>
          <a:prstGeom prst="rect">
            <a:avLst/>
          </a:prstGeom>
          <a:solidFill>
            <a:schemeClr val="bg1">
              <a:lumMod val="85000"/>
            </a:schemeClr>
          </a:solidFill>
        </p:spPr>
        <p:txBody>
          <a:bodyPr wrap="square">
            <a:spAutoFit/>
          </a:bodyPr>
          <a:lstStyle/>
          <a:p>
            <a:pPr algn="ctr">
              <a:spcBef>
                <a:spcPts val="600"/>
              </a:spcBef>
              <a:spcAft>
                <a:spcPts val="600"/>
              </a:spcAft>
            </a:pPr>
            <a:r>
              <a:rPr lang="en-US" b="1" dirty="0" smtClean="0">
                <a:solidFill>
                  <a:srgbClr val="6A1414"/>
                </a:solidFill>
                <a:latin typeface="Cambria" pitchFamily="18" charset="0"/>
              </a:rPr>
              <a:t>FUTURE ACTIVITIES</a:t>
            </a:r>
            <a:endParaRPr lang="en-US" b="1" dirty="0">
              <a:solidFill>
                <a:srgbClr val="6A1414"/>
              </a:solidFill>
              <a:latin typeface="Cambria" pitchFamily="18" charset="0"/>
            </a:endParaRPr>
          </a:p>
        </p:txBody>
      </p:sp>
      <p:sp>
        <p:nvSpPr>
          <p:cNvPr id="35" name="Slide Number Placeholder 34"/>
          <p:cNvSpPr>
            <a:spLocks noGrp="1"/>
          </p:cNvSpPr>
          <p:nvPr>
            <p:ph type="sldNum" sz="quarter" idx="12"/>
          </p:nvPr>
        </p:nvSpPr>
        <p:spPr/>
        <p:txBody>
          <a:bodyPr/>
          <a:lstStyle/>
          <a:p>
            <a:pPr>
              <a:defRPr/>
            </a:pPr>
            <a:fld id="{07805070-01AD-4DB7-91F5-6260714AA4A2}" type="slidenum">
              <a:rPr lang="en-US" smtClean="0"/>
              <a:pPr>
                <a:defRPr/>
              </a:pPr>
              <a:t>27</a:t>
            </a:fld>
            <a:endParaRPr lang="en-US"/>
          </a:p>
        </p:txBody>
      </p:sp>
      <p:sp>
        <p:nvSpPr>
          <p:cNvPr id="29" name="Rectangle 28"/>
          <p:cNvSpPr/>
          <p:nvPr/>
        </p:nvSpPr>
        <p:spPr>
          <a:xfrm>
            <a:off x="762000" y="1752600"/>
            <a:ext cx="7924800" cy="838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marL="1588" indent="11113" algn="just">
              <a:spcBef>
                <a:spcPts val="600"/>
              </a:spcBef>
              <a:defRPr/>
            </a:pPr>
            <a:r>
              <a:rPr lang="en-US" sz="2000" dirty="0" smtClean="0">
                <a:solidFill>
                  <a:srgbClr val="6A1414"/>
                </a:solidFill>
                <a:latin typeface="Cambria" pitchFamily="18" charset="0"/>
                <a:cs typeface="Arial" charset="0"/>
              </a:rPr>
              <a:t>In order to further harmonization of national legislation in the field of foreign trade with:</a:t>
            </a:r>
            <a:endParaRPr lang="sr-Latn-CS" sz="2000" dirty="0">
              <a:solidFill>
                <a:srgbClr val="6A1414"/>
              </a:solidFill>
              <a:latin typeface="Cambria" pitchFamily="18" charset="0"/>
              <a:cs typeface="Arial" charset="0"/>
            </a:endParaRPr>
          </a:p>
        </p:txBody>
      </p:sp>
      <p:sp>
        <p:nvSpPr>
          <p:cNvPr id="30" name="Rectangle 29"/>
          <p:cNvSpPr/>
          <p:nvPr/>
        </p:nvSpPr>
        <p:spPr>
          <a:xfrm>
            <a:off x="762000" y="2743200"/>
            <a:ext cx="7924800" cy="1295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marL="174625" indent="-174625" algn="just">
              <a:spcBef>
                <a:spcPts val="600"/>
              </a:spcBef>
              <a:defRPr/>
            </a:pPr>
            <a:r>
              <a:rPr lang="en-US" dirty="0" smtClean="0">
                <a:solidFill>
                  <a:srgbClr val="6A1414"/>
                </a:solidFill>
                <a:latin typeface="Cambria" pitchFamily="18" charset="0"/>
                <a:cs typeface="Arial" charset="0"/>
              </a:rPr>
              <a:t>As regards Regulation 2368/2002 implementing the Kimberley Process</a:t>
            </a:r>
          </a:p>
          <a:p>
            <a:pPr marL="519113" indent="-234950" algn="just">
              <a:spcBef>
                <a:spcPts val="600"/>
              </a:spcBef>
              <a:buFont typeface="Wingdings" pitchFamily="2" charset="2"/>
              <a:buChar char="q"/>
              <a:defRPr/>
            </a:pPr>
            <a:r>
              <a:rPr lang="en-US" dirty="0" smtClean="0">
                <a:solidFill>
                  <a:srgbClr val="6A1414"/>
                </a:solidFill>
                <a:latin typeface="Cambria" pitchFamily="18" charset="0"/>
                <a:cs typeface="Arial" charset="0"/>
              </a:rPr>
              <a:t>Regulation is adopted under trade legal base – Art 133 TEC (now Art 207 TFEU)</a:t>
            </a:r>
            <a:r>
              <a:rPr lang="sr-Latn-CS" dirty="0" smtClean="0">
                <a:solidFill>
                  <a:srgbClr val="6A1414"/>
                </a:solidFill>
                <a:latin typeface="Cambria" pitchFamily="18" charset="0"/>
                <a:cs typeface="Arial" charset="0"/>
              </a:rPr>
              <a:t>;</a:t>
            </a:r>
            <a:endParaRPr lang="en-US" dirty="0" smtClean="0">
              <a:solidFill>
                <a:srgbClr val="6A1414"/>
              </a:solidFill>
              <a:latin typeface="Cambria" pitchFamily="18" charset="0"/>
              <a:cs typeface="Arial" charset="0"/>
            </a:endParaRPr>
          </a:p>
        </p:txBody>
      </p:sp>
      <p:sp>
        <p:nvSpPr>
          <p:cNvPr id="36" name="Striped Right Arrow 35"/>
          <p:cNvSpPr/>
          <p:nvPr/>
        </p:nvSpPr>
        <p:spPr>
          <a:xfrm rot="5400000">
            <a:off x="4152900" y="4000500"/>
            <a:ext cx="762000" cy="838200"/>
          </a:xfrm>
          <a:prstGeom prst="stripedRightArrow">
            <a:avLst>
              <a:gd name="adj1" fmla="val 44103"/>
              <a:gd name="adj2" fmla="val 50000"/>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solidFill>
                <a:srgbClr val="FFFF00"/>
              </a:solidFill>
            </a:endParaRPr>
          </a:p>
        </p:txBody>
      </p:sp>
      <p:sp>
        <p:nvSpPr>
          <p:cNvPr id="38" name="Rectangle 37"/>
          <p:cNvSpPr/>
          <p:nvPr/>
        </p:nvSpPr>
        <p:spPr>
          <a:xfrm>
            <a:off x="762000" y="4876800"/>
            <a:ext cx="7924800"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marL="1588" indent="11113" algn="just">
              <a:spcBef>
                <a:spcPts val="600"/>
              </a:spcBef>
              <a:defRPr/>
            </a:pPr>
            <a:r>
              <a:rPr lang="sr-Latn-CS" b="1" dirty="0" smtClean="0">
                <a:solidFill>
                  <a:srgbClr val="6A1414"/>
                </a:solidFill>
                <a:latin typeface="Cambria" pitchFamily="18" charset="0"/>
                <a:cs typeface="Arial" charset="0"/>
              </a:rPr>
              <a:t>Ministry of Economy </a:t>
            </a:r>
            <a:r>
              <a:rPr lang="en-US" dirty="0" smtClean="0">
                <a:latin typeface="Cambria" pitchFamily="18" charset="0"/>
              </a:rPr>
              <a:t>prepares amendments to the Law on Foreign Trade, which will include the need for the Government to adopt a </a:t>
            </a:r>
            <a:r>
              <a:rPr lang="sr-Latn-CS" dirty="0" smtClean="0">
                <a:latin typeface="Cambria" pitchFamily="18" charset="0"/>
              </a:rPr>
              <a:t>Decree</a:t>
            </a:r>
            <a:r>
              <a:rPr lang="en-US" dirty="0" smtClean="0">
                <a:latin typeface="Cambria" pitchFamily="18" charset="0"/>
              </a:rPr>
              <a:t> on the control of imports and exports of rough diamonds</a:t>
            </a:r>
            <a:r>
              <a:rPr lang="sr-Latn-CS" dirty="0" smtClean="0">
                <a:solidFill>
                  <a:schemeClr val="tx1"/>
                </a:solidFill>
                <a:latin typeface="Cambria" pitchFamily="18" charset="0"/>
                <a:cs typeface="Arial" charset="0"/>
              </a:rPr>
              <a:t>,</a:t>
            </a:r>
            <a:r>
              <a:rPr lang="sr-Latn-CS" dirty="0" smtClean="0">
                <a:solidFill>
                  <a:srgbClr val="6A1414"/>
                </a:solidFill>
                <a:latin typeface="Cambria" pitchFamily="18" charset="0"/>
                <a:cs typeface="Arial" charset="0"/>
              </a:rPr>
              <a:t> </a:t>
            </a:r>
            <a:r>
              <a:rPr lang="en-US" b="1" i="1" dirty="0" smtClean="0">
                <a:solidFill>
                  <a:srgbClr val="6A1414"/>
                </a:solidFill>
                <a:latin typeface="Cambria" pitchFamily="18" charset="0"/>
                <a:cs typeface="Arial" charset="0"/>
              </a:rPr>
              <a:t>by the end of the year</a:t>
            </a:r>
            <a:r>
              <a:rPr lang="sr-Latn-CS" b="1" i="1" dirty="0" smtClean="0">
                <a:solidFill>
                  <a:srgbClr val="6A1414"/>
                </a:solidFill>
                <a:latin typeface="Cambria" pitchFamily="18" charset="0"/>
                <a:cs typeface="Arial" charset="0"/>
              </a:rPr>
              <a:t>.</a:t>
            </a:r>
            <a:r>
              <a:rPr lang="en-US" b="1" i="1" dirty="0" smtClean="0">
                <a:solidFill>
                  <a:srgbClr val="6A1414"/>
                </a:solidFill>
                <a:latin typeface="Cambria" pitchFamily="18" charset="0"/>
                <a:cs typeface="Arial" charset="0"/>
              </a:rPr>
              <a:t> </a:t>
            </a:r>
            <a:endParaRPr lang="sr-Latn-CS" b="1" dirty="0">
              <a:solidFill>
                <a:srgbClr val="6A1414"/>
              </a:solidFill>
              <a:latin typeface="Cambria" pitchFamily="18" charset="0"/>
              <a:cs typeface="Arial" charset="0"/>
            </a:endParaRPr>
          </a:p>
        </p:txBody>
      </p:sp>
      <p:sp>
        <p:nvSpPr>
          <p:cNvPr id="31" name="Line Callout 2 (Border and Accent Bar) 30"/>
          <p:cNvSpPr/>
          <p:nvPr/>
        </p:nvSpPr>
        <p:spPr>
          <a:xfrm>
            <a:off x="6324600" y="4191000"/>
            <a:ext cx="2362200" cy="533400"/>
          </a:xfrm>
          <a:prstGeom prst="accentBorderCallout2">
            <a:avLst>
              <a:gd name="adj1" fmla="val 18750"/>
              <a:gd name="adj2" fmla="val -8333"/>
              <a:gd name="adj3" fmla="val 18750"/>
              <a:gd name="adj4" fmla="val -16667"/>
              <a:gd name="adj5" fmla="val 165782"/>
              <a:gd name="adj6" fmla="val -53467"/>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n-US" sz="1200" i="1" dirty="0" smtClean="0">
                <a:latin typeface="Cambria" pitchFamily="18" charset="0"/>
              </a:rPr>
              <a:t>At this moment Montenegro is not a participant Kimberley Process</a:t>
            </a:r>
            <a:endParaRPr lang="en-US" sz="1200" i="1" dirty="0">
              <a:latin typeface="Cambria" pitchFamily="18" charset="0"/>
            </a:endParaRPr>
          </a:p>
        </p:txBody>
      </p:sp>
      <p:sp>
        <p:nvSpPr>
          <p:cNvPr id="32" name="Rectangle 31"/>
          <p:cNvSpPr/>
          <p:nvPr/>
        </p:nvSpPr>
        <p:spPr>
          <a:xfrm>
            <a:off x="1295400" y="609600"/>
            <a:ext cx="7848600" cy="584775"/>
          </a:xfrm>
          <a:prstGeom prst="rect">
            <a:avLst/>
          </a:prstGeom>
        </p:spPr>
        <p:txBody>
          <a:bodyPr wrap="square">
            <a:spAutoFit/>
          </a:bodyPr>
          <a:lstStyle/>
          <a:p>
            <a:pPr marL="514350" indent="4763" algn="just">
              <a:defRPr/>
            </a:pPr>
            <a:r>
              <a:rPr lang="sr-Latn-CS" sz="3200" b="1" dirty="0" smtClean="0">
                <a:solidFill>
                  <a:schemeClr val="accent2">
                    <a:lumMod val="50000"/>
                  </a:schemeClr>
                </a:solidFill>
                <a:effectLst>
                  <a:outerShdw blurRad="38100" dist="38100" dir="2700000" algn="tl">
                    <a:srgbClr val="000000">
                      <a:alpha val="43137"/>
                    </a:srgbClr>
                  </a:outerShdw>
                </a:effectLst>
                <a:latin typeface="Cambria" pitchFamily="18" charset="0"/>
              </a:rPr>
              <a:t>3. Kimberley process</a:t>
            </a:r>
            <a:endParaRPr lang="en-US" sz="32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blipFill>
            <a:blip r:embed="rId2"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0725"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cs typeface="+mn-cs"/>
              </a:rPr>
              <a:t>QUESTIONS</a:t>
            </a:r>
            <a:endParaRPr lang="hr-HR" sz="4000" b="1" dirty="0">
              <a:solidFill>
                <a:schemeClr val="accent2">
                  <a:lumMod val="20000"/>
                  <a:lumOff val="80000"/>
                </a:schemeClr>
              </a:solidFill>
              <a:latin typeface="+mn-lt"/>
              <a:cs typeface="+mn-cs"/>
            </a:endParaRPr>
          </a:p>
        </p:txBody>
      </p:sp>
      <p:sp>
        <p:nvSpPr>
          <p:cNvPr id="17" name="Slide Number Placeholder 16"/>
          <p:cNvSpPr>
            <a:spLocks noGrp="1"/>
          </p:cNvSpPr>
          <p:nvPr>
            <p:ph type="sldNum" sz="quarter" idx="12"/>
          </p:nvPr>
        </p:nvSpPr>
        <p:spPr/>
        <p:txBody>
          <a:bodyPr/>
          <a:lstStyle/>
          <a:p>
            <a:pPr>
              <a:defRPr/>
            </a:pPr>
            <a:fld id="{DCAE2C61-8346-4B24-B936-C428CA252F92}" type="slidenum">
              <a:rPr lang="en-US" smtClean="0"/>
              <a:pPr>
                <a:defRPr/>
              </a:pPr>
              <a:t>28</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4300</TotalTime>
  <Words>3573</Words>
  <Application>Microsoft Office PowerPoint</Application>
  <PresentationFormat>On-screen Show (4:3)</PresentationFormat>
  <Paragraphs>574</Paragraphs>
  <Slides>28</Slides>
  <Notes>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28</vt:i4>
      </vt:variant>
    </vt:vector>
  </HeadingPairs>
  <TitlesOfParts>
    <vt:vector size="31" baseType="lpstr">
      <vt:lpstr>Office Theme</vt:lpstr>
      <vt:lpstr>Presentation</vt:lpstr>
      <vt:lpstr>Acrobat Document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National legislation</vt:lpstr>
      <vt:lpstr>Slide 24</vt:lpstr>
      <vt:lpstr>Slide 25</vt:lpstr>
      <vt:lpstr>Slide 26</vt:lpstr>
      <vt:lpstr>Slide 27</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jelena.lekovic</cp:lastModifiedBy>
  <cp:revision>468</cp:revision>
  <dcterms:created xsi:type="dcterms:W3CDTF">2012-04-18T16:21:57Z</dcterms:created>
  <dcterms:modified xsi:type="dcterms:W3CDTF">2013-06-06T09:14:43Z</dcterms:modified>
</cp:coreProperties>
</file>