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41" r:id="rId2"/>
    <p:sldId id="340" r:id="rId3"/>
    <p:sldId id="362" r:id="rId4"/>
    <p:sldId id="369" r:id="rId5"/>
    <p:sldId id="367" r:id="rId6"/>
    <p:sldId id="363" r:id="rId7"/>
    <p:sldId id="368" r:id="rId8"/>
    <p:sldId id="366" r:id="rId9"/>
    <p:sldId id="365" r:id="rId10"/>
    <p:sldId id="364" r:id="rId11"/>
    <p:sldId id="342" r:id="rId12"/>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6A1414"/>
    <a:srgbClr val="82302E"/>
    <a:srgbClr val="9E1E1E"/>
    <a:srgbClr val="990000"/>
    <a:srgbClr val="FF33C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autoAdjust="0"/>
    <p:restoredTop sz="94660" autoAdjust="0"/>
  </p:normalViewPr>
  <p:slideViewPr>
    <p:cSldViewPr>
      <p:cViewPr varScale="1">
        <p:scale>
          <a:sx n="91" d="100"/>
          <a:sy n="91" d="100"/>
        </p:scale>
        <p:origin x="-972" y="-114"/>
      </p:cViewPr>
      <p:guideLst>
        <p:guide orient="horz" pos="2160"/>
        <p:guide pos="2880"/>
      </p:guideLst>
    </p:cSldViewPr>
  </p:slideViewPr>
  <p:outlineViewPr>
    <p:cViewPr>
      <p:scale>
        <a:sx n="33" d="100"/>
        <a:sy n="33" d="100"/>
      </p:scale>
      <p:origin x="0" y="36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57FFBED8-ABCF-48FF-A7BD-5547DBFFA237}" type="datetimeFigureOut">
              <a:rPr lang="en-US"/>
              <a:pPr>
                <a:defRPr/>
              </a:pPr>
              <a:t>6/6/2013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CAE2C61-8346-4B24-B936-C428CA252F9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6654227-DAA1-4EBA-8328-2CE5D53AA810}" type="datetimeFigureOut">
              <a:rPr lang="en-US"/>
              <a:pPr>
                <a:defRPr/>
              </a:pPr>
              <a:t>6/6/2013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98C89E2-2C39-48E1-822A-FAE3EFC52CA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8FB08DF-4B29-4ECD-996C-5462D90A9FD3}" type="datetimeFigureOut">
              <a:rPr lang="en-US"/>
              <a:pPr>
                <a:defRPr/>
              </a:pPr>
              <a:t>6/6/2013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7805070-01AD-4DB7-91F5-6260714AA4A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D900421-A758-46D1-8F21-96D04C02F8A7}" type="datetimeFigureOut">
              <a:rPr lang="en-US"/>
              <a:pPr>
                <a:defRPr/>
              </a:pPr>
              <a:t>6/6/2013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E1463CC-4F9C-469C-A1B6-836C6B6493E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81FCD36-B1B3-44E1-86F4-93DE66656997}" type="datetimeFigureOut">
              <a:rPr lang="en-US"/>
              <a:pPr>
                <a:defRPr/>
              </a:pPr>
              <a:t>6/6/2013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B93460D-B588-4E25-8B24-66F984541BF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4410DC5-1970-49FF-A0D2-8E61DA2FD411}" type="datetimeFigureOut">
              <a:rPr lang="en-US"/>
              <a:pPr>
                <a:defRPr/>
              </a:pPr>
              <a:t>6/6/2013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2E6369E-870E-4C56-86E5-09CB164F1E9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36DA6D2-7333-4AC9-9CB5-0B023A4A2CE1}" type="datetimeFigureOut">
              <a:rPr lang="en-US"/>
              <a:pPr>
                <a:defRPr/>
              </a:pPr>
              <a:t>6/6/2013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39B0841-9CF9-434C-8B1D-F9064DFB3FB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671B6A2-B667-4925-9EC5-BA8A45C43D79}" type="datetimeFigureOut">
              <a:rPr lang="en-US"/>
              <a:pPr>
                <a:defRPr/>
              </a:pPr>
              <a:t>6/6/2013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9671B3E-EE1D-4767-B44C-4529B00688F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F6CC3ED-670D-4D5A-B6AB-1D3ED83F5C3D}" type="datetimeFigureOut">
              <a:rPr lang="en-US"/>
              <a:pPr>
                <a:defRPr/>
              </a:pPr>
              <a:t>6/6/2013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3F0DDA7-0647-466F-8234-1FB7276D163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A139FDE-6F0E-426A-888E-0CB750325F2F}" type="datetimeFigureOut">
              <a:rPr lang="en-US"/>
              <a:pPr>
                <a:defRPr/>
              </a:pPr>
              <a:t>6/6/2013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EFA30B1-E2E6-43A8-B8D6-9ED8B58D240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7ACCD36-78CF-473C-B3FB-C674B4BD3530}" type="datetimeFigureOut">
              <a:rPr lang="en-US"/>
              <a:pPr>
                <a:defRPr/>
              </a:pPr>
              <a:t>6/6/2013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3C75AC0-EBAB-4453-B065-1F45C20A21F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0B2A2B0A-2208-4225-99F7-6D56298B1029}" type="datetimeFigureOut">
              <a:rPr lang="en-US"/>
              <a:pPr>
                <a:defRPr/>
              </a:pPr>
              <a:t>6/6/2013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EFC05B3D-3F25-4D6E-AD4B-DAC295BE2C2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hyperlink" Target="mailto:svetlana.bozovic@mif.gov.m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381000" y="0"/>
            <a:ext cx="97536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53" name="Text Box 3"/>
          <p:cNvSpPr txBox="1">
            <a:spLocks noChangeArrowheads="1"/>
          </p:cNvSpPr>
          <p:nvPr/>
        </p:nvSpPr>
        <p:spPr bwMode="auto">
          <a:xfrm>
            <a:off x="304800" y="1676400"/>
            <a:ext cx="8458200" cy="862013"/>
          </a:xfrm>
          <a:prstGeom prst="rect">
            <a:avLst/>
          </a:prstGeom>
          <a:noFill/>
          <a:ln w="9525">
            <a:noFill/>
            <a:miter lim="800000"/>
            <a:headEnd/>
            <a:tailEnd/>
          </a:ln>
        </p:spPr>
        <p:txBody>
          <a:bodyPr>
            <a:spAutoFit/>
          </a:bodyPr>
          <a:lstStyle/>
          <a:p>
            <a:pPr algn="ctr"/>
            <a:r>
              <a:rPr lang="sr-Latn-CS" sz="1600" b="1" dirty="0">
                <a:solidFill>
                  <a:schemeClr val="bg1"/>
                </a:solidFill>
                <a:latin typeface="Cambria" pitchFamily="18" charset="0"/>
              </a:rPr>
              <a:t> M O N T E N E G R O </a:t>
            </a:r>
          </a:p>
          <a:p>
            <a:pPr algn="ctr"/>
            <a:r>
              <a:rPr lang="en-GB" sz="1600" b="1" dirty="0">
                <a:solidFill>
                  <a:schemeClr val="bg1"/>
                </a:solidFill>
                <a:latin typeface="Cambria" pitchFamily="18" charset="0"/>
              </a:rPr>
              <a:t>Negotiating Team for the Accession of </a:t>
            </a:r>
            <a:r>
              <a:rPr lang="sr-Latn-CS" sz="1600" b="1" dirty="0">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en-US" sz="1600" b="1" i="1" dirty="0" smtClean="0">
                <a:solidFill>
                  <a:schemeClr val="bg1"/>
                </a:solidFill>
                <a:latin typeface="Cambria" pitchFamily="18" charset="0"/>
              </a:rPr>
              <a:t>30</a:t>
            </a:r>
            <a:r>
              <a:rPr lang="hr-HR" sz="1600" b="1" i="1" dirty="0" smtClean="0">
                <a:solidFill>
                  <a:schemeClr val="bg1"/>
                </a:solidFill>
                <a:latin typeface="Cambria" pitchFamily="18" charset="0"/>
              </a:rPr>
              <a:t> –</a:t>
            </a:r>
            <a:r>
              <a:rPr lang="en-US" sz="1600" b="1" i="1" dirty="0" smtClean="0">
                <a:solidFill>
                  <a:schemeClr val="bg1"/>
                </a:solidFill>
                <a:latin typeface="Cambria" pitchFamily="18" charset="0"/>
              </a:rPr>
              <a:t>External Relations</a:t>
            </a:r>
            <a:endParaRPr lang="en-US" sz="3600" b="1" i="1" dirty="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3276600"/>
            <a:ext cx="6324600" cy="1371600"/>
          </a:xfrm>
          <a:prstGeom prst="rect">
            <a:avLst/>
          </a:prstGeom>
          <a:noFill/>
          <a:ln w="9525">
            <a:noFill/>
            <a:miter lim="800000"/>
            <a:headEnd/>
            <a:tailEnd/>
          </a:ln>
          <a:effectLst/>
        </p:spPr>
        <p:txBody>
          <a:bodyPr anchor="ctr"/>
          <a:lstStyle/>
          <a:p>
            <a:pPr algn="ctr" fontAlgn="auto">
              <a:spcBef>
                <a:spcPts val="0"/>
              </a:spcBef>
              <a:spcAft>
                <a:spcPts val="0"/>
              </a:spcAft>
              <a:defRPr/>
            </a:pPr>
            <a:r>
              <a:rPr lang="en-GB" sz="2600" dirty="0">
                <a:solidFill>
                  <a:schemeClr val="accent2">
                    <a:lumMod val="20000"/>
                    <a:lumOff val="80000"/>
                  </a:schemeClr>
                </a:solidFill>
                <a:latin typeface="Cambria" pitchFamily="18" charset="0"/>
                <a:cs typeface="+mn-cs"/>
              </a:rPr>
              <a:t>Bilateral screening: Chapter </a:t>
            </a:r>
            <a:r>
              <a:rPr lang="en-US" sz="2600" dirty="0" smtClean="0">
                <a:solidFill>
                  <a:schemeClr val="accent2">
                    <a:lumMod val="20000"/>
                    <a:lumOff val="80000"/>
                  </a:schemeClr>
                </a:solidFill>
                <a:latin typeface="Cambria" pitchFamily="18" charset="0"/>
                <a:cs typeface="+mn-cs"/>
              </a:rPr>
              <a:t>30</a:t>
            </a:r>
            <a:endParaRPr lang="en-GB"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cs typeface="+mn-cs"/>
              </a:rPr>
              <a:t>PRESENTATION OF </a:t>
            </a:r>
            <a:r>
              <a:rPr lang="sr-Latn-CS" sz="2600" b="1" dirty="0">
                <a:solidFill>
                  <a:schemeClr val="accent2">
                    <a:lumMod val="20000"/>
                    <a:lumOff val="80000"/>
                  </a:schemeClr>
                </a:solidFill>
                <a:latin typeface="Cambria" pitchFamily="18" charset="0"/>
                <a:cs typeface="+mn-cs"/>
              </a:rPr>
              <a:t>MONTENEGRO</a:t>
            </a:r>
            <a:endParaRPr lang="hr-HR" sz="2600" b="1" dirty="0">
              <a:solidFill>
                <a:schemeClr val="accent2">
                  <a:lumMod val="20000"/>
                  <a:lumOff val="80000"/>
                </a:schemeClr>
              </a:solidFill>
              <a:latin typeface="+mn-lt"/>
              <a:cs typeface="+mn-cs"/>
            </a:endParaRPr>
          </a:p>
        </p:txBody>
      </p:sp>
      <p:sp>
        <p:nvSpPr>
          <p:cNvPr id="13" name="Rectangle 12"/>
          <p:cNvSpPr/>
          <p:nvPr/>
        </p:nvSpPr>
        <p:spPr>
          <a:xfrm>
            <a:off x="3177940" y="6324878"/>
            <a:ext cx="2642070" cy="369332"/>
          </a:xfrm>
          <a:prstGeom prst="rect">
            <a:avLst/>
          </a:prstGeom>
        </p:spPr>
        <p:txBody>
          <a:bodyPr wrap="none" anchor="ctr">
            <a:spAutoFit/>
          </a:bodyPr>
          <a:lstStyle/>
          <a:p>
            <a:pPr algn="ctr" fontAlgn="auto">
              <a:spcBef>
                <a:spcPts val="0"/>
              </a:spcBef>
              <a:spcAft>
                <a:spcPts val="0"/>
              </a:spcAft>
              <a:defRPr/>
            </a:pPr>
            <a:r>
              <a:rPr lang="en-US" b="1" dirty="0" err="1">
                <a:solidFill>
                  <a:schemeClr val="accent2">
                    <a:lumMod val="60000"/>
                    <a:lumOff val="40000"/>
                  </a:schemeClr>
                </a:solidFill>
                <a:latin typeface="Cambria" pitchFamily="18" charset="0"/>
                <a:cs typeface="+mn-cs"/>
              </a:rPr>
              <a:t>Bru</a:t>
            </a:r>
            <a:r>
              <a:rPr lang="hr-HR" b="1" dirty="0">
                <a:solidFill>
                  <a:schemeClr val="accent2">
                    <a:lumMod val="60000"/>
                    <a:lumOff val="40000"/>
                  </a:schemeClr>
                </a:solidFill>
                <a:latin typeface="Cambria" pitchFamily="18" charset="0"/>
                <a:cs typeface="+mn-cs"/>
              </a:rPr>
              <a:t>ssel</a:t>
            </a:r>
            <a:r>
              <a:rPr lang="en-US" b="1" dirty="0">
                <a:solidFill>
                  <a:schemeClr val="accent2">
                    <a:lumMod val="60000"/>
                    <a:lumOff val="40000"/>
                  </a:schemeClr>
                </a:solidFill>
                <a:latin typeface="Cambria" pitchFamily="18" charset="0"/>
                <a:cs typeface="+mn-cs"/>
              </a:rPr>
              <a:t>s, </a:t>
            </a:r>
            <a:r>
              <a:rPr lang="en-US" b="1" dirty="0" smtClean="0">
                <a:solidFill>
                  <a:schemeClr val="accent2">
                    <a:lumMod val="60000"/>
                    <a:lumOff val="40000"/>
                  </a:schemeClr>
                </a:solidFill>
                <a:latin typeface="Cambria" pitchFamily="18" charset="0"/>
                <a:cs typeface="+mn-cs"/>
              </a:rPr>
              <a:t> 12 June </a:t>
            </a:r>
            <a:r>
              <a:rPr lang="sr-Latn-CS" b="1" dirty="0" smtClean="0">
                <a:solidFill>
                  <a:schemeClr val="accent2">
                    <a:lumMod val="60000"/>
                    <a:lumOff val="40000"/>
                  </a:schemeClr>
                </a:solidFill>
                <a:latin typeface="Cambria" pitchFamily="18" charset="0"/>
                <a:cs typeface="+mn-cs"/>
              </a:rPr>
              <a:t>201</a:t>
            </a:r>
            <a:r>
              <a:rPr lang="en-US" b="1" dirty="0" smtClean="0">
                <a:solidFill>
                  <a:schemeClr val="accent2">
                    <a:lumMod val="60000"/>
                    <a:lumOff val="40000"/>
                  </a:schemeClr>
                </a:solidFill>
                <a:latin typeface="Cambria" pitchFamily="18" charset="0"/>
                <a:cs typeface="+mn-cs"/>
              </a:rPr>
              <a:t>3</a:t>
            </a:r>
            <a:endParaRPr lang="en-US" dirty="0">
              <a:solidFill>
                <a:schemeClr val="accent2">
                  <a:lumMod val="60000"/>
                  <a:lumOff val="40000"/>
                </a:schemeClr>
              </a:solidFill>
              <a:latin typeface="+mn-lt"/>
              <a:cs typeface="+mn-cs"/>
            </a:endParaRPr>
          </a:p>
        </p:txBody>
      </p:sp>
      <p:grpSp>
        <p:nvGrpSpPr>
          <p:cNvPr id="2057"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2058" name="Picture 28"/>
          <p:cNvPicPr>
            <a:picLocks noChangeAspect="1" noChangeArrowheads="1"/>
          </p:cNvPicPr>
          <p:nvPr/>
        </p:nvPicPr>
        <p:blipFill>
          <a:blip r:embed="rId3" cstate="print"/>
          <a:srcRect/>
          <a:stretch>
            <a:fillRect/>
          </a:stretch>
        </p:blipFill>
        <p:spPr bwMode="auto">
          <a:xfrm>
            <a:off x="3500438" y="4643438"/>
            <a:ext cx="2076450" cy="1171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algn="ctr" fontAlgn="auto">
              <a:spcBef>
                <a:spcPts val="0"/>
              </a:spcBef>
              <a:spcAft>
                <a:spcPct val="40000"/>
              </a:spcAft>
              <a:buClr>
                <a:srgbClr val="FF0000"/>
              </a:buClr>
              <a:defRPr/>
            </a:pPr>
            <a:r>
              <a:rPr lang="en-US" b="1" dirty="0" smtClean="0">
                <a:solidFill>
                  <a:schemeClr val="accent2">
                    <a:lumMod val="20000"/>
                    <a:lumOff val="80000"/>
                  </a:schemeClr>
                </a:solidFill>
                <a:latin typeface="Cambria" pitchFamily="18" charset="0"/>
              </a:rPr>
              <a:t>C</a:t>
            </a:r>
            <a:r>
              <a:rPr lang="sr-Latn-CS" b="1" dirty="0" smtClean="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076"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3079" name="Text Box 121"/>
          <p:cNvSpPr txBox="1">
            <a:spLocks noChangeArrowheads="1"/>
          </p:cNvSpPr>
          <p:nvPr/>
        </p:nvSpPr>
        <p:spPr bwMode="auto">
          <a:xfrm>
            <a:off x="255106" y="2486025"/>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308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290031" y="2486025"/>
            <a:ext cx="8534400" cy="924356"/>
          </a:xfrm>
          <a:prstGeom prst="rect">
            <a:avLst/>
          </a:prstGeom>
          <a:noFill/>
          <a:ln w="9525">
            <a:noFill/>
            <a:miter lim="800000"/>
            <a:headEnd/>
            <a:tailEnd/>
          </a:ln>
        </p:spPr>
        <p:txBody>
          <a:bodyPr>
            <a:spAutoFit/>
          </a:bodyPr>
          <a:lstStyle/>
          <a:p>
            <a:pPr marL="514350" indent="-514350" algn="ctr">
              <a:lnSpc>
                <a:spcPct val="200000"/>
              </a:lnSpc>
              <a:defRPr/>
            </a:pPr>
            <a:r>
              <a:rPr lang="en-US" sz="3200" b="1" dirty="0" smtClean="0">
                <a:solidFill>
                  <a:schemeClr val="accent2">
                    <a:lumMod val="50000"/>
                  </a:schemeClr>
                </a:solidFill>
                <a:effectLst>
                  <a:outerShdw blurRad="38100" dist="38100" dir="2700000" algn="tl">
                    <a:srgbClr val="000000">
                      <a:alpha val="43137"/>
                    </a:srgbClr>
                  </a:outerShdw>
                </a:effectLst>
                <a:latin typeface="Cambria" pitchFamily="18" charset="0"/>
              </a:rPr>
              <a:t>Bilateral Investment Treaties</a:t>
            </a:r>
          </a:p>
        </p:txBody>
      </p:sp>
      <p:sp>
        <p:nvSpPr>
          <p:cNvPr id="19" name="Rectangle 18"/>
          <p:cNvSpPr/>
          <p:nvPr/>
        </p:nvSpPr>
        <p:spPr>
          <a:xfrm>
            <a:off x="381000" y="4876800"/>
            <a:ext cx="8382000" cy="954107"/>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ctr" fontAlgn="auto">
              <a:spcBef>
                <a:spcPts val="0"/>
              </a:spcBef>
              <a:spcAft>
                <a:spcPts val="0"/>
              </a:spcAft>
              <a:defRPr/>
            </a:pPr>
            <a:r>
              <a:rPr lang="x-none" b="1" dirty="0" smtClean="0">
                <a:solidFill>
                  <a:schemeClr val="accent2">
                    <a:lumMod val="50000"/>
                  </a:schemeClr>
                </a:solidFill>
                <a:latin typeface="Cambria" pitchFamily="18" charset="0"/>
              </a:rPr>
              <a:t>Ivana Gardašević</a:t>
            </a:r>
            <a:endParaRPr lang="x-none" b="1" dirty="0">
              <a:solidFill>
                <a:schemeClr val="accent2">
                  <a:lumMod val="50000"/>
                </a:schemeClr>
              </a:solidFill>
              <a:latin typeface="Cambria" pitchFamily="18" charset="0"/>
            </a:endParaRPr>
          </a:p>
          <a:p>
            <a:pPr marL="814388" indent="-450850" algn="ctr" fontAlgn="auto">
              <a:spcBef>
                <a:spcPts val="0"/>
              </a:spcBef>
              <a:spcAft>
                <a:spcPts val="0"/>
              </a:spcAft>
              <a:defRPr/>
            </a:pPr>
            <a:r>
              <a:rPr lang="en-US" b="1" dirty="0" smtClean="0">
                <a:solidFill>
                  <a:schemeClr val="accent2">
                    <a:lumMod val="50000"/>
                  </a:schemeClr>
                </a:solidFill>
                <a:latin typeface="Cambria" pitchFamily="18" charset="0"/>
              </a:rPr>
              <a:t>Ministry of Economy</a:t>
            </a:r>
            <a:endParaRPr lang="x-none" b="1" dirty="0">
              <a:solidFill>
                <a:schemeClr val="accent2">
                  <a:lumMod val="50000"/>
                </a:schemeClr>
              </a:solidFill>
              <a:latin typeface="Cambria" pitchFamily="18" charset="0"/>
            </a:endParaRPr>
          </a:p>
          <a:p>
            <a:pPr marL="814388" indent="-450850" algn="ctr" fontAlgn="auto">
              <a:spcBef>
                <a:spcPts val="0"/>
              </a:spcBef>
              <a:spcAft>
                <a:spcPts val="0"/>
              </a:spcAft>
              <a:defRPr/>
            </a:pPr>
            <a:r>
              <a:rPr lang="x-none" sz="2000" b="1" dirty="0" smtClean="0">
                <a:solidFill>
                  <a:schemeClr val="accent2">
                    <a:lumMod val="50000"/>
                  </a:schemeClr>
                </a:solidFill>
                <a:latin typeface="Cambria" pitchFamily="18" charset="0"/>
                <a:hlinkClick r:id="rId4"/>
              </a:rPr>
              <a:t>ivana.gardasevic</a:t>
            </a:r>
            <a:r>
              <a:rPr lang="en-US" b="1" dirty="0" smtClean="0">
                <a:solidFill>
                  <a:schemeClr val="accent2">
                    <a:lumMod val="50000"/>
                  </a:schemeClr>
                </a:solidFill>
                <a:latin typeface="Cambria" pitchFamily="18" charset="0"/>
                <a:hlinkClick r:id="rId4"/>
              </a:rPr>
              <a:t>@mek.gov.me</a:t>
            </a:r>
            <a:r>
              <a:rPr lang="en-US" b="1" dirty="0" smtClean="0">
                <a:solidFill>
                  <a:schemeClr val="accent2">
                    <a:lumMod val="50000"/>
                  </a:schemeClr>
                </a:solidFill>
                <a:latin typeface="Cambria" pitchFamily="18" charset="0"/>
              </a:rPr>
              <a:t> </a:t>
            </a:r>
            <a:endParaRPr lang="sr-Latn-CS" b="1" dirty="0">
              <a:solidFill>
                <a:schemeClr val="accent2">
                  <a:lumMod val="75000"/>
                </a:schemeClr>
              </a:solidFill>
              <a:latin typeface="Cambria"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434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7526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16399" name="Rectangle 20"/>
          <p:cNvSpPr>
            <a:spLocks noChangeArrowheads="1"/>
          </p:cNvSpPr>
          <p:nvPr/>
        </p:nvSpPr>
        <p:spPr bwMode="auto">
          <a:xfrm rot="10800000" flipV="1">
            <a:off x="457200" y="2918909"/>
            <a:ext cx="8077200" cy="1023357"/>
          </a:xfrm>
          <a:prstGeom prst="rect">
            <a:avLst/>
          </a:prstGeom>
          <a:noFill/>
          <a:ln w="9525">
            <a:noFill/>
            <a:miter lim="800000"/>
            <a:headEnd/>
            <a:tailEnd/>
          </a:ln>
        </p:spPr>
        <p:txBody>
          <a:bodyPr>
            <a:spAutoFit/>
          </a:bodyPr>
          <a:lstStyle/>
          <a:p>
            <a:pPr>
              <a:defRPr/>
            </a:pPr>
            <a:endParaRPr lang="en-US" sz="1000" b="1" dirty="0"/>
          </a:p>
          <a:p>
            <a:pPr>
              <a:defRPr/>
            </a:pPr>
            <a:endParaRPr lang="en-US" sz="1000" b="1" dirty="0"/>
          </a:p>
          <a:p>
            <a:pPr>
              <a:defRPr/>
            </a:pPr>
            <a:endParaRPr lang="en-US" sz="1000" b="1" dirty="0"/>
          </a:p>
          <a:p>
            <a:pPr>
              <a:defRPr/>
            </a:pPr>
            <a:endParaRPr lang="en-US" sz="1000" b="1" dirty="0"/>
          </a:p>
          <a:p>
            <a:pPr>
              <a:defRPr/>
            </a:pPr>
            <a:r>
              <a:rPr lang="en-US" sz="1050" dirty="0">
                <a:solidFill>
                  <a:schemeClr val="accent2">
                    <a:lumMod val="50000"/>
                  </a:schemeClr>
                </a:solidFill>
                <a:latin typeface="Cambria" pitchFamily="18" charset="0"/>
              </a:rPr>
              <a:t>	</a:t>
            </a:r>
          </a:p>
          <a:p>
            <a:pPr>
              <a:defRPr/>
            </a:pPr>
            <a:endParaRPr lang="en-US" sz="1000" b="1" dirty="0"/>
          </a:p>
        </p:txBody>
      </p:sp>
      <p:sp>
        <p:nvSpPr>
          <p:cNvPr id="21" name="Title 20"/>
          <p:cNvSpPr>
            <a:spLocks noGrp="1"/>
          </p:cNvSpPr>
          <p:nvPr>
            <p:ph type="ctrTitle"/>
          </p:nvPr>
        </p:nvSpPr>
        <p:spPr>
          <a:xfrm>
            <a:off x="533400" y="762000"/>
            <a:ext cx="7772400" cy="1470025"/>
          </a:xfrm>
        </p:spPr>
        <p:txBody>
          <a:bodyPr/>
          <a:lstStyle/>
          <a:p>
            <a:r>
              <a:rPr lang="en-US" sz="3600" dirty="0" smtClean="0">
                <a:solidFill>
                  <a:srgbClr val="6A1414"/>
                </a:solidFill>
              </a:rPr>
              <a:t>Economic Cooperation Legal Framework:</a:t>
            </a:r>
            <a:endParaRPr lang="en-US" sz="3600" dirty="0">
              <a:solidFill>
                <a:srgbClr val="6A1414"/>
              </a:solidFill>
            </a:endParaRPr>
          </a:p>
        </p:txBody>
      </p:sp>
      <p:sp>
        <p:nvSpPr>
          <p:cNvPr id="22" name="Subtitle 21"/>
          <p:cNvSpPr>
            <a:spLocks noGrp="1"/>
          </p:cNvSpPr>
          <p:nvPr>
            <p:ph type="subTitle" idx="1"/>
          </p:nvPr>
        </p:nvSpPr>
        <p:spPr>
          <a:xfrm>
            <a:off x="914400" y="2743200"/>
            <a:ext cx="6400800" cy="3505200"/>
          </a:xfrm>
        </p:spPr>
        <p:txBody>
          <a:bodyPr/>
          <a:lstStyle/>
          <a:p>
            <a:pPr marL="514350" indent="-514350" algn="l">
              <a:buFont typeface="Wingdings" pitchFamily="2" charset="2"/>
              <a:buChar char="q"/>
            </a:pPr>
            <a:r>
              <a:rPr lang="en-US" sz="2800" dirty="0" smtClean="0">
                <a:solidFill>
                  <a:srgbClr val="6A1414"/>
                </a:solidFill>
              </a:rPr>
              <a:t>Free Trade Agreements</a:t>
            </a:r>
          </a:p>
          <a:p>
            <a:pPr marL="514350" indent="-514350" algn="l">
              <a:buFont typeface="Wingdings" pitchFamily="2" charset="2"/>
              <a:buChar char="q"/>
            </a:pPr>
            <a:endParaRPr lang="en-US" sz="2800" dirty="0" smtClean="0">
              <a:solidFill>
                <a:srgbClr val="6A1414"/>
              </a:solidFill>
            </a:endParaRPr>
          </a:p>
          <a:p>
            <a:pPr marL="514350" indent="-514350" algn="l">
              <a:buFont typeface="Wingdings" pitchFamily="2" charset="2"/>
              <a:buChar char="q"/>
            </a:pPr>
            <a:r>
              <a:rPr lang="en-US" sz="2800" dirty="0" smtClean="0">
                <a:solidFill>
                  <a:srgbClr val="6A1414"/>
                </a:solidFill>
              </a:rPr>
              <a:t>Economic Cooperation Agreements</a:t>
            </a:r>
          </a:p>
          <a:p>
            <a:pPr marL="514350" indent="-514350" algn="l">
              <a:buFont typeface="Wingdings" pitchFamily="2" charset="2"/>
              <a:buChar char="q"/>
            </a:pPr>
            <a:endParaRPr lang="en-US" sz="2800" dirty="0" smtClean="0">
              <a:solidFill>
                <a:srgbClr val="6A1414"/>
              </a:solidFill>
            </a:endParaRPr>
          </a:p>
          <a:p>
            <a:pPr marL="514350" indent="-514350" algn="l">
              <a:buFont typeface="Wingdings" pitchFamily="2" charset="2"/>
              <a:buChar char="q"/>
            </a:pPr>
            <a:r>
              <a:rPr lang="en-US" sz="2800" dirty="0" smtClean="0">
                <a:solidFill>
                  <a:srgbClr val="6A1414"/>
                </a:solidFill>
              </a:rPr>
              <a:t>Bilateral Investment Agreements</a:t>
            </a:r>
          </a:p>
          <a:p>
            <a:pPr marL="514350" indent="-514350" algn="l">
              <a:buFont typeface="+mj-lt"/>
              <a:buAutoNum type="arabicPeriod"/>
            </a:pPr>
            <a:endParaRPr lang="en-US" sz="28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434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7526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16399" name="Rectangle 20"/>
          <p:cNvSpPr>
            <a:spLocks noChangeArrowheads="1"/>
          </p:cNvSpPr>
          <p:nvPr/>
        </p:nvSpPr>
        <p:spPr bwMode="auto">
          <a:xfrm rot="10800000" flipV="1">
            <a:off x="457200" y="2918909"/>
            <a:ext cx="8077200" cy="1023357"/>
          </a:xfrm>
          <a:prstGeom prst="rect">
            <a:avLst/>
          </a:prstGeom>
          <a:noFill/>
          <a:ln w="9525">
            <a:noFill/>
            <a:miter lim="800000"/>
            <a:headEnd/>
            <a:tailEnd/>
          </a:ln>
        </p:spPr>
        <p:txBody>
          <a:bodyPr>
            <a:spAutoFit/>
          </a:bodyPr>
          <a:lstStyle/>
          <a:p>
            <a:pPr>
              <a:defRPr/>
            </a:pPr>
            <a:endParaRPr lang="en-US" sz="1000" b="1" dirty="0"/>
          </a:p>
          <a:p>
            <a:pPr>
              <a:defRPr/>
            </a:pPr>
            <a:endParaRPr lang="en-US" sz="1000" b="1" dirty="0"/>
          </a:p>
          <a:p>
            <a:pPr>
              <a:defRPr/>
            </a:pPr>
            <a:endParaRPr lang="en-US" sz="1000" b="1" dirty="0"/>
          </a:p>
          <a:p>
            <a:pPr>
              <a:defRPr/>
            </a:pPr>
            <a:endParaRPr lang="en-US" sz="1000" b="1" dirty="0"/>
          </a:p>
          <a:p>
            <a:pPr>
              <a:defRPr/>
            </a:pPr>
            <a:r>
              <a:rPr lang="en-US" sz="1050" dirty="0">
                <a:solidFill>
                  <a:schemeClr val="accent2">
                    <a:lumMod val="50000"/>
                  </a:schemeClr>
                </a:solidFill>
                <a:latin typeface="Cambria" pitchFamily="18" charset="0"/>
              </a:rPr>
              <a:t>	</a:t>
            </a:r>
          </a:p>
          <a:p>
            <a:pPr>
              <a:defRPr/>
            </a:pPr>
            <a:endParaRPr lang="en-US" sz="1000" b="1" dirty="0"/>
          </a:p>
        </p:txBody>
      </p:sp>
      <p:sp>
        <p:nvSpPr>
          <p:cNvPr id="21" name="Title 20"/>
          <p:cNvSpPr>
            <a:spLocks noGrp="1"/>
          </p:cNvSpPr>
          <p:nvPr>
            <p:ph type="ctrTitle"/>
          </p:nvPr>
        </p:nvSpPr>
        <p:spPr>
          <a:xfrm>
            <a:off x="609600" y="457200"/>
            <a:ext cx="7772400" cy="1470025"/>
          </a:xfrm>
        </p:spPr>
        <p:txBody>
          <a:bodyPr/>
          <a:lstStyle/>
          <a:p>
            <a:r>
              <a:rPr lang="en-US" sz="3600" dirty="0" smtClean="0">
                <a:solidFill>
                  <a:srgbClr val="6A1414"/>
                </a:solidFill>
              </a:rPr>
              <a:t>Economic Cooperation Agreements</a:t>
            </a:r>
            <a:endParaRPr lang="en-US" sz="3600" dirty="0">
              <a:solidFill>
                <a:srgbClr val="6A1414"/>
              </a:solidFill>
            </a:endParaRPr>
          </a:p>
        </p:txBody>
      </p:sp>
      <p:sp>
        <p:nvSpPr>
          <p:cNvPr id="22" name="Subtitle 21"/>
          <p:cNvSpPr>
            <a:spLocks noGrp="1"/>
          </p:cNvSpPr>
          <p:nvPr>
            <p:ph type="subTitle" idx="1"/>
          </p:nvPr>
        </p:nvSpPr>
        <p:spPr>
          <a:xfrm>
            <a:off x="609600" y="1828800"/>
            <a:ext cx="7924800" cy="3886200"/>
          </a:xfrm>
        </p:spPr>
        <p:txBody>
          <a:bodyPr/>
          <a:lstStyle/>
          <a:p>
            <a:pPr algn="l">
              <a:buFont typeface="Wingdings" pitchFamily="2" charset="2"/>
              <a:buChar char="§"/>
            </a:pPr>
            <a:r>
              <a:rPr lang="en-US" sz="2200" dirty="0" smtClean="0">
                <a:solidFill>
                  <a:srgbClr val="6A1414"/>
                </a:solidFill>
              </a:rPr>
              <a:t> Montenegro has 17 Economic Cooperation Agreements</a:t>
            </a:r>
          </a:p>
          <a:p>
            <a:pPr algn="l">
              <a:buFont typeface="Wingdings" pitchFamily="2" charset="2"/>
              <a:buChar char="§"/>
            </a:pPr>
            <a:endParaRPr lang="en-US" sz="2200" dirty="0" smtClean="0">
              <a:solidFill>
                <a:srgbClr val="6A1414"/>
              </a:solidFill>
            </a:endParaRPr>
          </a:p>
          <a:p>
            <a:pPr algn="l">
              <a:buFont typeface="Wingdings" pitchFamily="2" charset="2"/>
              <a:buChar char="§"/>
            </a:pPr>
            <a:r>
              <a:rPr lang="en-US" sz="2200" dirty="0" smtClean="0">
                <a:solidFill>
                  <a:srgbClr val="6A1414"/>
                </a:solidFill>
              </a:rPr>
              <a:t> 10 with the EU (including Croatia)</a:t>
            </a:r>
          </a:p>
          <a:p>
            <a:pPr algn="l"/>
            <a:endParaRPr lang="en-US" sz="2200" dirty="0" smtClean="0">
              <a:solidFill>
                <a:srgbClr val="6A1414"/>
              </a:solidFill>
            </a:endParaRPr>
          </a:p>
          <a:p>
            <a:pPr algn="l">
              <a:buFont typeface="Wingdings" pitchFamily="2" charset="2"/>
              <a:buChar char="§"/>
            </a:pPr>
            <a:r>
              <a:rPr lang="en-US" sz="2200" dirty="0" smtClean="0">
                <a:solidFill>
                  <a:srgbClr val="6A1414"/>
                </a:solidFill>
              </a:rPr>
              <a:t> non EU countries: Azerbaijan, Qatar, China, UAE, Turkey, </a:t>
            </a:r>
          </a:p>
          <a:p>
            <a:pPr algn="l"/>
            <a:r>
              <a:rPr lang="en-US" sz="2200" dirty="0" smtClean="0">
                <a:solidFill>
                  <a:srgbClr val="6A1414"/>
                </a:solidFill>
              </a:rPr>
              <a:t>   Macedonia, Serbia</a:t>
            </a:r>
          </a:p>
          <a:p>
            <a:pPr algn="l"/>
            <a:endParaRPr lang="en-US" sz="2200" dirty="0" smtClean="0">
              <a:solidFill>
                <a:srgbClr val="6A1414"/>
              </a:solidFill>
            </a:endParaRPr>
          </a:p>
          <a:p>
            <a:pPr lvl="0" algn="l">
              <a:buFont typeface="Wingdings" pitchFamily="2" charset="2"/>
              <a:buChar char="§"/>
            </a:pPr>
            <a:r>
              <a:rPr lang="en-US" sz="2200" dirty="0" smtClean="0">
                <a:solidFill>
                  <a:srgbClr val="6A1414"/>
                </a:solidFill>
              </a:rPr>
              <a:t> The main aim of these Agreements is to i</a:t>
            </a:r>
            <a:r>
              <a:rPr lang="sr-Latn-CS" sz="2200" dirty="0" smtClean="0">
                <a:solidFill>
                  <a:srgbClr val="6A1414"/>
                </a:solidFill>
              </a:rPr>
              <a:t>mprov</a:t>
            </a:r>
            <a:r>
              <a:rPr lang="en-US" sz="2200" dirty="0" smtClean="0">
                <a:solidFill>
                  <a:srgbClr val="6A1414"/>
                </a:solidFill>
              </a:rPr>
              <a:t>e</a:t>
            </a:r>
            <a:r>
              <a:rPr lang="sr-Latn-CS" sz="2200" dirty="0" smtClean="0">
                <a:solidFill>
                  <a:srgbClr val="6A1414"/>
                </a:solidFill>
              </a:rPr>
              <a:t> all the priority </a:t>
            </a:r>
            <a:r>
              <a:rPr lang="en-US" sz="2200" dirty="0" smtClean="0">
                <a:solidFill>
                  <a:srgbClr val="6A1414"/>
                </a:solidFill>
              </a:rPr>
              <a:t> </a:t>
            </a:r>
          </a:p>
          <a:p>
            <a:pPr lvl="0" algn="l"/>
            <a:r>
              <a:rPr lang="en-US" sz="2200" dirty="0" smtClean="0">
                <a:solidFill>
                  <a:srgbClr val="6A1414"/>
                </a:solidFill>
              </a:rPr>
              <a:t>   forms</a:t>
            </a:r>
            <a:r>
              <a:rPr lang="sr-Latn-CS" sz="2200" dirty="0" smtClean="0">
                <a:solidFill>
                  <a:srgbClr val="6A1414"/>
                </a:solidFill>
              </a:rPr>
              <a:t> of  economic cooperation, </a:t>
            </a:r>
            <a:r>
              <a:rPr lang="en-US" sz="2200" dirty="0" smtClean="0">
                <a:solidFill>
                  <a:srgbClr val="6A1414"/>
                </a:solidFill>
              </a:rPr>
              <a:t>support</a:t>
            </a:r>
            <a:r>
              <a:rPr lang="sr-Latn-CS" sz="2200" dirty="0" smtClean="0">
                <a:solidFill>
                  <a:srgbClr val="6A1414"/>
                </a:solidFill>
              </a:rPr>
              <a:t> </a:t>
            </a:r>
            <a:r>
              <a:rPr lang="en-US" sz="2200" dirty="0" smtClean="0">
                <a:solidFill>
                  <a:srgbClr val="6A1414"/>
                </a:solidFill>
              </a:rPr>
              <a:t>the business community </a:t>
            </a:r>
          </a:p>
          <a:p>
            <a:pPr lvl="0" algn="l"/>
            <a:r>
              <a:rPr lang="en-US" sz="2200" dirty="0" smtClean="0">
                <a:solidFill>
                  <a:srgbClr val="6A1414"/>
                </a:solidFill>
              </a:rPr>
              <a:t>   partnerships and to c</a:t>
            </a:r>
            <a:r>
              <a:rPr lang="sr-Latn-CS" sz="2200" dirty="0" smtClean="0">
                <a:solidFill>
                  <a:srgbClr val="6A1414"/>
                </a:solidFill>
              </a:rPr>
              <a:t>reat</a:t>
            </a:r>
            <a:r>
              <a:rPr lang="en-US" sz="2200" dirty="0" smtClean="0">
                <a:solidFill>
                  <a:srgbClr val="6A1414"/>
                </a:solidFill>
              </a:rPr>
              <a:t>e</a:t>
            </a:r>
            <a:r>
              <a:rPr lang="sr-Latn-CS" sz="2200" dirty="0" smtClean="0">
                <a:solidFill>
                  <a:srgbClr val="6A1414"/>
                </a:solidFill>
              </a:rPr>
              <a:t> a strategy for mutual accession in the </a:t>
            </a:r>
            <a:endParaRPr lang="en-US" sz="2200" dirty="0" smtClean="0">
              <a:solidFill>
                <a:srgbClr val="6A1414"/>
              </a:solidFill>
            </a:endParaRPr>
          </a:p>
          <a:p>
            <a:pPr lvl="0" algn="l"/>
            <a:r>
              <a:rPr lang="en-US" sz="2200" dirty="0" smtClean="0">
                <a:solidFill>
                  <a:srgbClr val="6A1414"/>
                </a:solidFill>
              </a:rPr>
              <a:t>   </a:t>
            </a:r>
            <a:r>
              <a:rPr lang="sr-Latn-CS" sz="2200" dirty="0" smtClean="0">
                <a:solidFill>
                  <a:srgbClr val="6A1414"/>
                </a:solidFill>
              </a:rPr>
              <a:t>third markets.</a:t>
            </a:r>
            <a:endParaRPr lang="en-US" sz="2200" dirty="0" smtClean="0">
              <a:solidFill>
                <a:srgbClr val="6A1414"/>
              </a:solidFill>
            </a:endParaRPr>
          </a:p>
          <a:p>
            <a:pPr algn="l"/>
            <a:endParaRPr lang="en-US" sz="2200" dirty="0" smtClean="0">
              <a:solidFill>
                <a:srgbClr val="6A1414"/>
              </a:solidFill>
            </a:endParaRPr>
          </a:p>
          <a:p>
            <a:pPr algn="l">
              <a:buFont typeface="Wingdings" pitchFamily="2" charset="2"/>
              <a:buChar char="§"/>
            </a:pPr>
            <a:endParaRPr lang="en-US" sz="2200" dirty="0"/>
          </a:p>
        </p:txBody>
      </p:sp>
    </p:spTree>
    <p:extLst>
      <p:ext uri="{BB962C8B-B14F-4D97-AF65-F5344CB8AC3E}">
        <p14:creationId xmlns="" xmlns:p14="http://schemas.microsoft.com/office/powerpoint/2010/main" val="28709887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434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304800" y="9144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16399" name="Rectangle 20"/>
          <p:cNvSpPr>
            <a:spLocks noChangeArrowheads="1"/>
          </p:cNvSpPr>
          <p:nvPr/>
        </p:nvSpPr>
        <p:spPr bwMode="auto">
          <a:xfrm rot="10800000" flipV="1">
            <a:off x="457200" y="2918909"/>
            <a:ext cx="8077200" cy="1023357"/>
          </a:xfrm>
          <a:prstGeom prst="rect">
            <a:avLst/>
          </a:prstGeom>
          <a:noFill/>
          <a:ln w="9525">
            <a:noFill/>
            <a:miter lim="800000"/>
            <a:headEnd/>
            <a:tailEnd/>
          </a:ln>
        </p:spPr>
        <p:txBody>
          <a:bodyPr>
            <a:spAutoFit/>
          </a:bodyPr>
          <a:lstStyle/>
          <a:p>
            <a:pPr>
              <a:defRPr/>
            </a:pPr>
            <a:endParaRPr lang="en-US" sz="1000" b="1" dirty="0"/>
          </a:p>
          <a:p>
            <a:pPr>
              <a:defRPr/>
            </a:pPr>
            <a:endParaRPr lang="en-US" sz="1000" b="1" dirty="0"/>
          </a:p>
          <a:p>
            <a:pPr>
              <a:defRPr/>
            </a:pPr>
            <a:endParaRPr lang="en-US" sz="1000" b="1" dirty="0"/>
          </a:p>
          <a:p>
            <a:pPr>
              <a:defRPr/>
            </a:pPr>
            <a:endParaRPr lang="en-US" sz="1000" b="1" dirty="0"/>
          </a:p>
          <a:p>
            <a:pPr>
              <a:defRPr/>
            </a:pPr>
            <a:r>
              <a:rPr lang="en-US" sz="1050" dirty="0">
                <a:solidFill>
                  <a:schemeClr val="accent2">
                    <a:lumMod val="50000"/>
                  </a:schemeClr>
                </a:solidFill>
                <a:latin typeface="Cambria" pitchFamily="18" charset="0"/>
              </a:rPr>
              <a:t>	</a:t>
            </a:r>
          </a:p>
          <a:p>
            <a:pPr>
              <a:defRPr/>
            </a:pPr>
            <a:endParaRPr lang="en-US" sz="1000" b="1" dirty="0"/>
          </a:p>
        </p:txBody>
      </p:sp>
      <p:sp>
        <p:nvSpPr>
          <p:cNvPr id="21" name="Title 20"/>
          <p:cNvSpPr>
            <a:spLocks noGrp="1"/>
          </p:cNvSpPr>
          <p:nvPr>
            <p:ph type="ctrTitle"/>
          </p:nvPr>
        </p:nvSpPr>
        <p:spPr>
          <a:xfrm>
            <a:off x="685800" y="762000"/>
            <a:ext cx="7772400" cy="1470025"/>
          </a:xfrm>
        </p:spPr>
        <p:txBody>
          <a:bodyPr/>
          <a:lstStyle/>
          <a:p>
            <a:r>
              <a:rPr lang="en-US" sz="3600" dirty="0" smtClean="0">
                <a:solidFill>
                  <a:srgbClr val="6A1414"/>
                </a:solidFill>
              </a:rPr>
              <a:t>Bilateral Investment Treaties</a:t>
            </a:r>
            <a:endParaRPr lang="en-US" sz="3600" dirty="0">
              <a:solidFill>
                <a:srgbClr val="6A1414"/>
              </a:solidFill>
            </a:endParaRPr>
          </a:p>
        </p:txBody>
      </p:sp>
      <p:sp>
        <p:nvSpPr>
          <p:cNvPr id="22" name="Subtitle 21"/>
          <p:cNvSpPr>
            <a:spLocks noGrp="1"/>
          </p:cNvSpPr>
          <p:nvPr>
            <p:ph type="subTitle" idx="1"/>
          </p:nvPr>
        </p:nvSpPr>
        <p:spPr>
          <a:xfrm>
            <a:off x="533400" y="2362200"/>
            <a:ext cx="7848600" cy="4114800"/>
          </a:xfrm>
        </p:spPr>
        <p:txBody>
          <a:bodyPr/>
          <a:lstStyle/>
          <a:p>
            <a:pPr algn="l">
              <a:buFont typeface="Wingdings" pitchFamily="2" charset="2"/>
              <a:buChar char="§"/>
            </a:pPr>
            <a:r>
              <a:rPr lang="en-US" sz="2200" dirty="0" smtClean="0">
                <a:solidFill>
                  <a:srgbClr val="6A1414"/>
                </a:solidFill>
              </a:rPr>
              <a:t> Montenegro has 20 BIT’s</a:t>
            </a:r>
          </a:p>
          <a:p>
            <a:pPr algn="l"/>
            <a:endParaRPr lang="en-US" sz="2200" dirty="0" smtClean="0">
              <a:solidFill>
                <a:srgbClr val="6A1414"/>
              </a:solidFill>
            </a:endParaRPr>
          </a:p>
          <a:p>
            <a:pPr algn="l">
              <a:buFont typeface="Wingdings" pitchFamily="2" charset="2"/>
              <a:buChar char="§"/>
            </a:pPr>
            <a:r>
              <a:rPr lang="en-US" sz="2200" dirty="0" smtClean="0">
                <a:solidFill>
                  <a:srgbClr val="6A1414"/>
                </a:solidFill>
              </a:rPr>
              <a:t>  13 with the EU countries (Austria, </a:t>
            </a:r>
            <a:r>
              <a:rPr lang="en-GB" sz="2200" dirty="0" smtClean="0">
                <a:solidFill>
                  <a:srgbClr val="6A1414"/>
                </a:solidFill>
              </a:rPr>
              <a:t>Belgium-Luxembourg       </a:t>
            </a:r>
          </a:p>
          <a:p>
            <a:pPr algn="l"/>
            <a:r>
              <a:rPr lang="en-GB" sz="2200" dirty="0" smtClean="0">
                <a:solidFill>
                  <a:srgbClr val="6A1414"/>
                </a:solidFill>
              </a:rPr>
              <a:t>    Economic Union,</a:t>
            </a:r>
            <a:r>
              <a:rPr lang="en-GB" sz="2400" b="1" cap="all" dirty="0" smtClean="0">
                <a:solidFill>
                  <a:srgbClr val="6A1414"/>
                </a:solidFill>
              </a:rPr>
              <a:t> </a:t>
            </a:r>
            <a:r>
              <a:rPr lang="en-GB" sz="2200" dirty="0" smtClean="0">
                <a:solidFill>
                  <a:srgbClr val="6A1414"/>
                </a:solidFill>
              </a:rPr>
              <a:t>Denmark</a:t>
            </a:r>
            <a:r>
              <a:rPr lang="en-GB" sz="2200" cap="all" dirty="0" smtClean="0">
                <a:solidFill>
                  <a:srgbClr val="6A1414"/>
                </a:solidFill>
              </a:rPr>
              <a:t>, </a:t>
            </a:r>
            <a:r>
              <a:rPr lang="en-US" sz="2200" dirty="0" smtClean="0">
                <a:solidFill>
                  <a:srgbClr val="6A1414"/>
                </a:solidFill>
              </a:rPr>
              <a:t>Czech Republic, Finland, France,   </a:t>
            </a:r>
          </a:p>
          <a:p>
            <a:pPr algn="l"/>
            <a:r>
              <a:rPr lang="en-US" sz="2200" dirty="0" smtClean="0">
                <a:solidFill>
                  <a:srgbClr val="6A1414"/>
                </a:solidFill>
              </a:rPr>
              <a:t>    Greece, Netherlands, Cyprus, Malta, </a:t>
            </a:r>
            <a:r>
              <a:rPr lang="en-US" sz="2200" cap="all" dirty="0" smtClean="0">
                <a:solidFill>
                  <a:srgbClr val="6A1414"/>
                </a:solidFill>
              </a:rPr>
              <a:t>G</a:t>
            </a:r>
            <a:r>
              <a:rPr lang="en-US" sz="2200" dirty="0" smtClean="0">
                <a:solidFill>
                  <a:srgbClr val="6A1414"/>
                </a:solidFill>
              </a:rPr>
              <a:t>ermany, Poland, Spain)</a:t>
            </a:r>
          </a:p>
          <a:p>
            <a:pPr algn="l"/>
            <a:endParaRPr lang="en-US" sz="2200" dirty="0" smtClean="0">
              <a:solidFill>
                <a:srgbClr val="6A1414"/>
              </a:solidFill>
            </a:endParaRPr>
          </a:p>
          <a:p>
            <a:pPr algn="l">
              <a:buFont typeface="Wingdings" pitchFamily="2" charset="2"/>
              <a:buChar char="§"/>
            </a:pPr>
            <a:r>
              <a:rPr lang="en-US" sz="2200" dirty="0" smtClean="0">
                <a:solidFill>
                  <a:srgbClr val="6A1414"/>
                </a:solidFill>
              </a:rPr>
              <a:t>  non EU countries: Azerbaijan, Israel, Qatar, UAE, Turkey,  </a:t>
            </a:r>
          </a:p>
          <a:p>
            <a:pPr algn="l"/>
            <a:r>
              <a:rPr lang="en-US" sz="2200" dirty="0" smtClean="0">
                <a:solidFill>
                  <a:srgbClr val="6A1414"/>
                </a:solidFill>
              </a:rPr>
              <a:t>    Macedonia, Serbia</a:t>
            </a:r>
            <a:endParaRPr lang="en-US" sz="2200" dirty="0">
              <a:solidFill>
                <a:srgbClr val="6A1414"/>
              </a:solidFill>
            </a:endParaRPr>
          </a:p>
        </p:txBody>
      </p:sp>
    </p:spTree>
    <p:extLst>
      <p:ext uri="{BB962C8B-B14F-4D97-AF65-F5344CB8AC3E}">
        <p14:creationId xmlns="" xmlns:p14="http://schemas.microsoft.com/office/powerpoint/2010/main" val="2472747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434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7526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16399" name="Rectangle 20"/>
          <p:cNvSpPr>
            <a:spLocks noChangeArrowheads="1"/>
          </p:cNvSpPr>
          <p:nvPr/>
        </p:nvSpPr>
        <p:spPr bwMode="auto">
          <a:xfrm rot="10800000" flipV="1">
            <a:off x="457200" y="2918909"/>
            <a:ext cx="8077200" cy="1023357"/>
          </a:xfrm>
          <a:prstGeom prst="rect">
            <a:avLst/>
          </a:prstGeom>
          <a:noFill/>
          <a:ln w="9525">
            <a:noFill/>
            <a:miter lim="800000"/>
            <a:headEnd/>
            <a:tailEnd/>
          </a:ln>
        </p:spPr>
        <p:txBody>
          <a:bodyPr>
            <a:spAutoFit/>
          </a:bodyPr>
          <a:lstStyle/>
          <a:p>
            <a:pPr>
              <a:defRPr/>
            </a:pPr>
            <a:endParaRPr lang="en-US" sz="1000" b="1" dirty="0"/>
          </a:p>
          <a:p>
            <a:pPr>
              <a:defRPr/>
            </a:pPr>
            <a:endParaRPr lang="en-US" sz="1000" b="1" dirty="0"/>
          </a:p>
          <a:p>
            <a:pPr>
              <a:defRPr/>
            </a:pPr>
            <a:endParaRPr lang="en-US" sz="1000" b="1" dirty="0"/>
          </a:p>
          <a:p>
            <a:pPr>
              <a:defRPr/>
            </a:pPr>
            <a:endParaRPr lang="en-US" sz="1000" b="1" dirty="0"/>
          </a:p>
          <a:p>
            <a:pPr>
              <a:defRPr/>
            </a:pPr>
            <a:r>
              <a:rPr lang="en-US" sz="1050" dirty="0">
                <a:solidFill>
                  <a:schemeClr val="accent2">
                    <a:lumMod val="50000"/>
                  </a:schemeClr>
                </a:solidFill>
                <a:latin typeface="Cambria" pitchFamily="18" charset="0"/>
              </a:rPr>
              <a:t>	</a:t>
            </a:r>
          </a:p>
          <a:p>
            <a:pPr>
              <a:defRPr/>
            </a:pPr>
            <a:endParaRPr lang="en-US" sz="1000" b="1" dirty="0"/>
          </a:p>
        </p:txBody>
      </p:sp>
      <p:sp>
        <p:nvSpPr>
          <p:cNvPr id="21" name="Title 20"/>
          <p:cNvSpPr>
            <a:spLocks noGrp="1"/>
          </p:cNvSpPr>
          <p:nvPr>
            <p:ph type="ctrTitle"/>
          </p:nvPr>
        </p:nvSpPr>
        <p:spPr>
          <a:xfrm>
            <a:off x="762000" y="685801"/>
            <a:ext cx="7772400" cy="990600"/>
          </a:xfrm>
        </p:spPr>
        <p:txBody>
          <a:bodyPr/>
          <a:lstStyle/>
          <a:p>
            <a:r>
              <a:rPr lang="en-US" dirty="0" smtClean="0">
                <a:solidFill>
                  <a:srgbClr val="6A1414"/>
                </a:solidFill>
              </a:rPr>
              <a:t>Law on Foreign Investments</a:t>
            </a:r>
            <a:endParaRPr lang="en-US" dirty="0">
              <a:solidFill>
                <a:srgbClr val="6A1414"/>
              </a:solidFill>
            </a:endParaRPr>
          </a:p>
        </p:txBody>
      </p:sp>
      <p:sp>
        <p:nvSpPr>
          <p:cNvPr id="22" name="Subtitle 21"/>
          <p:cNvSpPr>
            <a:spLocks noGrp="1"/>
          </p:cNvSpPr>
          <p:nvPr>
            <p:ph type="subTitle" idx="1"/>
          </p:nvPr>
        </p:nvSpPr>
        <p:spPr>
          <a:xfrm>
            <a:off x="381000" y="1600200"/>
            <a:ext cx="8382000" cy="4343400"/>
          </a:xfrm>
        </p:spPr>
        <p:txBody>
          <a:bodyPr/>
          <a:lstStyle/>
          <a:p>
            <a:endParaRPr lang="en-US" sz="1400" b="1" dirty="0" smtClean="0">
              <a:solidFill>
                <a:srgbClr val="6A1414"/>
              </a:solidFill>
            </a:endParaRPr>
          </a:p>
          <a:p>
            <a:pPr algn="l">
              <a:buFont typeface="Wingdings" pitchFamily="2" charset="2"/>
              <a:buChar char="§"/>
            </a:pPr>
            <a:r>
              <a:rPr lang="en-US" sz="1600" b="1" dirty="0" smtClean="0">
                <a:solidFill>
                  <a:srgbClr val="6A1414"/>
                </a:solidFill>
              </a:rPr>
              <a:t>   Legal framework for the investments in Montenegro is regulated by the Law on Foreign   </a:t>
            </a:r>
          </a:p>
          <a:p>
            <a:pPr algn="l"/>
            <a:r>
              <a:rPr lang="en-US" sz="1600" b="1" dirty="0" smtClean="0">
                <a:solidFill>
                  <a:srgbClr val="6A1414"/>
                </a:solidFill>
              </a:rPr>
              <a:t>     Investments</a:t>
            </a:r>
            <a:endParaRPr lang="en-US" sz="1400" b="1" dirty="0" smtClean="0">
              <a:solidFill>
                <a:srgbClr val="6A1414"/>
              </a:solidFill>
            </a:endParaRPr>
          </a:p>
          <a:p>
            <a:r>
              <a:rPr lang="en-US" sz="1400" b="1" dirty="0" smtClean="0">
                <a:solidFill>
                  <a:srgbClr val="6A1414"/>
                </a:solidFill>
              </a:rPr>
              <a:t>Article 2</a:t>
            </a:r>
            <a:r>
              <a:rPr lang="en-US" sz="1400" dirty="0" smtClean="0">
                <a:solidFill>
                  <a:srgbClr val="6A1414"/>
                </a:solidFill>
              </a:rPr>
              <a:t> </a:t>
            </a:r>
          </a:p>
          <a:p>
            <a:pPr algn="l"/>
            <a:r>
              <a:rPr lang="en-US" sz="1400" dirty="0" smtClean="0">
                <a:solidFill>
                  <a:srgbClr val="6A1414"/>
                </a:solidFill>
              </a:rPr>
              <a:t>For the purpose of this Law, a foreign investor shall be: </a:t>
            </a:r>
          </a:p>
          <a:p>
            <a:pPr algn="l"/>
            <a:r>
              <a:rPr lang="en-US" sz="1400" dirty="0" smtClean="0">
                <a:solidFill>
                  <a:srgbClr val="6A1414"/>
                </a:solidFill>
              </a:rPr>
              <a:t>-  Foreign legal entity or individual;</a:t>
            </a:r>
          </a:p>
          <a:p>
            <a:pPr algn="l"/>
            <a:r>
              <a:rPr lang="en-US" sz="1400" dirty="0" smtClean="0">
                <a:solidFill>
                  <a:srgbClr val="6A1414"/>
                </a:solidFill>
              </a:rPr>
              <a:t>-  Legal entity having at least 10% share of foreign capital into the total entity’s capital;</a:t>
            </a:r>
          </a:p>
          <a:p>
            <a:pPr algn="l"/>
            <a:r>
              <a:rPr lang="en-US" sz="1400" dirty="0" smtClean="0">
                <a:solidFill>
                  <a:srgbClr val="6A1414"/>
                </a:solidFill>
              </a:rPr>
              <a:t>-  Legal entity established in Montenegro by a foreign individual;</a:t>
            </a:r>
          </a:p>
          <a:p>
            <a:pPr algn="l"/>
            <a:r>
              <a:rPr lang="en-US" sz="1400" dirty="0" smtClean="0">
                <a:solidFill>
                  <a:srgbClr val="6A1414"/>
                </a:solidFill>
              </a:rPr>
              <a:t>-  Citizen of Montenegro having place of residence abroad.</a:t>
            </a:r>
          </a:p>
          <a:p>
            <a:pPr algn="l"/>
            <a:r>
              <a:rPr lang="en-US" sz="1400" dirty="0" smtClean="0">
                <a:solidFill>
                  <a:srgbClr val="6A1414"/>
                </a:solidFill>
              </a:rPr>
              <a:t>For the purpose of this Law, a foreign investor shall also be considered a person who has been granted Montenegrin citizenship in accordance with the Law, based on the executed investments.</a:t>
            </a:r>
          </a:p>
          <a:p>
            <a:endParaRPr lang="en-US" sz="1400" b="1" dirty="0" smtClean="0">
              <a:solidFill>
                <a:srgbClr val="6A1414"/>
              </a:solidFill>
            </a:endParaRPr>
          </a:p>
          <a:p>
            <a:r>
              <a:rPr lang="en-US" sz="1400" b="1" dirty="0" smtClean="0">
                <a:solidFill>
                  <a:srgbClr val="6A1414"/>
                </a:solidFill>
              </a:rPr>
              <a:t>Article 3</a:t>
            </a:r>
            <a:r>
              <a:rPr lang="en-US" sz="1400" dirty="0" smtClean="0">
                <a:solidFill>
                  <a:srgbClr val="6A1414"/>
                </a:solidFill>
              </a:rPr>
              <a:t> </a:t>
            </a:r>
          </a:p>
          <a:p>
            <a:pPr algn="l"/>
            <a:r>
              <a:rPr lang="en-US" sz="1400" dirty="0" smtClean="0">
                <a:solidFill>
                  <a:srgbClr val="6A1414"/>
                </a:solidFill>
              </a:rPr>
              <a:t>For the purpose of this Law, a foreign investment shall be a pecuniary investment, investment in goods, services, proprietary rights and securities, in accordance with the law.</a:t>
            </a:r>
          </a:p>
          <a:p>
            <a:pPr algn="l"/>
            <a:r>
              <a:rPr lang="en-US" sz="1400" dirty="0" smtClean="0">
                <a:solidFill>
                  <a:srgbClr val="6A1414"/>
                </a:solidFill>
              </a:rPr>
              <a:t>Foreign investment made in goods and proprietary rights shall be understood to mean an investment in fixed assets, in accordance with accounting regulations.</a:t>
            </a:r>
          </a:p>
          <a:p>
            <a:endParaRPr lang="en-US" dirty="0"/>
          </a:p>
        </p:txBody>
      </p:sp>
    </p:spTree>
    <p:extLst>
      <p:ext uri="{BB962C8B-B14F-4D97-AF65-F5344CB8AC3E}">
        <p14:creationId xmlns="" xmlns:p14="http://schemas.microsoft.com/office/powerpoint/2010/main" val="27008420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434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7526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16399" name="Rectangle 20"/>
          <p:cNvSpPr>
            <a:spLocks noChangeArrowheads="1"/>
          </p:cNvSpPr>
          <p:nvPr/>
        </p:nvSpPr>
        <p:spPr bwMode="auto">
          <a:xfrm rot="10800000" flipV="1">
            <a:off x="457200" y="2918909"/>
            <a:ext cx="8077200" cy="1023357"/>
          </a:xfrm>
          <a:prstGeom prst="rect">
            <a:avLst/>
          </a:prstGeom>
          <a:noFill/>
          <a:ln w="9525">
            <a:noFill/>
            <a:miter lim="800000"/>
            <a:headEnd/>
            <a:tailEnd/>
          </a:ln>
        </p:spPr>
        <p:txBody>
          <a:bodyPr>
            <a:spAutoFit/>
          </a:bodyPr>
          <a:lstStyle/>
          <a:p>
            <a:pPr>
              <a:defRPr/>
            </a:pPr>
            <a:endParaRPr lang="en-US" sz="1000" b="1" dirty="0"/>
          </a:p>
          <a:p>
            <a:pPr>
              <a:defRPr/>
            </a:pPr>
            <a:endParaRPr lang="en-US" sz="1000" b="1" dirty="0"/>
          </a:p>
          <a:p>
            <a:pPr>
              <a:defRPr/>
            </a:pPr>
            <a:endParaRPr lang="en-US" sz="1000" b="1" dirty="0"/>
          </a:p>
          <a:p>
            <a:pPr>
              <a:defRPr/>
            </a:pPr>
            <a:endParaRPr lang="en-US" sz="1000" b="1" dirty="0"/>
          </a:p>
          <a:p>
            <a:pPr>
              <a:defRPr/>
            </a:pPr>
            <a:r>
              <a:rPr lang="en-US" sz="1050" dirty="0">
                <a:solidFill>
                  <a:schemeClr val="accent2">
                    <a:lumMod val="50000"/>
                  </a:schemeClr>
                </a:solidFill>
                <a:latin typeface="Cambria" pitchFamily="18" charset="0"/>
              </a:rPr>
              <a:t>	</a:t>
            </a:r>
          </a:p>
          <a:p>
            <a:pPr>
              <a:defRPr/>
            </a:pPr>
            <a:endParaRPr lang="en-US" sz="1000" b="1" dirty="0"/>
          </a:p>
        </p:txBody>
      </p:sp>
      <p:sp>
        <p:nvSpPr>
          <p:cNvPr id="21" name="Title 20"/>
          <p:cNvSpPr>
            <a:spLocks noGrp="1"/>
          </p:cNvSpPr>
          <p:nvPr>
            <p:ph type="ctrTitle"/>
          </p:nvPr>
        </p:nvSpPr>
        <p:spPr>
          <a:xfrm>
            <a:off x="304800" y="838200"/>
            <a:ext cx="8305800" cy="1470025"/>
          </a:xfrm>
        </p:spPr>
        <p:txBody>
          <a:bodyPr/>
          <a:lstStyle/>
          <a:p>
            <a:r>
              <a:rPr lang="en-US" sz="3600" b="1" dirty="0" smtClean="0">
                <a:solidFill>
                  <a:srgbClr val="6A1414"/>
                </a:solidFill>
              </a:rPr>
              <a:t>Main provisions of BIT’s</a:t>
            </a:r>
            <a:r>
              <a:rPr lang="en-US" sz="3600" dirty="0" smtClean="0">
                <a:solidFill>
                  <a:srgbClr val="6A1414"/>
                </a:solidFill>
              </a:rPr>
              <a:t/>
            </a:r>
            <a:br>
              <a:rPr lang="en-US" sz="3600" dirty="0" smtClean="0">
                <a:solidFill>
                  <a:srgbClr val="6A1414"/>
                </a:solidFill>
              </a:rPr>
            </a:br>
            <a:r>
              <a:rPr lang="en-US" sz="2800" dirty="0" smtClean="0">
                <a:solidFill>
                  <a:srgbClr val="6A1414"/>
                </a:solidFill>
              </a:rPr>
              <a:t>1. </a:t>
            </a:r>
            <a:r>
              <a:rPr lang="en-US" sz="3200" dirty="0" smtClean="0">
                <a:solidFill>
                  <a:srgbClr val="6A1414"/>
                </a:solidFill>
              </a:rPr>
              <a:t>National treatment and Most favored nation</a:t>
            </a:r>
            <a:endParaRPr lang="en-US" sz="3200" dirty="0">
              <a:solidFill>
                <a:srgbClr val="6A1414"/>
              </a:solidFill>
            </a:endParaRPr>
          </a:p>
        </p:txBody>
      </p:sp>
      <p:sp>
        <p:nvSpPr>
          <p:cNvPr id="22" name="Subtitle 21"/>
          <p:cNvSpPr>
            <a:spLocks noGrp="1"/>
          </p:cNvSpPr>
          <p:nvPr>
            <p:ph type="subTitle" idx="1"/>
          </p:nvPr>
        </p:nvSpPr>
        <p:spPr>
          <a:xfrm>
            <a:off x="609600" y="1981200"/>
            <a:ext cx="8001000" cy="3886200"/>
          </a:xfrm>
        </p:spPr>
        <p:txBody>
          <a:bodyPr/>
          <a:lstStyle/>
          <a:p>
            <a:pPr algn="l"/>
            <a:r>
              <a:rPr lang="en-US" sz="1600" dirty="0" smtClean="0"/>
              <a:t> </a:t>
            </a:r>
            <a:endParaRPr lang="en-US" sz="1600" dirty="0" smtClean="0">
              <a:solidFill>
                <a:srgbClr val="6A1414"/>
              </a:solidFill>
            </a:endParaRPr>
          </a:p>
          <a:p>
            <a:pPr marL="342900" indent="-342900" algn="l">
              <a:buFont typeface="Wingdings" pitchFamily="2" charset="2"/>
              <a:buChar char="§"/>
            </a:pPr>
            <a:r>
              <a:rPr lang="en-US" sz="1600" dirty="0" smtClean="0">
                <a:solidFill>
                  <a:srgbClr val="6A1414"/>
                </a:solidFill>
              </a:rPr>
              <a:t>In all matters relating to the treatment of investments, the investors of each Contracting Party shall enjoy national treatment and most-</a:t>
            </a:r>
            <a:r>
              <a:rPr lang="en-US" sz="1600" dirty="0" err="1" smtClean="0">
                <a:solidFill>
                  <a:srgbClr val="6A1414"/>
                </a:solidFill>
              </a:rPr>
              <a:t>favoured</a:t>
            </a:r>
            <a:r>
              <a:rPr lang="en-US" sz="1600" dirty="0" smtClean="0">
                <a:solidFill>
                  <a:srgbClr val="6A1414"/>
                </a:solidFill>
              </a:rPr>
              <a:t>-nation treatment in the territory of the other Contracting Party.</a:t>
            </a:r>
          </a:p>
          <a:p>
            <a:pPr marL="342900" indent="-342900" algn="l">
              <a:buFont typeface="Wingdings" pitchFamily="2" charset="2"/>
              <a:buChar char="§"/>
            </a:pPr>
            <a:endParaRPr lang="en-US" sz="1600" dirty="0" smtClean="0">
              <a:solidFill>
                <a:srgbClr val="6A1414"/>
              </a:solidFill>
            </a:endParaRPr>
          </a:p>
          <a:p>
            <a:pPr marL="342900" indent="-342900" algn="just">
              <a:buFont typeface="Wingdings" pitchFamily="2" charset="2"/>
              <a:buChar char="§"/>
            </a:pPr>
            <a:r>
              <a:rPr lang="en-US" sz="1600" dirty="0" smtClean="0">
                <a:solidFill>
                  <a:srgbClr val="6A1414"/>
                </a:solidFill>
              </a:rPr>
              <a:t>With respect to the operation, management, maintenance, use, enjoyment and sale or  </a:t>
            </a:r>
          </a:p>
          <a:p>
            <a:pPr marL="342900" indent="-342900" algn="just"/>
            <a:r>
              <a:rPr lang="en-US" sz="1600" dirty="0" smtClean="0">
                <a:solidFill>
                  <a:srgbClr val="6A1414"/>
                </a:solidFill>
              </a:rPr>
              <a:t>        other disposal of investments, each Contracting Party shall accord, on its territory, to investors of the other Contracting Party, treatment no less favorable than that granted to its own investors or to investors of any other State if the latter is more favorable.</a:t>
            </a:r>
          </a:p>
          <a:p>
            <a:pPr algn="l">
              <a:buFont typeface="Wingdings" pitchFamily="2" charset="2"/>
              <a:buChar char="§"/>
            </a:pPr>
            <a:endParaRPr lang="en-US" sz="1600" dirty="0" smtClean="0">
              <a:solidFill>
                <a:srgbClr val="6A1414"/>
              </a:solidFill>
            </a:endParaRPr>
          </a:p>
          <a:p>
            <a:pPr marL="342900" indent="-342900" algn="just">
              <a:buFont typeface="Wingdings" pitchFamily="2" charset="2"/>
              <a:buChar char="§"/>
            </a:pPr>
            <a:r>
              <a:rPr lang="en-US" sz="1600" dirty="0" smtClean="0">
                <a:solidFill>
                  <a:srgbClr val="6A1414"/>
                </a:solidFill>
              </a:rPr>
              <a:t>This treatment shall not include the privileges granted by one Contracting Party to                                 </a:t>
            </a:r>
          </a:p>
          <a:p>
            <a:pPr marL="342900" indent="-342900" algn="just"/>
            <a:r>
              <a:rPr lang="en-US" sz="1600" dirty="0" smtClean="0">
                <a:solidFill>
                  <a:srgbClr val="6A1414"/>
                </a:solidFill>
              </a:rPr>
              <a:t>        investors of a third State by virtue of its participation or association in a free trade zone,         customs union, common market or any other form of regional economic organization.</a:t>
            </a:r>
          </a:p>
          <a:p>
            <a:pPr algn="just">
              <a:buFont typeface="Wingdings" pitchFamily="2" charset="2"/>
              <a:buChar char="§"/>
            </a:pPr>
            <a:endParaRPr lang="en-US" sz="1600" dirty="0" smtClean="0">
              <a:solidFill>
                <a:srgbClr val="6A1414"/>
              </a:solidFill>
            </a:endParaRPr>
          </a:p>
          <a:p>
            <a:pPr algn="just">
              <a:buFont typeface="Wingdings" pitchFamily="2" charset="2"/>
              <a:buChar char="§"/>
            </a:pPr>
            <a:r>
              <a:rPr lang="en-US" sz="1600" dirty="0" smtClean="0">
                <a:solidFill>
                  <a:srgbClr val="6A1414"/>
                </a:solidFill>
              </a:rPr>
              <a:t>      The provisions of this article do not apply to tax matters.</a:t>
            </a:r>
          </a:p>
          <a:p>
            <a:pPr algn="l"/>
            <a:endParaRPr lang="en-US" sz="1600" dirty="0"/>
          </a:p>
        </p:txBody>
      </p:sp>
    </p:spTree>
    <p:extLst>
      <p:ext uri="{BB962C8B-B14F-4D97-AF65-F5344CB8AC3E}">
        <p14:creationId xmlns="" xmlns:p14="http://schemas.microsoft.com/office/powerpoint/2010/main" val="31104886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434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7526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16399" name="Rectangle 20"/>
          <p:cNvSpPr>
            <a:spLocks noChangeArrowheads="1"/>
          </p:cNvSpPr>
          <p:nvPr/>
        </p:nvSpPr>
        <p:spPr bwMode="auto">
          <a:xfrm rot="10800000" flipV="1">
            <a:off x="457200" y="2918909"/>
            <a:ext cx="8077200" cy="1023357"/>
          </a:xfrm>
          <a:prstGeom prst="rect">
            <a:avLst/>
          </a:prstGeom>
          <a:noFill/>
          <a:ln w="9525">
            <a:noFill/>
            <a:miter lim="800000"/>
            <a:headEnd/>
            <a:tailEnd/>
          </a:ln>
        </p:spPr>
        <p:txBody>
          <a:bodyPr>
            <a:spAutoFit/>
          </a:bodyPr>
          <a:lstStyle/>
          <a:p>
            <a:pPr>
              <a:defRPr/>
            </a:pPr>
            <a:endParaRPr lang="en-US" sz="1000" b="1" dirty="0"/>
          </a:p>
          <a:p>
            <a:pPr>
              <a:defRPr/>
            </a:pPr>
            <a:endParaRPr lang="en-US" sz="1000" b="1" dirty="0"/>
          </a:p>
          <a:p>
            <a:pPr>
              <a:defRPr/>
            </a:pPr>
            <a:endParaRPr lang="en-US" sz="1000" b="1" dirty="0"/>
          </a:p>
          <a:p>
            <a:pPr>
              <a:defRPr/>
            </a:pPr>
            <a:endParaRPr lang="en-US" sz="1000" b="1" dirty="0"/>
          </a:p>
          <a:p>
            <a:pPr>
              <a:defRPr/>
            </a:pPr>
            <a:r>
              <a:rPr lang="en-US" sz="1050" dirty="0">
                <a:solidFill>
                  <a:schemeClr val="accent2">
                    <a:lumMod val="50000"/>
                  </a:schemeClr>
                </a:solidFill>
                <a:latin typeface="Cambria" pitchFamily="18" charset="0"/>
              </a:rPr>
              <a:t>	</a:t>
            </a:r>
          </a:p>
          <a:p>
            <a:pPr>
              <a:defRPr/>
            </a:pPr>
            <a:endParaRPr lang="en-US" sz="1000" b="1" dirty="0"/>
          </a:p>
        </p:txBody>
      </p:sp>
      <p:sp>
        <p:nvSpPr>
          <p:cNvPr id="21" name="Title 20"/>
          <p:cNvSpPr>
            <a:spLocks noGrp="1"/>
          </p:cNvSpPr>
          <p:nvPr>
            <p:ph type="ctrTitle"/>
          </p:nvPr>
        </p:nvSpPr>
        <p:spPr>
          <a:xfrm>
            <a:off x="685800" y="457201"/>
            <a:ext cx="7772400" cy="990600"/>
          </a:xfrm>
        </p:spPr>
        <p:txBody>
          <a:bodyPr/>
          <a:lstStyle/>
          <a:p>
            <a:r>
              <a:rPr lang="en-US" sz="3200" dirty="0" smtClean="0">
                <a:solidFill>
                  <a:srgbClr val="6A1414"/>
                </a:solidFill>
              </a:rPr>
              <a:t>2. Transfers</a:t>
            </a:r>
            <a:endParaRPr lang="en-US" sz="3200" dirty="0">
              <a:solidFill>
                <a:srgbClr val="6A1414"/>
              </a:solidFill>
            </a:endParaRPr>
          </a:p>
        </p:txBody>
      </p:sp>
      <p:sp>
        <p:nvSpPr>
          <p:cNvPr id="22" name="Subtitle 21"/>
          <p:cNvSpPr>
            <a:spLocks noGrp="1"/>
          </p:cNvSpPr>
          <p:nvPr>
            <p:ph type="subTitle" idx="1"/>
          </p:nvPr>
        </p:nvSpPr>
        <p:spPr>
          <a:xfrm>
            <a:off x="533400" y="1752600"/>
            <a:ext cx="8610600" cy="4343400"/>
          </a:xfrm>
        </p:spPr>
        <p:txBody>
          <a:bodyPr/>
          <a:lstStyle/>
          <a:p>
            <a:pPr lvl="0" algn="l">
              <a:buFont typeface="Wingdings" pitchFamily="2" charset="2"/>
              <a:buChar char="§"/>
            </a:pPr>
            <a:r>
              <a:rPr lang="en-GB" sz="1600" dirty="0" smtClean="0">
                <a:solidFill>
                  <a:srgbClr val="6A1414"/>
                </a:solidFill>
              </a:rPr>
              <a:t> Each Contracting Party shall upon payment of all financial obligations of investors of the other Contracting Party, guarantee to the investors of the other Contracting Party, free transfers of payments related to their investments.</a:t>
            </a:r>
            <a:endParaRPr lang="en-US" sz="1600" dirty="0" smtClean="0">
              <a:solidFill>
                <a:srgbClr val="6A1414"/>
              </a:solidFill>
            </a:endParaRPr>
          </a:p>
          <a:p>
            <a:pPr algn="l"/>
            <a:endParaRPr lang="en-US" sz="1600" dirty="0" smtClean="0">
              <a:solidFill>
                <a:srgbClr val="6A1414"/>
              </a:solidFill>
            </a:endParaRPr>
          </a:p>
          <a:p>
            <a:pPr lvl="0" algn="l">
              <a:buFont typeface="Wingdings" pitchFamily="2" charset="2"/>
              <a:buChar char="§"/>
            </a:pPr>
            <a:r>
              <a:rPr lang="en-GB" sz="1600" dirty="0" smtClean="0">
                <a:solidFill>
                  <a:srgbClr val="6A1414"/>
                </a:solidFill>
              </a:rPr>
              <a:t> Transfers of payments under paragraph 1 of this Article shall be effected without delay and in a freely convertible currency.</a:t>
            </a:r>
            <a:endParaRPr lang="en-US" sz="1600" dirty="0" smtClean="0">
              <a:solidFill>
                <a:srgbClr val="6A1414"/>
              </a:solidFill>
            </a:endParaRPr>
          </a:p>
          <a:p>
            <a:pPr algn="l"/>
            <a:endParaRPr lang="en-US" sz="1600" dirty="0" smtClean="0">
              <a:solidFill>
                <a:srgbClr val="6A1414"/>
              </a:solidFill>
            </a:endParaRPr>
          </a:p>
          <a:p>
            <a:pPr lvl="0" algn="l">
              <a:buFont typeface="Wingdings" pitchFamily="2" charset="2"/>
              <a:buChar char="§"/>
            </a:pPr>
            <a:r>
              <a:rPr lang="en-GB" sz="1600" dirty="0" smtClean="0">
                <a:solidFill>
                  <a:srgbClr val="6A1414"/>
                </a:solidFill>
              </a:rPr>
              <a:t> Transfers shall be made at the market rate of exchange existing on the date of transfer with respect to spot transactions in the currency to be transferred. In the absence of a market for foreign exchange, the rate to be used will be the most recent exchange rate applied to inward investments.</a:t>
            </a:r>
            <a:endParaRPr lang="en-US" sz="1600" dirty="0" smtClean="0">
              <a:solidFill>
                <a:srgbClr val="6A1414"/>
              </a:solidFill>
            </a:endParaRPr>
          </a:p>
          <a:p>
            <a:pPr algn="l"/>
            <a:endParaRPr lang="en-US" sz="1600" dirty="0" smtClean="0">
              <a:solidFill>
                <a:srgbClr val="6A1414"/>
              </a:solidFill>
            </a:endParaRPr>
          </a:p>
          <a:p>
            <a:pPr algn="l">
              <a:buFont typeface="Wingdings" pitchFamily="2" charset="2"/>
              <a:buChar char="§"/>
            </a:pPr>
            <a:r>
              <a:rPr lang="en-GB" sz="1600" dirty="0" smtClean="0">
                <a:solidFill>
                  <a:srgbClr val="6A1414"/>
                </a:solidFill>
              </a:rPr>
              <a:t> The rights mentioned in this Article are without prejudice to measures adopted by the European Community</a:t>
            </a:r>
            <a:endParaRPr lang="en-US" sz="1600" dirty="0">
              <a:solidFill>
                <a:srgbClr val="6A1414"/>
              </a:solidFill>
            </a:endParaRPr>
          </a:p>
        </p:txBody>
      </p:sp>
    </p:spTree>
    <p:extLst>
      <p:ext uri="{BB962C8B-B14F-4D97-AF65-F5344CB8AC3E}">
        <p14:creationId xmlns="" xmlns:p14="http://schemas.microsoft.com/office/powerpoint/2010/main" val="19186391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434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7526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16399" name="Rectangle 20"/>
          <p:cNvSpPr>
            <a:spLocks noChangeArrowheads="1"/>
          </p:cNvSpPr>
          <p:nvPr/>
        </p:nvSpPr>
        <p:spPr bwMode="auto">
          <a:xfrm rot="10800000" flipV="1">
            <a:off x="457200" y="2918909"/>
            <a:ext cx="8077200" cy="1023357"/>
          </a:xfrm>
          <a:prstGeom prst="rect">
            <a:avLst/>
          </a:prstGeom>
          <a:noFill/>
          <a:ln w="9525">
            <a:noFill/>
            <a:miter lim="800000"/>
            <a:headEnd/>
            <a:tailEnd/>
          </a:ln>
        </p:spPr>
        <p:txBody>
          <a:bodyPr>
            <a:spAutoFit/>
          </a:bodyPr>
          <a:lstStyle/>
          <a:p>
            <a:pPr>
              <a:defRPr/>
            </a:pPr>
            <a:endParaRPr lang="en-US" sz="1000" b="1" dirty="0"/>
          </a:p>
          <a:p>
            <a:pPr>
              <a:defRPr/>
            </a:pPr>
            <a:endParaRPr lang="en-US" sz="1000" b="1" dirty="0"/>
          </a:p>
          <a:p>
            <a:pPr>
              <a:defRPr/>
            </a:pPr>
            <a:endParaRPr lang="en-US" sz="1000" b="1" dirty="0"/>
          </a:p>
          <a:p>
            <a:pPr>
              <a:defRPr/>
            </a:pPr>
            <a:endParaRPr lang="en-US" sz="1000" b="1" dirty="0"/>
          </a:p>
          <a:p>
            <a:pPr>
              <a:defRPr/>
            </a:pPr>
            <a:r>
              <a:rPr lang="en-US" sz="1050" dirty="0">
                <a:solidFill>
                  <a:schemeClr val="accent2">
                    <a:lumMod val="50000"/>
                  </a:schemeClr>
                </a:solidFill>
                <a:latin typeface="Cambria" pitchFamily="18" charset="0"/>
              </a:rPr>
              <a:t>	</a:t>
            </a:r>
          </a:p>
          <a:p>
            <a:pPr>
              <a:defRPr/>
            </a:pPr>
            <a:endParaRPr lang="en-US" sz="1000" b="1" dirty="0"/>
          </a:p>
        </p:txBody>
      </p:sp>
      <p:sp>
        <p:nvSpPr>
          <p:cNvPr id="21" name="Title 20"/>
          <p:cNvSpPr>
            <a:spLocks noGrp="1"/>
          </p:cNvSpPr>
          <p:nvPr>
            <p:ph type="ctrTitle"/>
          </p:nvPr>
        </p:nvSpPr>
        <p:spPr>
          <a:xfrm>
            <a:off x="609600" y="533401"/>
            <a:ext cx="7772400" cy="838200"/>
          </a:xfrm>
        </p:spPr>
        <p:txBody>
          <a:bodyPr/>
          <a:lstStyle/>
          <a:p>
            <a:r>
              <a:rPr lang="en-US" sz="3200" dirty="0" smtClean="0">
                <a:solidFill>
                  <a:srgbClr val="6A1414"/>
                </a:solidFill>
              </a:rPr>
              <a:t>3. Dispute settlements</a:t>
            </a:r>
            <a:endParaRPr lang="en-US" sz="3200" dirty="0">
              <a:solidFill>
                <a:srgbClr val="6A1414"/>
              </a:solidFill>
            </a:endParaRPr>
          </a:p>
        </p:txBody>
      </p:sp>
      <p:sp>
        <p:nvSpPr>
          <p:cNvPr id="22" name="Subtitle 21"/>
          <p:cNvSpPr>
            <a:spLocks noGrp="1"/>
          </p:cNvSpPr>
          <p:nvPr>
            <p:ph type="subTitle" idx="1"/>
          </p:nvPr>
        </p:nvSpPr>
        <p:spPr>
          <a:xfrm>
            <a:off x="762000" y="1143000"/>
            <a:ext cx="7924800" cy="5029200"/>
          </a:xfrm>
        </p:spPr>
        <p:txBody>
          <a:bodyPr/>
          <a:lstStyle/>
          <a:p>
            <a:pPr algn="l"/>
            <a:endParaRPr lang="en-US" sz="1600" b="1" dirty="0" smtClean="0">
              <a:solidFill>
                <a:srgbClr val="6A1414"/>
              </a:solidFill>
            </a:endParaRPr>
          </a:p>
          <a:p>
            <a:pPr algn="l">
              <a:buFont typeface="Wingdings" pitchFamily="2" charset="2"/>
              <a:buChar char="§"/>
            </a:pPr>
            <a:r>
              <a:rPr lang="en-US" sz="1600" b="1" dirty="0" smtClean="0">
                <a:solidFill>
                  <a:srgbClr val="6A1414"/>
                </a:solidFill>
              </a:rPr>
              <a:t> SETTLEMENT OF DISPUTES BETWEEN AN INVESTOR AND A HOST STATE</a:t>
            </a:r>
          </a:p>
          <a:p>
            <a:pPr algn="l"/>
            <a:r>
              <a:rPr lang="en-US" sz="1600" dirty="0" smtClean="0">
                <a:solidFill>
                  <a:srgbClr val="6A1414"/>
                </a:solidFill>
              </a:rPr>
              <a:t>   The Contracting Parties shall endeavor to settle any disputes between one of the                     </a:t>
            </a:r>
          </a:p>
          <a:p>
            <a:pPr algn="l"/>
            <a:r>
              <a:rPr lang="en-US" sz="1600" dirty="0" smtClean="0">
                <a:solidFill>
                  <a:srgbClr val="6A1414"/>
                </a:solidFill>
              </a:rPr>
              <a:t>   Contracting Parties and an investor of the other Contracting Party by means of a friendly     </a:t>
            </a:r>
          </a:p>
          <a:p>
            <a:pPr algn="l"/>
            <a:r>
              <a:rPr lang="en-US" sz="1600" dirty="0" smtClean="0">
                <a:solidFill>
                  <a:srgbClr val="6A1414"/>
                </a:solidFill>
              </a:rPr>
              <a:t>   settlement.  Any such disputes shall be adopted in writing including detailed information, by </a:t>
            </a:r>
          </a:p>
          <a:p>
            <a:pPr algn="l"/>
            <a:r>
              <a:rPr lang="en-US" sz="1600" dirty="0" smtClean="0">
                <a:solidFill>
                  <a:srgbClr val="6A1414"/>
                </a:solidFill>
              </a:rPr>
              <a:t>   the investor at the same time to both Contracting Parties.</a:t>
            </a:r>
          </a:p>
          <a:p>
            <a:pPr algn="l"/>
            <a:endParaRPr lang="en-US" sz="1600" dirty="0" smtClean="0">
              <a:solidFill>
                <a:srgbClr val="6A1414"/>
              </a:solidFill>
            </a:endParaRPr>
          </a:p>
          <a:p>
            <a:pPr algn="l"/>
            <a:r>
              <a:rPr lang="en-US" sz="1600" dirty="0" smtClean="0">
                <a:solidFill>
                  <a:srgbClr val="6A1414"/>
                </a:solidFill>
              </a:rPr>
              <a:t>   If no settlement is reached within a certain period of time from a written notification of a   </a:t>
            </a:r>
          </a:p>
          <a:p>
            <a:pPr algn="l"/>
            <a:r>
              <a:rPr lang="en-US" sz="1600" dirty="0" smtClean="0">
                <a:solidFill>
                  <a:srgbClr val="6A1414"/>
                </a:solidFill>
              </a:rPr>
              <a:t>   claim, the dispute shall be submitted to international arbitration upon the request of either </a:t>
            </a:r>
          </a:p>
          <a:p>
            <a:pPr algn="l"/>
            <a:r>
              <a:rPr lang="en-US" sz="1600" dirty="0" smtClean="0">
                <a:solidFill>
                  <a:srgbClr val="6A1414"/>
                </a:solidFill>
              </a:rPr>
              <a:t>   of the parties to the dispute.</a:t>
            </a:r>
          </a:p>
          <a:p>
            <a:pPr algn="l"/>
            <a:endParaRPr lang="en-US" sz="1600" dirty="0" smtClean="0"/>
          </a:p>
          <a:p>
            <a:pPr algn="l">
              <a:buFont typeface="Wingdings" pitchFamily="2" charset="2"/>
              <a:buChar char="§"/>
            </a:pPr>
            <a:r>
              <a:rPr lang="en-US" sz="1600" b="1" dirty="0" smtClean="0">
                <a:solidFill>
                  <a:srgbClr val="6A1414"/>
                </a:solidFill>
              </a:rPr>
              <a:t> DISPUTES BETWEEN THE STATES (CONTRACTING PARTIES)</a:t>
            </a:r>
          </a:p>
          <a:p>
            <a:pPr algn="l"/>
            <a:r>
              <a:rPr lang="en-US" sz="1600" dirty="0" smtClean="0">
                <a:solidFill>
                  <a:srgbClr val="6A1414"/>
                </a:solidFill>
              </a:rPr>
              <a:t>   Disputes between the Contracting Parties concerning the interpretation or application of BIT  </a:t>
            </a:r>
          </a:p>
          <a:p>
            <a:pPr algn="l"/>
            <a:r>
              <a:rPr lang="en-US" sz="1600" dirty="0" smtClean="0">
                <a:solidFill>
                  <a:srgbClr val="6A1414"/>
                </a:solidFill>
              </a:rPr>
              <a:t>   should, if possible, be settled through the diplomatic channel.</a:t>
            </a:r>
          </a:p>
          <a:p>
            <a:pPr algn="l"/>
            <a:endParaRPr lang="en-US" sz="1600" dirty="0" smtClean="0">
              <a:solidFill>
                <a:srgbClr val="6A1414"/>
              </a:solidFill>
            </a:endParaRPr>
          </a:p>
          <a:p>
            <a:pPr algn="l"/>
            <a:r>
              <a:rPr lang="en-US" sz="1600" dirty="0" smtClean="0">
                <a:solidFill>
                  <a:srgbClr val="6A1414"/>
                </a:solidFill>
              </a:rPr>
              <a:t>   If a dispute between the Contracting Parties cannot be settled, it shall upon the request of  </a:t>
            </a:r>
          </a:p>
          <a:p>
            <a:pPr algn="l"/>
            <a:r>
              <a:rPr lang="en-US" sz="1600" dirty="0" smtClean="0">
                <a:solidFill>
                  <a:srgbClr val="6A1414"/>
                </a:solidFill>
              </a:rPr>
              <a:t>   either Contracting Party, be submitted to an arbitral tribunal.</a:t>
            </a:r>
            <a:endParaRPr lang="en-US" sz="1600" dirty="0">
              <a:solidFill>
                <a:srgbClr val="6A1414"/>
              </a:solidFill>
            </a:endParaRPr>
          </a:p>
        </p:txBody>
      </p:sp>
    </p:spTree>
    <p:extLst>
      <p:ext uri="{BB962C8B-B14F-4D97-AF65-F5344CB8AC3E}">
        <p14:creationId xmlns="" xmlns:p14="http://schemas.microsoft.com/office/powerpoint/2010/main" val="284632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algn="ctr"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30</a:t>
            </a:r>
            <a:r>
              <a:rPr lang="sr-Latn-CS" b="1" dirty="0" smtClean="0">
                <a:solidFill>
                  <a:schemeClr val="accent2">
                    <a:lumMod val="20000"/>
                    <a:lumOff val="80000"/>
                  </a:schemeClr>
                </a:solidFill>
                <a:latin typeface="Cambria" pitchFamily="18" charset="0"/>
              </a:rPr>
              <a:t>:</a:t>
            </a:r>
            <a:r>
              <a:rPr lang="en-US" b="1" dirty="0" smtClean="0">
                <a:solidFill>
                  <a:schemeClr val="accent2">
                    <a:lumMod val="20000"/>
                    <a:lumOff val="80000"/>
                  </a:schemeClr>
                </a:solidFill>
                <a:latin typeface="Cambria" pitchFamily="18" charset="0"/>
              </a:rPr>
              <a:t> </a:t>
            </a:r>
            <a:r>
              <a:rPr lang="en-US" b="1" i="1" dirty="0" smtClean="0">
                <a:solidFill>
                  <a:schemeClr val="bg1"/>
                </a:solidFill>
                <a:latin typeface="Cambria" pitchFamily="18" charset="0"/>
              </a:rPr>
              <a:t>External Relations</a:t>
            </a:r>
            <a:endParaRPr lang="en-US" b="1" i="1" dirty="0">
              <a:solidFill>
                <a:schemeClr val="bg1"/>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434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a:t>
            </a:r>
            <a:r>
              <a:rPr lang="en-US" sz="1100" b="1" dirty="0" smtClean="0">
                <a:solidFill>
                  <a:schemeClr val="accent2">
                    <a:lumMod val="75000"/>
                  </a:schemeClr>
                </a:solidFill>
                <a:latin typeface="Cambria" pitchFamily="18" charset="0"/>
              </a:rPr>
              <a:t>30: </a:t>
            </a:r>
          </a:p>
          <a:p>
            <a:pPr algn="ctr">
              <a:defRPr/>
            </a:pPr>
            <a:r>
              <a:rPr lang="en-US" sz="1100" b="1" dirty="0" smtClean="0">
                <a:solidFill>
                  <a:schemeClr val="accent2">
                    <a:lumMod val="75000"/>
                  </a:schemeClr>
                </a:solidFill>
                <a:latin typeface="Cambria" pitchFamily="18" charset="0"/>
              </a:rPr>
              <a:t>External Relations</a:t>
            </a:r>
            <a:endParaRPr lang="sr-Latn-CS" sz="1100" b="1" dirty="0">
              <a:solidFill>
                <a:schemeClr val="accent2">
                  <a:lumMod val="75000"/>
                </a:schemeClr>
              </a:solidFill>
              <a:latin typeface="Cambria" pitchFamily="18" charset="0"/>
            </a:endParaRPr>
          </a:p>
        </p:txBody>
      </p:sp>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7526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16399" name="Rectangle 20"/>
          <p:cNvSpPr>
            <a:spLocks noChangeArrowheads="1"/>
          </p:cNvSpPr>
          <p:nvPr/>
        </p:nvSpPr>
        <p:spPr bwMode="auto">
          <a:xfrm rot="10800000" flipV="1">
            <a:off x="457200" y="2918909"/>
            <a:ext cx="8077200" cy="1023357"/>
          </a:xfrm>
          <a:prstGeom prst="rect">
            <a:avLst/>
          </a:prstGeom>
          <a:noFill/>
          <a:ln w="9525">
            <a:noFill/>
            <a:miter lim="800000"/>
            <a:headEnd/>
            <a:tailEnd/>
          </a:ln>
        </p:spPr>
        <p:txBody>
          <a:bodyPr>
            <a:spAutoFit/>
          </a:bodyPr>
          <a:lstStyle/>
          <a:p>
            <a:pPr>
              <a:defRPr/>
            </a:pPr>
            <a:endParaRPr lang="en-US" sz="1000" b="1" dirty="0"/>
          </a:p>
          <a:p>
            <a:pPr>
              <a:defRPr/>
            </a:pPr>
            <a:endParaRPr lang="en-US" sz="1000" b="1" dirty="0"/>
          </a:p>
          <a:p>
            <a:pPr>
              <a:defRPr/>
            </a:pPr>
            <a:endParaRPr lang="en-US" sz="1000" b="1" dirty="0"/>
          </a:p>
          <a:p>
            <a:pPr>
              <a:defRPr/>
            </a:pPr>
            <a:endParaRPr lang="en-US" sz="1000" b="1" dirty="0"/>
          </a:p>
          <a:p>
            <a:pPr>
              <a:defRPr/>
            </a:pPr>
            <a:r>
              <a:rPr lang="en-US" sz="1050" dirty="0">
                <a:solidFill>
                  <a:schemeClr val="accent2">
                    <a:lumMod val="50000"/>
                  </a:schemeClr>
                </a:solidFill>
                <a:latin typeface="Cambria" pitchFamily="18" charset="0"/>
              </a:rPr>
              <a:t>	</a:t>
            </a:r>
          </a:p>
          <a:p>
            <a:pPr>
              <a:defRPr/>
            </a:pPr>
            <a:endParaRPr lang="en-US" sz="1000" b="1" dirty="0"/>
          </a:p>
        </p:txBody>
      </p:sp>
      <p:sp>
        <p:nvSpPr>
          <p:cNvPr id="21" name="Title 20"/>
          <p:cNvSpPr>
            <a:spLocks noGrp="1"/>
          </p:cNvSpPr>
          <p:nvPr>
            <p:ph type="ctrTitle"/>
          </p:nvPr>
        </p:nvSpPr>
        <p:spPr>
          <a:xfrm>
            <a:off x="685800" y="762000"/>
            <a:ext cx="7772400" cy="838200"/>
          </a:xfrm>
        </p:spPr>
        <p:txBody>
          <a:bodyPr/>
          <a:lstStyle/>
          <a:p>
            <a:r>
              <a:rPr lang="en-US" sz="3200" dirty="0" smtClean="0">
                <a:solidFill>
                  <a:srgbClr val="6A1414"/>
                </a:solidFill>
              </a:rPr>
              <a:t>4. Termination </a:t>
            </a:r>
            <a:endParaRPr lang="en-US" sz="3200" dirty="0">
              <a:solidFill>
                <a:srgbClr val="6A1414"/>
              </a:solidFill>
            </a:endParaRPr>
          </a:p>
        </p:txBody>
      </p:sp>
      <p:sp>
        <p:nvSpPr>
          <p:cNvPr id="22" name="Subtitle 21"/>
          <p:cNvSpPr>
            <a:spLocks noGrp="1"/>
          </p:cNvSpPr>
          <p:nvPr>
            <p:ph type="subTitle" idx="1"/>
          </p:nvPr>
        </p:nvSpPr>
        <p:spPr>
          <a:xfrm>
            <a:off x="609600" y="1295400"/>
            <a:ext cx="8153400" cy="4495800"/>
          </a:xfrm>
        </p:spPr>
        <p:txBody>
          <a:bodyPr/>
          <a:lstStyle/>
          <a:p>
            <a:endParaRPr lang="en-US" dirty="0" smtClean="0"/>
          </a:p>
          <a:p>
            <a:pPr algn="l">
              <a:buFont typeface="Wingdings" pitchFamily="2" charset="2"/>
              <a:buChar char="§"/>
            </a:pPr>
            <a:r>
              <a:rPr lang="en-US" dirty="0" smtClean="0">
                <a:solidFill>
                  <a:srgbClr val="6A1414"/>
                </a:solidFill>
              </a:rPr>
              <a:t> </a:t>
            </a:r>
            <a:r>
              <a:rPr lang="en-US" sz="2800" dirty="0" smtClean="0">
                <a:solidFill>
                  <a:srgbClr val="6A1414"/>
                </a:solidFill>
              </a:rPr>
              <a:t>There is a termination clause in every BIT’s </a:t>
            </a:r>
          </a:p>
          <a:p>
            <a:pPr algn="l">
              <a:buFont typeface="Wingdings" pitchFamily="2" charset="2"/>
              <a:buChar char="§"/>
            </a:pPr>
            <a:r>
              <a:rPr lang="en-US" sz="2800" dirty="0" smtClean="0">
                <a:solidFill>
                  <a:srgbClr val="6A1414"/>
                </a:solidFill>
              </a:rPr>
              <a:t>  Two forms of termination clause:</a:t>
            </a:r>
          </a:p>
          <a:p>
            <a:pPr lvl="1" algn="l">
              <a:buFont typeface="Wingdings" pitchFamily="2" charset="2"/>
              <a:buChar char="Ø"/>
            </a:pPr>
            <a:r>
              <a:rPr lang="en-US" sz="2000" dirty="0" smtClean="0">
                <a:solidFill>
                  <a:srgbClr val="6A1414"/>
                </a:solidFill>
              </a:rPr>
              <a:t> Either Contracting Party may terminate this Agreement by providing the notice of its intention to terminate the Agreement, in written through diplomatic channels, at least one year before the expiration of the initial period.</a:t>
            </a:r>
          </a:p>
          <a:p>
            <a:pPr lvl="1" algn="l">
              <a:buFont typeface="Wingdings" pitchFamily="2" charset="2"/>
              <a:buChar char="Ø"/>
            </a:pPr>
            <a:r>
              <a:rPr lang="en-US" sz="2000" dirty="0" smtClean="0">
                <a:solidFill>
                  <a:srgbClr val="6A1414"/>
                </a:solidFill>
              </a:rPr>
              <a:t> This Agreement shall be terminated on the date of the accession of either Contracting Party to the European Union, or on the date of the Montenegro’s accession to the EU.</a:t>
            </a:r>
          </a:p>
          <a:p>
            <a:pPr lvl="1" algn="l">
              <a:buFont typeface="Wingdings" pitchFamily="2" charset="2"/>
              <a:buChar char="Ø"/>
            </a:pPr>
            <a:endParaRPr lang="en-US" sz="2000" dirty="0" smtClean="0"/>
          </a:p>
          <a:p>
            <a:pPr algn="l">
              <a:buFont typeface="Wingdings" pitchFamily="2" charset="2"/>
              <a:buChar char="q"/>
            </a:pPr>
            <a:endParaRPr lang="en-US" dirty="0"/>
          </a:p>
        </p:txBody>
      </p:sp>
    </p:spTree>
    <p:extLst>
      <p:ext uri="{BB962C8B-B14F-4D97-AF65-F5344CB8AC3E}">
        <p14:creationId xmlns="" xmlns:p14="http://schemas.microsoft.com/office/powerpoint/2010/main" val="16257972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0725"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cs typeface="+mn-cs"/>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cs typeface="+mn-cs"/>
              </a:rPr>
              <a:t>QUESTIONS</a:t>
            </a:r>
            <a:endParaRPr lang="hr-HR" sz="4000" b="1" dirty="0">
              <a:solidFill>
                <a:schemeClr val="accent2">
                  <a:lumMod val="20000"/>
                  <a:lumOff val="80000"/>
                </a:schemeClr>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3207</TotalTime>
  <Words>779</Words>
  <Application>Microsoft Office PowerPoint</Application>
  <PresentationFormat>On-screen Show (4:3)</PresentationFormat>
  <Paragraphs>206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Slide 2</vt:lpstr>
      <vt:lpstr>Economic Cooperation Legal Framework:</vt:lpstr>
      <vt:lpstr>Economic Cooperation Agreements</vt:lpstr>
      <vt:lpstr>Bilateral Investment Treaties</vt:lpstr>
      <vt:lpstr>Law on Foreign Investments</vt:lpstr>
      <vt:lpstr>Main provisions of BIT’s 1. National treatment and Most favored nation</vt:lpstr>
      <vt:lpstr>2. Transfers</vt:lpstr>
      <vt:lpstr>3. Dispute settlements</vt:lpstr>
      <vt:lpstr>4. Termination </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jelena.lekovic</cp:lastModifiedBy>
  <cp:revision>461</cp:revision>
  <dcterms:created xsi:type="dcterms:W3CDTF">2012-04-18T16:21:57Z</dcterms:created>
  <dcterms:modified xsi:type="dcterms:W3CDTF">2013-06-06T09:12:01Z</dcterms:modified>
</cp:coreProperties>
</file>