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8"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cedomir.fustic@mfa.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810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30</a:t>
            </a:r>
            <a:r>
              <a:rPr lang="hr-HR" sz="1600" b="1" i="1" dirty="0" smtClean="0">
                <a:solidFill>
                  <a:schemeClr val="bg1"/>
                </a:solidFill>
                <a:latin typeface="Cambria" pitchFamily="18" charset="0"/>
              </a:rPr>
              <a:t> –</a:t>
            </a:r>
            <a:r>
              <a:rPr lang="en-US" sz="1600" b="1" i="1" dirty="0" smtClean="0">
                <a:solidFill>
                  <a:schemeClr val="bg1"/>
                </a:solidFill>
                <a:latin typeface="Cambria" pitchFamily="18" charset="0"/>
              </a:rPr>
              <a:t>External Relations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smtClean="0">
                <a:solidFill>
                  <a:schemeClr val="accent2">
                    <a:lumMod val="20000"/>
                    <a:lumOff val="80000"/>
                  </a:schemeClr>
                </a:solidFill>
                <a:latin typeface="Cambria" pitchFamily="18" charset="0"/>
                <a:cs typeface="+mn-cs"/>
              </a:rPr>
              <a:t>30</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3177940" y="6324878"/>
            <a:ext cx="2642070"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en-US" b="1" dirty="0" smtClean="0">
                <a:solidFill>
                  <a:schemeClr val="accent2">
                    <a:lumMod val="60000"/>
                    <a:lumOff val="40000"/>
                  </a:schemeClr>
                </a:solidFill>
                <a:latin typeface="Cambria" pitchFamily="18" charset="0"/>
                <a:cs typeface="+mn-cs"/>
              </a:rPr>
              <a:t> 12 June </a:t>
            </a:r>
            <a:r>
              <a:rPr lang="sr-Latn-CS" b="1" dirty="0" smtClean="0">
                <a:solidFill>
                  <a:schemeClr val="accent2">
                    <a:lumMod val="60000"/>
                    <a:lumOff val="40000"/>
                  </a:schemeClr>
                </a:solidFill>
                <a:latin typeface="Cambria" pitchFamily="18" charset="0"/>
                <a:cs typeface="+mn-cs"/>
              </a:rPr>
              <a:t>201</a:t>
            </a:r>
            <a:r>
              <a:rPr lang="en-US" b="1" dirty="0" smtClean="0">
                <a:solidFill>
                  <a:schemeClr val="accent2">
                    <a:lumMod val="60000"/>
                    <a:lumOff val="40000"/>
                  </a:schemeClr>
                </a:solidFill>
                <a:latin typeface="Cambria" pitchFamily="18" charset="0"/>
                <a:cs typeface="+mn-cs"/>
              </a:rPr>
              <a:t>3</a:t>
            </a:r>
            <a:endParaRPr lang="en-US" dirty="0">
              <a:solidFill>
                <a:schemeClr val="accent2">
                  <a:lumMod val="60000"/>
                  <a:lumOff val="40000"/>
                </a:schemeClr>
              </a:solidFill>
              <a:latin typeface="+mn-lt"/>
              <a:cs typeface="+mn-cs"/>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smtClean="0">
                <a:solidFill>
                  <a:schemeClr val="accent2">
                    <a:lumMod val="20000"/>
                    <a:lumOff val="80000"/>
                  </a:schemeClr>
                </a:solidFill>
                <a:latin typeface="Cambria" pitchFamily="18" charset="0"/>
              </a:rPr>
              <a:t>C</a:t>
            </a:r>
            <a:r>
              <a:rPr lang="sr-Latn-CS" b="1" dirty="0" smtClean="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1219200"/>
            <a:ext cx="8534400" cy="4031873"/>
          </a:xfrm>
          <a:prstGeom prst="rect">
            <a:avLst/>
          </a:prstGeom>
          <a:noFill/>
          <a:ln w="9525">
            <a:noFill/>
            <a:miter lim="800000"/>
            <a:headEnd/>
            <a:tailEnd/>
          </a:ln>
        </p:spPr>
        <p:txBody>
          <a:bodyPr wrap="square">
            <a:spAutoFit/>
          </a:bodyPr>
          <a:lstStyle/>
          <a:p>
            <a:pPr marL="514350" indent="-514350" algn="ctr">
              <a:lnSpc>
                <a:spcPct val="200000"/>
              </a:lnSpc>
              <a:defRPr/>
            </a:pPr>
            <a:endPar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Development Cooperation and Humanitarian Aid</a:t>
            </a:r>
          </a:p>
          <a:p>
            <a:pPr marL="514350" indent="-514350" algn="ctr">
              <a:lnSpc>
                <a:spcPct val="200000"/>
              </a:lnSpc>
              <a:defRPr/>
            </a:pPr>
            <a:endParaRPr lang="x-none" sz="3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1261884"/>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sr-Latn-CS" b="1" dirty="0" smtClean="0">
                <a:solidFill>
                  <a:schemeClr val="accent2">
                    <a:lumMod val="50000"/>
                  </a:schemeClr>
                </a:solidFill>
                <a:latin typeface="Cambria" pitchFamily="18" charset="0"/>
              </a:rPr>
              <a:t>Ivana Pajević, </a:t>
            </a:r>
            <a:r>
              <a:rPr lang="hr-HR" b="1" dirty="0" smtClean="0">
                <a:solidFill>
                  <a:schemeClr val="accent2">
                    <a:lumMod val="50000"/>
                  </a:schemeClr>
                </a:solidFill>
                <a:latin typeface="Cambria" pitchFamily="18" charset="0"/>
              </a:rPr>
              <a:t>Č</a:t>
            </a:r>
            <a:r>
              <a:rPr lang="sr-Latn-CS" b="1" dirty="0" smtClean="0">
                <a:solidFill>
                  <a:schemeClr val="accent2">
                    <a:lumMod val="50000"/>
                  </a:schemeClr>
                </a:solidFill>
                <a:latin typeface="Cambria" pitchFamily="18" charset="0"/>
              </a:rPr>
              <a:t>edomir Fuštić</a:t>
            </a:r>
            <a:r>
              <a:rPr lang="en-US" b="1" dirty="0" smtClean="0">
                <a:solidFill>
                  <a:schemeClr val="accent2">
                    <a:lumMod val="50000"/>
                  </a:schemeClr>
                </a:solidFill>
                <a:latin typeface="Cambria" pitchFamily="18" charset="0"/>
              </a:rPr>
              <a:t> </a:t>
            </a:r>
            <a:endParaRPr lang="x-none"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b="1" dirty="0" smtClean="0">
                <a:solidFill>
                  <a:schemeClr val="accent2">
                    <a:lumMod val="50000"/>
                  </a:schemeClr>
                </a:solidFill>
                <a:latin typeface="Cambria" pitchFamily="18" charset="0"/>
              </a:rPr>
              <a:t>Ministry of Foreign Affairs</a:t>
            </a:r>
            <a:r>
              <a:rPr lang="sr-Latn-CS" b="1" dirty="0" smtClean="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and European Integration of Montenegro</a:t>
            </a:r>
            <a:endParaRPr lang="x-none"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sz="2000" b="1" dirty="0">
                <a:solidFill>
                  <a:schemeClr val="accent2">
                    <a:lumMod val="50000"/>
                  </a:schemeClr>
                </a:solidFill>
                <a:latin typeface="Cambria" pitchFamily="18" charset="0"/>
                <a:hlinkClick r:id="rId5"/>
              </a:rPr>
              <a:t>i</a:t>
            </a:r>
            <a:r>
              <a:rPr lang="sr-Latn-CS" sz="2000" b="1" dirty="0" smtClean="0">
                <a:solidFill>
                  <a:schemeClr val="accent2">
                    <a:lumMod val="50000"/>
                  </a:schemeClr>
                </a:solidFill>
                <a:latin typeface="Cambria" pitchFamily="18" charset="0"/>
                <a:hlinkClick r:id="rId5"/>
              </a:rPr>
              <a:t>vana.pajevic</a:t>
            </a:r>
            <a:r>
              <a:rPr lang="en-US" sz="2000" b="1" dirty="0" smtClean="0">
                <a:solidFill>
                  <a:schemeClr val="accent2">
                    <a:lumMod val="50000"/>
                  </a:schemeClr>
                </a:solidFill>
                <a:latin typeface="Cambria" pitchFamily="18" charset="0"/>
                <a:hlinkClick r:id="rId5"/>
              </a:rPr>
              <a:t>@mfa.gov.me</a:t>
            </a:r>
          </a:p>
          <a:p>
            <a:pPr marL="814388" indent="-450850" algn="ctr" fontAlgn="auto">
              <a:spcBef>
                <a:spcPts val="0"/>
              </a:spcBef>
              <a:spcAft>
                <a:spcPts val="0"/>
              </a:spcAft>
              <a:defRPr/>
            </a:pPr>
            <a:r>
              <a:rPr lang="en-US" sz="2000" b="1" dirty="0" smtClean="0">
                <a:solidFill>
                  <a:schemeClr val="accent2">
                    <a:lumMod val="50000"/>
                  </a:schemeClr>
                </a:solidFill>
                <a:latin typeface="Cambria" pitchFamily="18" charset="0"/>
                <a:hlinkClick r:id="rId5"/>
              </a:rPr>
              <a:t> </a:t>
            </a:r>
            <a:r>
              <a:rPr lang="sr-Latn-CS" sz="2000" b="1" dirty="0" smtClean="0">
                <a:solidFill>
                  <a:schemeClr val="accent2">
                    <a:lumMod val="50000"/>
                  </a:schemeClr>
                </a:solidFill>
                <a:latin typeface="Cambria" pitchFamily="18" charset="0"/>
                <a:hlinkClick r:id="rId5"/>
              </a:rPr>
              <a:t>cedomir</a:t>
            </a:r>
            <a:r>
              <a:rPr lang="en-US" sz="2000" b="1" dirty="0" smtClean="0">
                <a:solidFill>
                  <a:schemeClr val="accent2">
                    <a:lumMod val="50000"/>
                  </a:schemeClr>
                </a:solidFill>
                <a:latin typeface="Cambria" pitchFamily="18" charset="0"/>
                <a:hlinkClick r:id="rId5"/>
              </a:rPr>
              <a:t>.</a:t>
            </a:r>
            <a:r>
              <a:rPr lang="sr-Latn-CS" sz="2000" b="1" dirty="0" smtClean="0">
                <a:solidFill>
                  <a:schemeClr val="accent2">
                    <a:lumMod val="50000"/>
                  </a:schemeClr>
                </a:solidFill>
                <a:latin typeface="Cambria" pitchFamily="18" charset="0"/>
                <a:hlinkClick r:id="rId5"/>
              </a:rPr>
              <a:t>fust</a:t>
            </a:r>
            <a:r>
              <a:rPr lang="en-US" b="1" dirty="0" err="1" smtClean="0">
                <a:solidFill>
                  <a:schemeClr val="accent2">
                    <a:lumMod val="50000"/>
                  </a:schemeClr>
                </a:solidFill>
                <a:latin typeface="Cambria" pitchFamily="18" charset="0"/>
                <a:hlinkClick r:id="rId5"/>
              </a:rPr>
              <a:t>ic@m</a:t>
            </a:r>
            <a:r>
              <a:rPr lang="sr-Latn-CS" b="1" dirty="0" smtClean="0">
                <a:solidFill>
                  <a:schemeClr val="accent2">
                    <a:lumMod val="50000"/>
                  </a:schemeClr>
                </a:solidFill>
                <a:latin typeface="Cambria" pitchFamily="18" charset="0"/>
                <a:hlinkClick r:id="rId5"/>
              </a:rPr>
              <a:t>fa</a:t>
            </a:r>
            <a:r>
              <a:rPr lang="en-US" b="1" dirty="0" smtClean="0">
                <a:solidFill>
                  <a:schemeClr val="accent2">
                    <a:lumMod val="50000"/>
                  </a:schemeClr>
                </a:solidFill>
                <a:latin typeface="Cambria" pitchFamily="18" charset="0"/>
                <a:hlinkClick r:id="rId5"/>
              </a:rPr>
              <a:t>.</a:t>
            </a:r>
            <a:r>
              <a:rPr lang="en-US" b="1" dirty="0" err="1" smtClean="0">
                <a:solidFill>
                  <a:schemeClr val="accent2">
                    <a:lumMod val="50000"/>
                  </a:schemeClr>
                </a:solidFill>
                <a:latin typeface="Cambria" pitchFamily="18" charset="0"/>
                <a:hlinkClick r:id="rId5"/>
              </a:rPr>
              <a:t>gov.me</a:t>
            </a:r>
            <a:r>
              <a:rPr lang="en-US" b="1" dirty="0" smtClean="0">
                <a:solidFill>
                  <a:schemeClr val="accent2">
                    <a:lumMod val="50000"/>
                  </a:schemeClr>
                </a:solidFill>
                <a:latin typeface="Cambria" pitchFamily="18" charset="0"/>
              </a:rPr>
              <a:t> </a:t>
            </a:r>
            <a:endParaRPr lang="sr-Latn-CS"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295400"/>
            <a:ext cx="8610600" cy="4524315"/>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lgn="just">
              <a:defRPr/>
            </a:pPr>
            <a:r>
              <a:rPr lang="en-US" b="1" dirty="0" smtClean="0">
                <a:latin typeface="Book Antiqua" pitchFamily="18" charset="0"/>
              </a:rPr>
              <a:t>Humanitarian and development aid policy – legal and institutional framework</a:t>
            </a:r>
            <a:endParaRPr lang="sr-Latn-CS" b="1" dirty="0" smtClean="0">
              <a:latin typeface="Book Antiqua" pitchFamily="18" charset="0"/>
            </a:endParaRPr>
          </a:p>
          <a:p>
            <a:pPr algn="just">
              <a:defRPr/>
            </a:pPr>
            <a:endParaRPr lang="sr-Latn-CS" b="1"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Montenegro is a developing country and a development aid beneficiary</a:t>
            </a:r>
            <a:endParaRPr lang="sr-Latn-CS" dirty="0" smtClean="0">
              <a:latin typeface="Book Antiqua" pitchFamily="18" charset="0"/>
            </a:endParaRPr>
          </a:p>
          <a:p>
            <a:pPr algn="just">
              <a:defRPr/>
            </a:pPr>
            <a:endParaRPr lang="sr-Latn-CS"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The existing forms of development and humanitarian aid that Montenegro provides are conducted on the basis of the Constitution of Montenegro and the laws that envisage the possibility of international co-operation, including: Law on  Foreign Affairs (Official Gazette of Montenegro</a:t>
            </a:r>
            <a:r>
              <a:rPr lang="sr-Latn-CS" dirty="0" smtClean="0">
                <a:latin typeface="Book Antiqua" pitchFamily="18" charset="0"/>
              </a:rPr>
              <a:t> 46/210, 6</a:t>
            </a:r>
            <a:r>
              <a:rPr lang="en-US" dirty="0" smtClean="0">
                <a:latin typeface="Book Antiqua" pitchFamily="18" charset="0"/>
              </a:rPr>
              <a:t> August</a:t>
            </a:r>
            <a:r>
              <a:rPr lang="sr-Latn-CS" dirty="0" smtClean="0">
                <a:latin typeface="Book Antiqua" pitchFamily="18" charset="0"/>
              </a:rPr>
              <a:t> 2010), </a:t>
            </a:r>
            <a:r>
              <a:rPr lang="en-US" dirty="0" smtClean="0">
                <a:latin typeface="Book Antiqua" pitchFamily="18" charset="0"/>
              </a:rPr>
              <a:t>Law on Deployment of Armed Forces of Montenegro Units to the International Forces and the Participation of Members of Civil Defense, Police and Public Administration Employees in the Peace Missions and other Activities Abroad</a:t>
            </a:r>
            <a:r>
              <a:rPr lang="sr-Latn-CS" dirty="0" smtClean="0">
                <a:latin typeface="Book Antiqua" pitchFamily="18" charset="0"/>
              </a:rPr>
              <a:t> (</a:t>
            </a:r>
            <a:r>
              <a:rPr lang="en-US" dirty="0" smtClean="0">
                <a:latin typeface="Book Antiqua" pitchFamily="18" charset="0"/>
              </a:rPr>
              <a:t>Official Gazette of Montenegro</a:t>
            </a:r>
            <a:r>
              <a:rPr lang="sr-Latn-CS" dirty="0" smtClean="0">
                <a:latin typeface="Book Antiqua" pitchFamily="18" charset="0"/>
              </a:rPr>
              <a:t> 61/08, 13</a:t>
            </a:r>
            <a:r>
              <a:rPr lang="en-US" dirty="0" smtClean="0">
                <a:latin typeface="Book Antiqua" pitchFamily="18" charset="0"/>
              </a:rPr>
              <a:t> October </a:t>
            </a:r>
            <a:r>
              <a:rPr lang="sr-Latn-CS" dirty="0" smtClean="0">
                <a:latin typeface="Book Antiqua" pitchFamily="18" charset="0"/>
              </a:rPr>
              <a:t>2008), </a:t>
            </a:r>
            <a:r>
              <a:rPr lang="en-US" dirty="0" smtClean="0">
                <a:latin typeface="Book Antiqua" pitchFamily="18" charset="0"/>
              </a:rPr>
              <a:t>Law on Protection and Rescue and Law on the Red Cross of Montenegro from 2006 and relevant international conventions that Montenegro signed.</a:t>
            </a:r>
            <a:endParaRPr lang="sr-Latn-CS" dirty="0" smtClean="0">
              <a:latin typeface="Book Antiqua" pitchFamily="18" charset="0"/>
            </a:endParaRPr>
          </a:p>
          <a:p>
            <a:pPr>
              <a:defRPr/>
            </a:pPr>
            <a:r>
              <a:rPr lang="sr-Latn-CS" dirty="0" smtClean="0">
                <a:latin typeface="Book Antiqua" pitchFamily="18" charset="0"/>
              </a:rPr>
              <a:t>					</a:t>
            </a:r>
            <a:r>
              <a:rPr lang="sr-Latn-C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1524000"/>
            <a:ext cx="8610600" cy="4524315"/>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marL="285750" indent="-285750" algn="just">
              <a:buFont typeface="Arial" pitchFamily="34" charset="0"/>
              <a:buChar char="•"/>
              <a:defRPr/>
            </a:pPr>
            <a:r>
              <a:rPr lang="sr-Latn-CS" dirty="0" smtClean="0">
                <a:latin typeface="Book Antiqua" pitchFamily="18" charset="0"/>
              </a:rPr>
              <a:t>M</a:t>
            </a:r>
            <a:r>
              <a:rPr lang="en-US" dirty="0" smtClean="0">
                <a:latin typeface="Book Antiqua" pitchFamily="18" charset="0"/>
              </a:rPr>
              <a:t>FA</a:t>
            </a:r>
            <a:r>
              <a:rPr lang="sr-Latn-CS" dirty="0" smtClean="0">
                <a:latin typeface="Book Antiqua" pitchFamily="18" charset="0"/>
              </a:rPr>
              <a:t>EI – </a:t>
            </a:r>
            <a:r>
              <a:rPr lang="en-US" dirty="0" smtClean="0">
                <a:latin typeface="Book Antiqua" pitchFamily="18" charset="0"/>
              </a:rPr>
              <a:t>Directorate General for Economic and Cultural Cooperation</a:t>
            </a:r>
            <a:r>
              <a:rPr lang="sr-Latn-CS" dirty="0" smtClean="0">
                <a:latin typeface="Book Antiqua" pitchFamily="18" charset="0"/>
              </a:rPr>
              <a:t> (</a:t>
            </a:r>
            <a:r>
              <a:rPr lang="en-US" dirty="0" smtClean="0">
                <a:latin typeface="Book Antiqua" pitchFamily="18" charset="0"/>
              </a:rPr>
              <a:t>DGECC</a:t>
            </a:r>
            <a:r>
              <a:rPr lang="sr-Latn-CS" dirty="0" smtClean="0">
                <a:latin typeface="Book Antiqua" pitchFamily="18" charset="0"/>
              </a:rPr>
              <a:t>) -  </a:t>
            </a:r>
            <a:r>
              <a:rPr lang="en-US" dirty="0" smtClean="0">
                <a:latin typeface="Book Antiqua" pitchFamily="18" charset="0"/>
              </a:rPr>
              <a:t>building the administrative capacities for implementing the development and humanitarian aid policy</a:t>
            </a:r>
            <a:r>
              <a:rPr lang="sr-Latn-CS" dirty="0" smtClean="0">
                <a:latin typeface="Book Antiqua" pitchFamily="18" charset="0"/>
              </a:rPr>
              <a:t>;</a:t>
            </a:r>
          </a:p>
          <a:p>
            <a:pPr marL="285750" indent="-285750" algn="just">
              <a:buFont typeface="Arial" pitchFamily="34" charset="0"/>
              <a:buChar char="•"/>
              <a:defRPr/>
            </a:pPr>
            <a:endParaRPr lang="sr-Latn-CS" dirty="0">
              <a:latin typeface="Book Antiqua" pitchFamily="18" charset="0"/>
            </a:endParaRPr>
          </a:p>
          <a:p>
            <a:pPr marL="285750" indent="-285750" algn="just">
              <a:buFont typeface="Arial" pitchFamily="34" charset="0"/>
              <a:buChar char="•"/>
              <a:defRPr/>
            </a:pPr>
            <a:r>
              <a:rPr lang="en-US" dirty="0" smtClean="0">
                <a:latin typeface="Book Antiqua" pitchFamily="18" charset="0"/>
              </a:rPr>
              <a:t>The Government appointed Mrs. </a:t>
            </a:r>
            <a:r>
              <a:rPr lang="en-US" dirty="0" err="1" smtClean="0">
                <a:latin typeface="Book Antiqua" pitchFamily="18" charset="0"/>
              </a:rPr>
              <a:t>Biljana</a:t>
            </a:r>
            <a:r>
              <a:rPr lang="en-US" dirty="0" smtClean="0">
                <a:latin typeface="Book Antiqua" pitchFamily="18" charset="0"/>
              </a:rPr>
              <a:t> </a:t>
            </a:r>
            <a:r>
              <a:rPr lang="sr-Latn-CS" dirty="0" smtClean="0">
                <a:latin typeface="Book Antiqua" pitchFamily="18" charset="0"/>
              </a:rPr>
              <a:t>Šćekić</a:t>
            </a:r>
            <a:r>
              <a:rPr lang="en-US" dirty="0" smtClean="0">
                <a:latin typeface="Book Antiqua" pitchFamily="18" charset="0"/>
              </a:rPr>
              <a:t> a Director General for economic and cultural cooperation on 17 May 2013;</a:t>
            </a:r>
          </a:p>
          <a:p>
            <a:pPr marL="285750" indent="-285750" algn="just">
              <a:buFont typeface="Arial" pitchFamily="34" charset="0"/>
              <a:buChar char="•"/>
              <a:defRPr/>
            </a:pPr>
            <a:endParaRPr lang="sr-Latn-CS" dirty="0">
              <a:latin typeface="Book Antiqua" pitchFamily="18" charset="0"/>
            </a:endParaRPr>
          </a:p>
          <a:p>
            <a:pPr marL="285750" indent="-285750" algn="just">
              <a:buFont typeface="Arial" pitchFamily="34" charset="0"/>
              <a:buChar char="•"/>
              <a:defRPr/>
            </a:pPr>
            <a:r>
              <a:rPr lang="en-US" dirty="0" smtClean="0">
                <a:latin typeface="Book Antiqua" pitchFamily="18" charset="0"/>
              </a:rPr>
              <a:t>Previous co-ordination of donor assistance at the level of the Office of the Prime Minister – Working Group is composed of representatives of all institutions</a:t>
            </a:r>
            <a:r>
              <a:rPr lang="sr-Latn-CS" dirty="0" smtClean="0">
                <a:latin typeface="Book Antiqua" pitchFamily="18" charset="0"/>
              </a:rPr>
              <a:t>/minist</a:t>
            </a:r>
            <a:r>
              <a:rPr lang="en-US" dirty="0" err="1" smtClean="0">
                <a:latin typeface="Book Antiqua" pitchFamily="18" charset="0"/>
              </a:rPr>
              <a:t>ries</a:t>
            </a:r>
            <a:endParaRPr lang="sr-Latn-CS" dirty="0" smtClean="0">
              <a:latin typeface="Book Antiqua" pitchFamily="18" charset="0"/>
            </a:endParaRPr>
          </a:p>
          <a:p>
            <a:pPr marL="285750" indent="-285750" algn="just">
              <a:buFont typeface="Arial" pitchFamily="34" charset="0"/>
              <a:buChar char="•"/>
              <a:defRPr/>
            </a:pPr>
            <a:endParaRPr lang="sr-Latn-CS"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DGECC will continue to collect data on provided aid, prepare methodology of calculating its value and achieve additional strengthening of the legal framework</a:t>
            </a:r>
            <a:r>
              <a:rPr lang="sr-Latn-CS" dirty="0" smtClean="0">
                <a:latin typeface="Book Antiqua" pitchFamily="18" charset="0"/>
              </a:rPr>
              <a:t>;</a:t>
            </a:r>
          </a:p>
          <a:p>
            <a:pPr marL="285750" indent="-285750" algn="just">
              <a:buFont typeface="Arial" pitchFamily="34" charset="0"/>
              <a:buChar char="•"/>
              <a:defRPr/>
            </a:pPr>
            <a:endParaRPr lang="sr-Latn-CS" dirty="0">
              <a:latin typeface="Book Antiqua" pitchFamily="18" charset="0"/>
            </a:endParaRPr>
          </a:p>
        </p:txBody>
      </p:sp>
      <p:sp>
        <p:nvSpPr>
          <p:cNvPr id="16399" name="Rectangle 20"/>
          <p:cNvSpPr>
            <a:spLocks noChangeArrowheads="1"/>
          </p:cNvSpPr>
          <p:nvPr/>
        </p:nvSpPr>
        <p:spPr bwMode="auto">
          <a:xfrm rot="10800000" flipV="1">
            <a:off x="457200" y="2602455"/>
            <a:ext cx="8077200" cy="1023357"/>
          </a:xfrm>
          <a:prstGeom prst="rect">
            <a:avLst/>
          </a:prstGeom>
          <a:noFill/>
          <a:ln w="9525">
            <a:noFill/>
            <a:miter lim="800000"/>
            <a:headEnd/>
            <a:tailEnd/>
          </a:ln>
        </p:spPr>
        <p:txBody>
          <a:bodyPr wrap="square">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Rectangle 20"/>
          <p:cNvSpPr/>
          <p:nvPr/>
        </p:nvSpPr>
        <p:spPr>
          <a:xfrm>
            <a:off x="2971800" y="1154668"/>
            <a:ext cx="2730235" cy="369332"/>
          </a:xfrm>
          <a:prstGeom prst="rect">
            <a:avLst/>
          </a:prstGeom>
        </p:spPr>
        <p:txBody>
          <a:bodyPr wrap="none">
            <a:spAutoFit/>
          </a:bodyPr>
          <a:lstStyle/>
          <a:p>
            <a:r>
              <a:rPr lang="sr-Latn-CS" b="1" dirty="0" smtClean="0">
                <a:latin typeface="Book Antiqua" pitchFamily="18" charset="0"/>
              </a:rPr>
              <a:t>Institu</a:t>
            </a:r>
            <a:r>
              <a:rPr lang="en-US" b="1" dirty="0" err="1" smtClean="0">
                <a:latin typeface="Book Antiqua" pitchFamily="18" charset="0"/>
              </a:rPr>
              <a:t>tional</a:t>
            </a:r>
            <a:r>
              <a:rPr lang="en-US" b="1" dirty="0" smtClean="0">
                <a:latin typeface="Book Antiqua" pitchFamily="18" charset="0"/>
              </a:rPr>
              <a:t> framework</a:t>
            </a:r>
            <a:endParaRPr lang="en-US" dirty="0"/>
          </a:p>
        </p:txBody>
      </p:sp>
    </p:spTree>
    <p:extLst>
      <p:ext uri="{BB962C8B-B14F-4D97-AF65-F5344CB8AC3E}">
        <p14:creationId xmlns="" xmlns:p14="http://schemas.microsoft.com/office/powerpoint/2010/main" val="1543901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1"/>
            <a:ext cx="8610600" cy="3970318"/>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lgn="ctr">
              <a:defRPr/>
            </a:pPr>
            <a:endParaRPr lang="sr-Latn-CS" dirty="0" smtClean="0"/>
          </a:p>
          <a:p>
            <a:pPr marL="285750" indent="-285750" algn="just">
              <a:buFont typeface="Arial" pitchFamily="34" charset="0"/>
              <a:buChar char="•"/>
              <a:defRPr/>
            </a:pPr>
            <a:r>
              <a:rPr lang="en-US" dirty="0" smtClean="0">
                <a:latin typeface="Book Antiqua" pitchFamily="18" charset="0"/>
              </a:rPr>
              <a:t>Montenegro supports the  principles  the European Union development and humanitarian aid policy is based on</a:t>
            </a:r>
            <a:r>
              <a:rPr lang="sr-Latn-CS" dirty="0" smtClean="0">
                <a:latin typeface="Book Antiqua" pitchFamily="18" charset="0"/>
              </a:rPr>
              <a:t>.</a:t>
            </a:r>
            <a:endParaRPr lang="sr-Latn-CS" dirty="0">
              <a:latin typeface="Book Antiqua" pitchFamily="18" charset="0"/>
            </a:endParaRPr>
          </a:p>
          <a:p>
            <a:pPr marL="285750" indent="-285750">
              <a:buFont typeface="Arial" pitchFamily="34" charset="0"/>
              <a:buChar char="•"/>
              <a:defRPr/>
            </a:pPr>
            <a:endParaRPr lang="sr-Latn-CS" dirty="0">
              <a:latin typeface="Book Antiqua" pitchFamily="18" charset="0"/>
            </a:endParaRPr>
          </a:p>
          <a:p>
            <a:pPr marL="285750" indent="-285750" algn="just">
              <a:buFont typeface="Arial" pitchFamily="34" charset="0"/>
              <a:buChar char="•"/>
              <a:defRPr/>
            </a:pPr>
            <a:r>
              <a:rPr lang="en-US" dirty="0" smtClean="0">
                <a:latin typeface="Book Antiqua" pitchFamily="18" charset="0"/>
              </a:rPr>
              <a:t>Montenegro will act upon the principles laid down in</a:t>
            </a:r>
            <a:r>
              <a:rPr lang="sr-Latn-CS" dirty="0" smtClean="0">
                <a:latin typeface="Book Antiqua" pitchFamily="18" charset="0"/>
              </a:rPr>
              <a:t> </a:t>
            </a:r>
            <a:r>
              <a:rPr lang="en-US" dirty="0" smtClean="0">
                <a:latin typeface="Book Antiqua" pitchFamily="18" charset="0"/>
              </a:rPr>
              <a:t>the </a:t>
            </a:r>
            <a:r>
              <a:rPr lang="sr-Latn-CS" dirty="0" smtClean="0">
                <a:latin typeface="Book Antiqua" pitchFamily="18" charset="0"/>
              </a:rPr>
              <a:t>European </a:t>
            </a:r>
            <a:r>
              <a:rPr lang="sr-Latn-CS" dirty="0">
                <a:latin typeface="Book Antiqua" pitchFamily="18" charset="0"/>
              </a:rPr>
              <a:t>Consensus on </a:t>
            </a:r>
            <a:r>
              <a:rPr lang="sr-Latn-CS" dirty="0" smtClean="0">
                <a:latin typeface="Book Antiqua" pitchFamily="18" charset="0"/>
              </a:rPr>
              <a:t>Development, </a:t>
            </a:r>
            <a:r>
              <a:rPr lang="en-US" dirty="0" smtClean="0">
                <a:latin typeface="Book Antiqua" pitchFamily="18" charset="0"/>
              </a:rPr>
              <a:t>the United Nations Millennium Declaration and political obligations deriving from  the</a:t>
            </a:r>
            <a:r>
              <a:rPr lang="sr-Latn-CS" dirty="0" smtClean="0">
                <a:latin typeface="Book Antiqua" pitchFamily="18" charset="0"/>
              </a:rPr>
              <a:t> Paris princip</a:t>
            </a:r>
            <a:r>
              <a:rPr lang="en-US" dirty="0" smtClean="0">
                <a:latin typeface="Book Antiqua" pitchFamily="18" charset="0"/>
              </a:rPr>
              <a:t>les</a:t>
            </a:r>
            <a:r>
              <a:rPr lang="sr-Latn-CS" dirty="0" smtClean="0">
                <a:latin typeface="Book Antiqua" pitchFamily="18" charset="0"/>
              </a:rPr>
              <a:t> </a:t>
            </a:r>
            <a:r>
              <a:rPr lang="sr-Latn-CS" dirty="0">
                <a:latin typeface="Book Antiqua" pitchFamily="18" charset="0"/>
              </a:rPr>
              <a:t>(2005</a:t>
            </a:r>
            <a:r>
              <a:rPr lang="sr-Latn-CS" dirty="0" smtClean="0">
                <a:latin typeface="Book Antiqua" pitchFamily="18" charset="0"/>
              </a:rPr>
              <a:t>), Acra </a:t>
            </a:r>
            <a:r>
              <a:rPr lang="sr-Latn-CS" dirty="0">
                <a:latin typeface="Book Antiqua" pitchFamily="18" charset="0"/>
              </a:rPr>
              <a:t>Agenda for Action (2008</a:t>
            </a:r>
            <a:r>
              <a:rPr lang="sr-Latn-CS" dirty="0" smtClean="0">
                <a:latin typeface="Book Antiqua" pitchFamily="18" charset="0"/>
              </a:rPr>
              <a:t>) </a:t>
            </a:r>
            <a:r>
              <a:rPr lang="en-US" dirty="0" smtClean="0">
                <a:latin typeface="Book Antiqua" pitchFamily="18" charset="0"/>
              </a:rPr>
              <a:t>and</a:t>
            </a:r>
            <a:r>
              <a:rPr lang="sr-Latn-CS" dirty="0" smtClean="0">
                <a:latin typeface="Book Antiqua" pitchFamily="18" charset="0"/>
              </a:rPr>
              <a:t> Busan </a:t>
            </a:r>
            <a:r>
              <a:rPr lang="sr-Latn-CS" dirty="0">
                <a:latin typeface="Book Antiqua" pitchFamily="18" charset="0"/>
              </a:rPr>
              <a:t>Global Partnership for Effective Development (2011</a:t>
            </a:r>
            <a:r>
              <a:rPr lang="sr-Latn-CS" dirty="0" smtClean="0">
                <a:latin typeface="Book Antiqua" pitchFamily="18" charset="0"/>
              </a:rPr>
              <a:t>).</a:t>
            </a:r>
            <a:endParaRPr lang="sr-Latn-CS" dirty="0">
              <a:latin typeface="Book Antiqua" pitchFamily="18" charset="0"/>
            </a:endParaRPr>
          </a:p>
          <a:p>
            <a:pPr marL="285750" indent="-285750">
              <a:buFont typeface="Arial" pitchFamily="34" charset="0"/>
              <a:buChar char="•"/>
              <a:defRPr/>
            </a:pPr>
            <a:endParaRPr lang="sr-Latn-CS" dirty="0">
              <a:latin typeface="Book Antiqua" pitchFamily="18" charset="0"/>
            </a:endParaRPr>
          </a:p>
          <a:p>
            <a:pPr marL="285750" indent="-285750" algn="just">
              <a:buFont typeface="Arial" pitchFamily="34" charset="0"/>
              <a:buChar char="•"/>
              <a:defRPr/>
            </a:pPr>
            <a:r>
              <a:rPr lang="en-US" dirty="0" smtClean="0">
                <a:latin typeface="Book Antiqua" pitchFamily="18" charset="0"/>
              </a:rPr>
              <a:t>When preparing a legal and institutional framework for implementing  the development and humanitarian aid policies, the experiences of the member states will also be taken into account.</a:t>
            </a:r>
            <a:endParaRPr lang="sr-Latn-CS" dirty="0">
              <a:latin typeface="Book Antiqua" pitchFamily="18" charset="0"/>
            </a:endParaRPr>
          </a:p>
          <a:p>
            <a:pPr>
              <a:defRPr/>
            </a:pPr>
            <a:r>
              <a:rPr lang="sr-Latn-CS" dirty="0">
                <a:latin typeface="Book Antiqua" pitchFamily="18" charset="0"/>
              </a:rPr>
              <a:t> 						</a:t>
            </a:r>
            <a:endParaRPr lang="en-US" dirty="0">
              <a:latin typeface="Book Antiqua" pitchFamily="18" charset="0"/>
            </a:endParaRPr>
          </a:p>
        </p:txBody>
      </p:sp>
      <p:sp>
        <p:nvSpPr>
          <p:cNvPr id="21" name="Rectangle 20"/>
          <p:cNvSpPr/>
          <p:nvPr/>
        </p:nvSpPr>
        <p:spPr>
          <a:xfrm>
            <a:off x="2971800" y="1676400"/>
            <a:ext cx="2730235" cy="369332"/>
          </a:xfrm>
          <a:prstGeom prst="rect">
            <a:avLst/>
          </a:prstGeom>
        </p:spPr>
        <p:txBody>
          <a:bodyPr wrap="none">
            <a:spAutoFit/>
          </a:bodyPr>
          <a:lstStyle/>
          <a:p>
            <a:r>
              <a:rPr lang="sr-Latn-CS" b="1" dirty="0" smtClean="0">
                <a:latin typeface="Book Antiqua" pitchFamily="18" charset="0"/>
              </a:rPr>
              <a:t>Institu</a:t>
            </a:r>
            <a:r>
              <a:rPr lang="en-US" b="1" dirty="0" err="1" smtClean="0">
                <a:latin typeface="Book Antiqua" pitchFamily="18" charset="0"/>
              </a:rPr>
              <a:t>tional</a:t>
            </a:r>
            <a:r>
              <a:rPr lang="en-US" b="1" dirty="0" smtClean="0">
                <a:latin typeface="Book Antiqua" pitchFamily="18" charset="0"/>
              </a:rPr>
              <a:t> framework</a:t>
            </a:r>
            <a:endParaRPr lang="en-US" dirty="0"/>
          </a:p>
        </p:txBody>
      </p:sp>
    </p:spTree>
    <p:extLst>
      <p:ext uri="{BB962C8B-B14F-4D97-AF65-F5344CB8AC3E}">
        <p14:creationId xmlns="" xmlns:p14="http://schemas.microsoft.com/office/powerpoint/2010/main" val="2464228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304800" y="1295400"/>
            <a:ext cx="8610600" cy="5355312"/>
          </a:xfrm>
          <a:prstGeom prst="rect">
            <a:avLst/>
          </a:prstGeom>
        </p:spPr>
        <p:txBody>
          <a:bodyPr wrap="square">
            <a:spAutoFit/>
          </a:bodyPr>
          <a:lstStyle/>
          <a:p>
            <a:pPr marL="285750" indent="-285750" algn="just">
              <a:buFont typeface="Arial" pitchFamily="34" charset="0"/>
              <a:buChar char="•"/>
              <a:defRPr/>
            </a:pPr>
            <a:r>
              <a:rPr lang="en-US" dirty="0" smtClean="0">
                <a:latin typeface="Book Antiqua" pitchFamily="18" charset="0"/>
              </a:rPr>
              <a:t>Millennium development goals and </a:t>
            </a:r>
            <a:r>
              <a:rPr lang="x-none" smtClean="0">
                <a:latin typeface="Book Antiqua" pitchFamily="18" charset="0"/>
              </a:rPr>
              <a:t>post 2015</a:t>
            </a:r>
            <a:r>
              <a:rPr lang="en-US" dirty="0" smtClean="0"/>
              <a:t> </a:t>
            </a:r>
            <a:r>
              <a:rPr lang="en-US" dirty="0" smtClean="0">
                <a:latin typeface="Book Antiqua" pitchFamily="18" charset="0"/>
              </a:rPr>
              <a:t>– Mid – term report on implementation of MDGs adopted in 2010 – one of recognized goals is ``to provide global partnership for development``.  </a:t>
            </a:r>
            <a:endParaRPr lang="bs-Latn-BA" dirty="0" smtClean="0">
              <a:latin typeface="Book Antiqua" pitchFamily="18" charset="0"/>
            </a:endParaRPr>
          </a:p>
          <a:p>
            <a:pPr marL="1200150" lvl="2" indent="-285750" algn="just">
              <a:buFont typeface="Arial" pitchFamily="34" charset="0"/>
              <a:buChar char="•"/>
              <a:defRPr/>
            </a:pPr>
            <a:r>
              <a:rPr lang="en-US" dirty="0" smtClean="0">
                <a:latin typeface="Book Antiqua" pitchFamily="18" charset="0"/>
              </a:rPr>
              <a:t>Considering the fact that in 2010 Montenegro did not have the candidate status, one of indicators for measuring fulfillment of goals was measuring of use of available  IPA funds.</a:t>
            </a:r>
            <a:endParaRPr lang="bs-Latn-BA" dirty="0" smtClean="0">
              <a:latin typeface="Book Antiqua" pitchFamily="18" charset="0"/>
            </a:endParaRPr>
          </a:p>
          <a:p>
            <a:pPr marL="1200150" lvl="2" indent="-285750" algn="just">
              <a:buFont typeface="Arial" pitchFamily="34" charset="0"/>
              <a:buChar char="•"/>
              <a:defRPr/>
            </a:pPr>
            <a:r>
              <a:rPr lang="en-US" dirty="0" smtClean="0">
                <a:latin typeface="Book Antiqua" pitchFamily="18" charset="0"/>
              </a:rPr>
              <a:t>After 2015, the year envisaged for implementation of MDGs, Montenegro is planning development of new indicators, which would reflect legislative and institutional framework for donor aid of Montenegro to other countries, and which would be harmonized with relevant EU policies. </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Ownership over aid coordination </a:t>
            </a:r>
            <a:r>
              <a:rPr lang="x-none" smtClean="0">
                <a:latin typeface="Book Antiqua" pitchFamily="18" charset="0"/>
              </a:rPr>
              <a:t>– </a:t>
            </a:r>
            <a:r>
              <a:rPr lang="en-US" dirty="0" smtClean="0">
                <a:latin typeface="Book Antiqua" pitchFamily="18" charset="0"/>
              </a:rPr>
              <a:t>overtaking responsibility</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Synergetic effect between different policies </a:t>
            </a:r>
            <a:endParaRPr lang="x-none" dirty="0">
              <a:latin typeface="Book Antiqua" pitchFamily="18" charset="0"/>
            </a:endParaRPr>
          </a:p>
          <a:p>
            <a:pPr algn="just">
              <a:buFont typeface="Arial" pitchFamily="34" charset="0"/>
              <a:buChar char="•"/>
              <a:defRPr/>
            </a:pPr>
            <a:r>
              <a:rPr lang="en-US" dirty="0" smtClean="0">
                <a:latin typeface="Book Antiqua" pitchFamily="18" charset="0"/>
              </a:rPr>
              <a:t>    Examples of the existing development aid </a:t>
            </a:r>
            <a:endParaRPr lang="sr-Latn-CS" dirty="0" smtClean="0">
              <a:latin typeface="Book Antiqua" pitchFamily="18" charset="0"/>
            </a:endParaRPr>
          </a:p>
          <a:p>
            <a:pPr lvl="3" algn="just">
              <a:buFont typeface="Arial" pitchFamily="34" charset="0"/>
              <a:buChar char="•"/>
              <a:defRPr/>
            </a:pPr>
            <a:r>
              <a:rPr lang="sr-Latn-CS" dirty="0" smtClean="0">
                <a:latin typeface="Book Antiqua" pitchFamily="18" charset="0"/>
              </a:rPr>
              <a:t> </a:t>
            </a:r>
            <a:r>
              <a:rPr lang="en-US" dirty="0" smtClean="0">
                <a:latin typeface="Book Antiqua" pitchFamily="18" charset="0"/>
              </a:rPr>
              <a:t>Financial contribution of</a:t>
            </a:r>
            <a:r>
              <a:rPr lang="sr-Latn-CS" dirty="0" smtClean="0">
                <a:latin typeface="Book Antiqua" pitchFamily="18" charset="0"/>
              </a:rPr>
              <a:t> </a:t>
            </a:r>
            <a:r>
              <a:rPr lang="en-US" dirty="0" smtClean="0">
                <a:latin typeface="Book Antiqua" pitchFamily="18" charset="0"/>
              </a:rPr>
              <a:t>USD </a:t>
            </a:r>
            <a:r>
              <a:rPr lang="sr-Latn-CS" dirty="0" smtClean="0">
                <a:latin typeface="Book Antiqua" pitchFamily="18" charset="0"/>
              </a:rPr>
              <a:t>1.2 </a:t>
            </a:r>
            <a:r>
              <a:rPr lang="en-US" dirty="0" smtClean="0">
                <a:latin typeface="Book Antiqua" pitchFamily="18" charset="0"/>
              </a:rPr>
              <a:t>million for development of Afghanistan National Security Forces </a:t>
            </a:r>
            <a:r>
              <a:rPr lang="sr-Latn-CS" dirty="0" smtClean="0">
                <a:latin typeface="Book Antiqua" pitchFamily="18" charset="0"/>
              </a:rPr>
              <a:t>(ANSF</a:t>
            </a:r>
            <a:r>
              <a:rPr lang="sr-Latn-CS" dirty="0">
                <a:latin typeface="Book Antiqua" pitchFamily="18" charset="0"/>
              </a:rPr>
              <a:t>) </a:t>
            </a:r>
            <a:r>
              <a:rPr lang="sr-Latn-CS" dirty="0" smtClean="0">
                <a:latin typeface="Book Antiqua" pitchFamily="18" charset="0"/>
              </a:rPr>
              <a:t>2015-2017</a:t>
            </a:r>
            <a:endParaRPr lang="sr-Latn-CS" dirty="0">
              <a:latin typeface="Book Antiqua" pitchFamily="18" charset="0"/>
            </a:endParaRPr>
          </a:p>
          <a:p>
            <a:pPr lvl="3" algn="just">
              <a:buFont typeface="Arial" pitchFamily="34" charset="0"/>
              <a:buChar char="•"/>
              <a:defRPr/>
            </a:pPr>
            <a:r>
              <a:rPr lang="sr-Latn-CS" dirty="0" smtClean="0">
                <a:latin typeface="Book Antiqua" pitchFamily="18" charset="0"/>
              </a:rPr>
              <a:t> </a:t>
            </a:r>
            <a:r>
              <a:rPr lang="en-US" dirty="0" smtClean="0">
                <a:latin typeface="Book Antiqua" pitchFamily="18" charset="0"/>
              </a:rPr>
              <a:t>Donation of USD </a:t>
            </a:r>
            <a:r>
              <a:rPr lang="sr-Latn-CS" dirty="0" smtClean="0">
                <a:latin typeface="Book Antiqua" pitchFamily="18" charset="0"/>
              </a:rPr>
              <a:t>10.000 </a:t>
            </a:r>
            <a:r>
              <a:rPr lang="en-US" dirty="0" smtClean="0">
                <a:latin typeface="Book Antiqua" pitchFamily="18" charset="0"/>
              </a:rPr>
              <a:t>for construction of elementary school for girls in </a:t>
            </a:r>
            <a:r>
              <a:rPr lang="sr-Latn-CS" dirty="0" smtClean="0">
                <a:latin typeface="Book Antiqua" pitchFamily="18" charset="0"/>
              </a:rPr>
              <a:t>Pol-</a:t>
            </a:r>
            <a:r>
              <a:rPr lang="en-US" dirty="0" smtClean="0">
                <a:latin typeface="Book Antiqua" pitchFamily="18" charset="0"/>
              </a:rPr>
              <a:t>e - </a:t>
            </a:r>
            <a:r>
              <a:rPr lang="sr-Latn-CS" dirty="0" smtClean="0">
                <a:latin typeface="Book Antiqua" pitchFamily="18" charset="0"/>
              </a:rPr>
              <a:t>Khomri </a:t>
            </a:r>
            <a:r>
              <a:rPr lang="en-US" dirty="0" smtClean="0">
                <a:latin typeface="Book Antiqua" pitchFamily="18" charset="0"/>
              </a:rPr>
              <a:t>province</a:t>
            </a:r>
            <a:r>
              <a:rPr lang="sr-Latn-CS" dirty="0" smtClean="0">
                <a:latin typeface="Book Antiqua" pitchFamily="18" charset="0"/>
              </a:rPr>
              <a:t>, </a:t>
            </a:r>
            <a:r>
              <a:rPr lang="en-US" dirty="0" smtClean="0">
                <a:latin typeface="Book Antiqua" pitchFamily="18" charset="0"/>
              </a:rPr>
              <a:t>Afghanistan</a:t>
            </a:r>
            <a:endParaRPr lang="sr-Latn-CS" dirty="0">
              <a:latin typeface="Book Antiqua" pitchFamily="18" charset="0"/>
            </a:endParaRPr>
          </a:p>
          <a:p>
            <a:pPr>
              <a:defRPr/>
            </a:pPr>
            <a:r>
              <a:rPr lang="sr-Latn-CS" dirty="0">
                <a:latin typeface="Book Antiqua" pitchFamily="18" charset="0"/>
              </a:rPr>
              <a:t>				</a:t>
            </a:r>
            <a:r>
              <a:rPr lang="sr-Latn-CS" dirty="0"/>
              <a:t>	</a:t>
            </a:r>
            <a:endParaRPr lang="en-US" dirty="0"/>
          </a:p>
        </p:txBody>
      </p:sp>
      <p:sp>
        <p:nvSpPr>
          <p:cNvPr id="16399" name="Rectangle 20"/>
          <p:cNvSpPr>
            <a:spLocks noChangeArrowheads="1"/>
          </p:cNvSpPr>
          <p:nvPr/>
        </p:nvSpPr>
        <p:spPr bwMode="auto">
          <a:xfrm rot="10800000" flipV="1">
            <a:off x="737706" y="2895600"/>
            <a:ext cx="8077200" cy="1023357"/>
          </a:xfrm>
          <a:prstGeom prst="rect">
            <a:avLst/>
          </a:prstGeom>
          <a:noFill/>
          <a:ln w="9525">
            <a:noFill/>
            <a:miter lim="800000"/>
            <a:headEnd/>
            <a:tailEnd/>
          </a:ln>
        </p:spPr>
        <p:txBody>
          <a:bodyPr wrap="square">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3" name="Rectangle 2"/>
          <p:cNvSpPr/>
          <p:nvPr/>
        </p:nvSpPr>
        <p:spPr>
          <a:xfrm>
            <a:off x="3569161" y="838200"/>
            <a:ext cx="2012089" cy="369332"/>
          </a:xfrm>
          <a:prstGeom prst="rect">
            <a:avLst/>
          </a:prstGeom>
        </p:spPr>
        <p:txBody>
          <a:bodyPr wrap="square">
            <a:spAutoFit/>
          </a:bodyPr>
          <a:lstStyle/>
          <a:p>
            <a:r>
              <a:rPr lang="en-US" b="1" dirty="0" smtClean="0">
                <a:latin typeface="Book Antiqua" pitchFamily="18" charset="0"/>
              </a:rPr>
              <a:t>Development aid</a:t>
            </a:r>
            <a:endParaRPr lang="x-none" b="1" dirty="0">
              <a:latin typeface="Book Antiqua" pitchFamily="18" charset="0"/>
            </a:endParaRPr>
          </a:p>
        </p:txBody>
      </p:sp>
    </p:spTree>
    <p:extLst>
      <p:ext uri="{BB962C8B-B14F-4D97-AF65-F5344CB8AC3E}">
        <p14:creationId xmlns="" xmlns:p14="http://schemas.microsoft.com/office/powerpoint/2010/main" val="1020322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1"/>
            <a:ext cx="8610600" cy="4247317"/>
          </a:xfrm>
          <a:prstGeom prst="rect">
            <a:avLst/>
          </a:prstGeom>
        </p:spPr>
        <p:txBody>
          <a:bodyPr wrap="square">
            <a:spAutoFit/>
          </a:bodyPr>
          <a:lstStyle/>
          <a:p>
            <a:pPr>
              <a:defRPr/>
            </a:pPr>
            <a:endParaRPr lang="x-none" dirty="0" smtClean="0"/>
          </a:p>
          <a:p>
            <a:pPr marL="285750" indent="-285750" algn="just">
              <a:buFont typeface="Arial" pitchFamily="34" charset="0"/>
              <a:buChar char="•"/>
              <a:defRPr/>
            </a:pPr>
            <a:r>
              <a:rPr lang="en-US" dirty="0" smtClean="0">
                <a:latin typeface="Book Antiqua" pitchFamily="18" charset="0"/>
              </a:rPr>
              <a:t>Montenegro is supporting principles on which the EU development aid is rested </a:t>
            </a:r>
            <a:endParaRPr lang="x-none" dirty="0" smtClean="0">
              <a:latin typeface="Book Antiqua" pitchFamily="18" charset="0"/>
            </a:endParaRPr>
          </a:p>
          <a:p>
            <a:pPr marL="285750" indent="-285750" algn="just">
              <a:buFont typeface="Arial" pitchFamily="34" charset="0"/>
              <a:buChar char="•"/>
              <a:defRPr/>
            </a:pPr>
            <a:endParaRPr lang="x-none"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Following the accession to the EU, Montenegro is ready to transfer expert knowledge and experiences from particular areas to other countries with similar interests, comparative advantages </a:t>
            </a:r>
            <a:r>
              <a:rPr lang="bs-Latn-BA" dirty="0" smtClean="0">
                <a:latin typeface="Book Antiqua" pitchFamily="18" charset="0"/>
              </a:rPr>
              <a:t>(</a:t>
            </a:r>
            <a:r>
              <a:rPr lang="en-US" dirty="0" smtClean="0">
                <a:latin typeface="Book Antiqua" pitchFamily="18" charset="0"/>
              </a:rPr>
              <a:t>small state</a:t>
            </a:r>
            <a:r>
              <a:rPr lang="bs-Latn-BA" dirty="0" smtClean="0">
                <a:latin typeface="Book Antiqua" pitchFamily="18" charset="0"/>
              </a:rPr>
              <a:t>, </a:t>
            </a:r>
            <a:r>
              <a:rPr lang="en-US" dirty="0" smtClean="0">
                <a:latin typeface="Book Antiqua" pitchFamily="18" charset="0"/>
              </a:rPr>
              <a:t>flexible administration and adaptable system</a:t>
            </a:r>
            <a:r>
              <a:rPr lang="bs-Latn-BA" dirty="0" smtClean="0">
                <a:latin typeface="Book Antiqua" pitchFamily="18" charset="0"/>
              </a:rPr>
              <a:t>) </a:t>
            </a:r>
            <a:endParaRPr lang="en-US" dirty="0" smtClean="0">
              <a:latin typeface="Book Antiqua" pitchFamily="18" charset="0"/>
            </a:endParaRPr>
          </a:p>
          <a:p>
            <a:pPr marL="285750" indent="-285750" algn="just">
              <a:defRPr/>
            </a:pP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The existing mechanism for construction of capacities in the region of Western Balkans (</a:t>
            </a:r>
            <a:r>
              <a:rPr lang="x-none" smtClean="0">
                <a:latin typeface="Book Antiqua" pitchFamily="18" charset="0"/>
              </a:rPr>
              <a:t>ReSPA</a:t>
            </a:r>
            <a:r>
              <a:rPr lang="en-US" dirty="0" smtClean="0">
                <a:latin typeface="Book Antiqua" pitchFamily="18" charset="0"/>
              </a:rPr>
              <a:t>)</a:t>
            </a:r>
            <a:r>
              <a:rPr lang="bs-Latn-BA" dirty="0" smtClean="0">
                <a:latin typeface="Book Antiqua" pitchFamily="18" charset="0"/>
              </a:rPr>
              <a:t>.</a:t>
            </a:r>
            <a:endParaRPr lang="x-none" dirty="0" smtClean="0">
              <a:latin typeface="Book Antiqua" pitchFamily="18" charset="0"/>
            </a:endParaRPr>
          </a:p>
          <a:p>
            <a:pPr marL="285750" indent="-285750" algn="just">
              <a:buFont typeface="Arial" pitchFamily="34" charset="0"/>
              <a:buChar char="•"/>
              <a:defRPr/>
            </a:pPr>
            <a:endParaRPr lang="x-none"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As a</a:t>
            </a:r>
            <a:r>
              <a:rPr lang="sr-Latn-ME" dirty="0" smtClean="0">
                <a:latin typeface="Book Antiqua" pitchFamily="18" charset="0"/>
              </a:rPr>
              <a:t>n</a:t>
            </a:r>
            <a:r>
              <a:rPr lang="en-US" dirty="0" smtClean="0">
                <a:latin typeface="Book Antiqua" pitchFamily="18" charset="0"/>
              </a:rPr>
              <a:t> earlier beneficiary of bilateral development aid, following the accession to the EU, Montenegro will continue to develop bilateral cooperation under the same principle </a:t>
            </a:r>
          </a:p>
          <a:p>
            <a:pPr marL="285750" indent="-285750">
              <a:buFont typeface="Arial" pitchFamily="34" charset="0"/>
              <a:buChar char="•"/>
              <a:defRPr/>
            </a:pPr>
            <a:endParaRPr lang="en-US" dirty="0"/>
          </a:p>
        </p:txBody>
      </p:sp>
      <p:sp>
        <p:nvSpPr>
          <p:cNvPr id="16399" name="Rectangle 20"/>
          <p:cNvSpPr>
            <a:spLocks noChangeArrowheads="1"/>
          </p:cNvSpPr>
          <p:nvPr/>
        </p:nvSpPr>
        <p:spPr bwMode="auto">
          <a:xfrm rot="10800000" flipV="1">
            <a:off x="737706" y="2895600"/>
            <a:ext cx="8077200" cy="1023357"/>
          </a:xfrm>
          <a:prstGeom prst="rect">
            <a:avLst/>
          </a:prstGeom>
          <a:noFill/>
          <a:ln w="9525">
            <a:noFill/>
            <a:miter lim="800000"/>
            <a:headEnd/>
            <a:tailEnd/>
          </a:ln>
        </p:spPr>
        <p:txBody>
          <a:bodyPr wrap="square">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Tree>
    <p:extLst>
      <p:ext uri="{BB962C8B-B14F-4D97-AF65-F5344CB8AC3E}">
        <p14:creationId xmlns="" xmlns:p14="http://schemas.microsoft.com/office/powerpoint/2010/main" val="2108233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990600"/>
            <a:ext cx="8610600" cy="6740307"/>
          </a:xfrm>
          <a:prstGeom prst="rect">
            <a:avLst/>
          </a:prstGeom>
        </p:spPr>
        <p:txBody>
          <a:bodyPr wrap="square">
            <a:spAutoFit/>
          </a:bodyPr>
          <a:lstStyle/>
          <a:p>
            <a:pPr>
              <a:defRPr/>
            </a:pPr>
            <a:endParaRPr lang="en-US" sz="1600" b="1" dirty="0">
              <a:solidFill>
                <a:schemeClr val="accent2">
                  <a:lumMod val="50000"/>
                </a:schemeClr>
              </a:solidFill>
              <a:latin typeface="Cambria" pitchFamily="18" charset="0"/>
            </a:endParaRPr>
          </a:p>
          <a:p>
            <a:pPr marL="285750" indent="-285750" algn="just">
              <a:buFont typeface="Arial" pitchFamily="34" charset="0"/>
              <a:buChar char="•"/>
              <a:defRPr/>
            </a:pPr>
            <a:r>
              <a:rPr lang="en-US" sz="1600" dirty="0" smtClean="0">
                <a:latin typeface="Book Antiqua" pitchFamily="18" charset="0"/>
              </a:rPr>
              <a:t>The Government of Montenegro is considering the options for strengthening institutional capacities for implementation of development cooperation and humanitarian aid policy </a:t>
            </a:r>
            <a:endParaRPr lang="bs-Latn-BA" sz="1600" dirty="0" smtClean="0">
              <a:latin typeface="Book Antiqua" pitchFamily="18" charset="0"/>
            </a:endParaRPr>
          </a:p>
          <a:p>
            <a:pPr marL="285750" indent="-285750" algn="just">
              <a:buFont typeface="Arial" pitchFamily="34" charset="0"/>
              <a:buChar char="•"/>
              <a:defRPr/>
            </a:pPr>
            <a:endParaRPr lang="bs-Latn-BA" sz="1600" dirty="0" smtClean="0">
              <a:latin typeface="Book Antiqua" pitchFamily="18" charset="0"/>
            </a:endParaRPr>
          </a:p>
          <a:p>
            <a:pPr marL="285750" indent="-285750" algn="just">
              <a:buFont typeface="Arial" pitchFamily="34" charset="0"/>
              <a:buChar char="•"/>
              <a:defRPr/>
            </a:pPr>
            <a:r>
              <a:rPr lang="en-US" sz="1600" dirty="0" smtClean="0">
                <a:latin typeface="Book Antiqua" pitchFamily="18" charset="0"/>
              </a:rPr>
              <a:t>Institutions included in this policy MFAEI</a:t>
            </a:r>
            <a:r>
              <a:rPr lang="sr-Latn-CS" sz="1600" dirty="0" smtClean="0">
                <a:latin typeface="Book Antiqua" pitchFamily="18" charset="0"/>
              </a:rPr>
              <a:t>, </a:t>
            </a:r>
            <a:r>
              <a:rPr lang="en-US" sz="1600" dirty="0" smtClean="0">
                <a:latin typeface="Book Antiqua" pitchFamily="18" charset="0"/>
              </a:rPr>
              <a:t>MSDT</a:t>
            </a:r>
            <a:r>
              <a:rPr lang="sr-Latn-CS" sz="1600" dirty="0" smtClean="0">
                <a:latin typeface="Book Antiqua" pitchFamily="18" charset="0"/>
              </a:rPr>
              <a:t>, </a:t>
            </a:r>
            <a:r>
              <a:rPr lang="en-US" sz="1600" dirty="0" smtClean="0">
                <a:latin typeface="Book Antiqua" pitchFamily="18" charset="0"/>
              </a:rPr>
              <a:t>Ministry of the Interior </a:t>
            </a:r>
            <a:r>
              <a:rPr lang="sr-Latn-CS" sz="1600" dirty="0" smtClean="0">
                <a:latin typeface="Book Antiqua" pitchFamily="18" charset="0"/>
              </a:rPr>
              <a:t>– </a:t>
            </a:r>
            <a:r>
              <a:rPr lang="en-US" sz="1600" dirty="0" smtClean="0">
                <a:latin typeface="Book Antiqua" pitchFamily="18" charset="0"/>
              </a:rPr>
              <a:t>Department for Emergency Situations and Civil Security</a:t>
            </a:r>
            <a:r>
              <a:rPr lang="sr-Latn-CS" sz="1600" dirty="0" smtClean="0">
                <a:latin typeface="Book Antiqua" pitchFamily="18" charset="0"/>
              </a:rPr>
              <a:t>, </a:t>
            </a:r>
            <a:r>
              <a:rPr lang="en-US" sz="1600" dirty="0" smtClean="0">
                <a:latin typeface="Book Antiqua" pitchFamily="18" charset="0"/>
              </a:rPr>
              <a:t>MLSW</a:t>
            </a:r>
            <a:r>
              <a:rPr lang="sr-Latn-CS" sz="1600" dirty="0" smtClean="0">
                <a:latin typeface="Book Antiqua" pitchFamily="18" charset="0"/>
              </a:rPr>
              <a:t>– </a:t>
            </a:r>
            <a:r>
              <a:rPr lang="en-US" sz="1600" dirty="0" smtClean="0">
                <a:latin typeface="Book Antiqua" pitchFamily="18" charset="0"/>
              </a:rPr>
              <a:t>Refugee Care and Support Office </a:t>
            </a:r>
            <a:endParaRPr lang="en-US" sz="1600" dirty="0" smtClean="0"/>
          </a:p>
          <a:p>
            <a:pPr marL="285750" indent="-285750" algn="just">
              <a:buFont typeface="Arial" pitchFamily="34" charset="0"/>
              <a:buChar char="•"/>
              <a:defRPr/>
            </a:pPr>
            <a:endParaRPr lang="x-none" sz="1600" dirty="0" smtClean="0">
              <a:latin typeface="Book Antiqua" pitchFamily="18" charset="0"/>
            </a:endParaRPr>
          </a:p>
          <a:p>
            <a:pPr marL="742950" lvl="1" indent="-285750" algn="just">
              <a:buFont typeface="Arial" pitchFamily="34" charset="0"/>
              <a:buChar char="•"/>
              <a:defRPr/>
            </a:pPr>
            <a:r>
              <a:rPr lang="en-US" sz="1600" dirty="0" smtClean="0">
                <a:latin typeface="Book Antiqua" pitchFamily="18" charset="0"/>
              </a:rPr>
              <a:t>Humanitarian aid donor on </a:t>
            </a:r>
            <a:r>
              <a:rPr lang="en-US" sz="1600" i="1" dirty="0" smtClean="0">
                <a:latin typeface="Book Antiqua" pitchFamily="18" charset="0"/>
              </a:rPr>
              <a:t>ad </a:t>
            </a:r>
            <a:r>
              <a:rPr lang="x-none" sz="1600" i="1" dirty="0">
                <a:latin typeface="Book Antiqua" pitchFamily="18" charset="0"/>
              </a:rPr>
              <a:t>- </a:t>
            </a:r>
            <a:r>
              <a:rPr lang="en-US" sz="1600" i="1" dirty="0">
                <a:latin typeface="Book Antiqua" pitchFamily="18" charset="0"/>
              </a:rPr>
              <a:t>hoc </a:t>
            </a:r>
            <a:r>
              <a:rPr lang="en-US" sz="1600" dirty="0" smtClean="0">
                <a:latin typeface="Book Antiqua" pitchFamily="18" charset="0"/>
              </a:rPr>
              <a:t>basis </a:t>
            </a:r>
            <a:r>
              <a:rPr lang="x-none" sz="1600" smtClean="0">
                <a:latin typeface="Book Antiqua" pitchFamily="18" charset="0"/>
              </a:rPr>
              <a:t>(</a:t>
            </a:r>
            <a:r>
              <a:rPr lang="en-US" sz="1600" dirty="0" smtClean="0">
                <a:latin typeface="Book Antiqua" pitchFamily="18" charset="0"/>
              </a:rPr>
              <a:t>from </a:t>
            </a:r>
            <a:r>
              <a:rPr lang="x-none" sz="1600" smtClean="0">
                <a:latin typeface="Book Antiqua" pitchFamily="18" charset="0"/>
              </a:rPr>
              <a:t>2008 </a:t>
            </a:r>
            <a:r>
              <a:rPr lang="en-US" sz="1600" dirty="0" smtClean="0">
                <a:latin typeface="Book Antiqua" pitchFamily="18" charset="0"/>
              </a:rPr>
              <a:t>to </a:t>
            </a:r>
            <a:r>
              <a:rPr lang="x-none" sz="1600" smtClean="0">
                <a:latin typeface="Book Antiqua" pitchFamily="18" charset="0"/>
              </a:rPr>
              <a:t>2013</a:t>
            </a:r>
            <a:r>
              <a:rPr lang="en-US" sz="1600" dirty="0" smtClean="0">
                <a:latin typeface="Book Antiqua" pitchFamily="18" charset="0"/>
              </a:rPr>
              <a:t> </a:t>
            </a:r>
            <a:r>
              <a:rPr lang="x-none" sz="1600" smtClean="0">
                <a:latin typeface="Book Antiqua" pitchFamily="18" charset="0"/>
              </a:rPr>
              <a:t> </a:t>
            </a:r>
            <a:r>
              <a:rPr lang="x-none" sz="1600">
                <a:latin typeface="Book Antiqua" pitchFamily="18" charset="0"/>
              </a:rPr>
              <a:t>– </a:t>
            </a:r>
            <a:r>
              <a:rPr lang="en-US" sz="1600" dirty="0" smtClean="0">
                <a:latin typeface="Book Antiqua" pitchFamily="18" charset="0"/>
              </a:rPr>
              <a:t>Syria</a:t>
            </a:r>
            <a:r>
              <a:rPr lang="x-none" sz="1600" smtClean="0">
                <a:latin typeface="Book Antiqua" pitchFamily="18" charset="0"/>
              </a:rPr>
              <a:t>, </a:t>
            </a:r>
            <a:r>
              <a:rPr lang="x-none" sz="1600" dirty="0">
                <a:latin typeface="Book Antiqua" pitchFamily="18" charset="0"/>
              </a:rPr>
              <a:t>Pakistan</a:t>
            </a:r>
            <a:r>
              <a:rPr lang="x-none" sz="1600">
                <a:latin typeface="Book Antiqua" pitchFamily="18" charset="0"/>
              </a:rPr>
              <a:t>, </a:t>
            </a:r>
            <a:r>
              <a:rPr lang="en-US" sz="1600" dirty="0" smtClean="0">
                <a:latin typeface="Book Antiqua" pitchFamily="18" charset="0"/>
              </a:rPr>
              <a:t>Sierra </a:t>
            </a:r>
            <a:r>
              <a:rPr lang="x-none" sz="1600" smtClean="0">
                <a:latin typeface="Book Antiqua" pitchFamily="18" charset="0"/>
              </a:rPr>
              <a:t>Leone</a:t>
            </a:r>
            <a:r>
              <a:rPr lang="x-none" sz="1600">
                <a:latin typeface="Book Antiqua" pitchFamily="18" charset="0"/>
              </a:rPr>
              <a:t>, </a:t>
            </a:r>
            <a:r>
              <a:rPr lang="x-none" sz="1600" smtClean="0">
                <a:latin typeface="Book Antiqua" pitchFamily="18" charset="0"/>
              </a:rPr>
              <a:t>Palestin</a:t>
            </a:r>
            <a:r>
              <a:rPr lang="en-US" sz="1600" dirty="0" smtClean="0">
                <a:latin typeface="Book Antiqua" pitchFamily="18" charset="0"/>
              </a:rPr>
              <a:t>e</a:t>
            </a:r>
            <a:r>
              <a:rPr lang="x-none" sz="1600" smtClean="0">
                <a:latin typeface="Book Antiqua" pitchFamily="18" charset="0"/>
              </a:rPr>
              <a:t>)</a:t>
            </a:r>
            <a:endParaRPr lang="x-none" sz="1600" dirty="0">
              <a:latin typeface="Book Antiqua" pitchFamily="18" charset="0"/>
            </a:endParaRPr>
          </a:p>
          <a:p>
            <a:pPr marL="285750" indent="-285750" algn="just">
              <a:buFont typeface="Arial" pitchFamily="34" charset="0"/>
              <a:buChar char="•"/>
              <a:defRPr/>
            </a:pPr>
            <a:endParaRPr lang="x-none" sz="1600" dirty="0" smtClean="0">
              <a:latin typeface="Book Antiqua" pitchFamily="18" charset="0"/>
            </a:endParaRPr>
          </a:p>
          <a:p>
            <a:pPr marL="285750" indent="-285750" algn="just">
              <a:buFont typeface="Arial" pitchFamily="34" charset="0"/>
              <a:buChar char="•"/>
              <a:defRPr/>
            </a:pPr>
            <a:r>
              <a:rPr lang="en-US" sz="1600" dirty="0" smtClean="0">
                <a:latin typeface="Book Antiqua" pitchFamily="18" charset="0"/>
              </a:rPr>
              <a:t>The existing forms of humanitarian aid provided by Montenegro are conducted in accordance with the Law on the Red Cross  </a:t>
            </a:r>
            <a:r>
              <a:rPr lang="x-none" sz="1600" smtClean="0">
                <a:latin typeface="Book Antiqua" pitchFamily="18" charset="0"/>
              </a:rPr>
              <a:t>(2006</a:t>
            </a:r>
            <a:r>
              <a:rPr lang="x-none" sz="1600">
                <a:latin typeface="Book Antiqua" pitchFamily="18" charset="0"/>
              </a:rPr>
              <a:t>) </a:t>
            </a:r>
            <a:r>
              <a:rPr lang="en-US" sz="1600" dirty="0" smtClean="0">
                <a:latin typeface="Book Antiqua" pitchFamily="18" charset="0"/>
              </a:rPr>
              <a:t>and manual </a:t>
            </a:r>
            <a:r>
              <a:rPr lang="bs-Latn-BA" sz="1600" i="1" dirty="0" smtClean="0">
                <a:latin typeface="Book Antiqua" pitchFamily="18" charset="0"/>
              </a:rPr>
              <a:t>MANUAL SPHERA</a:t>
            </a:r>
            <a:r>
              <a:rPr lang="bs-Latn-BA" sz="1600" dirty="0" smtClean="0">
                <a:latin typeface="Book Antiqua" pitchFamily="18" charset="0"/>
              </a:rPr>
              <a:t> </a:t>
            </a:r>
            <a:r>
              <a:rPr lang="x-none" sz="1600" smtClean="0">
                <a:latin typeface="Book Antiqua" pitchFamily="18" charset="0"/>
              </a:rPr>
              <a:t>– UN</a:t>
            </a:r>
            <a:r>
              <a:rPr lang="en-US" sz="1600" dirty="0" smtClean="0">
                <a:latin typeface="Book Antiqua" pitchFamily="18" charset="0"/>
              </a:rPr>
              <a:t> </a:t>
            </a:r>
            <a:endParaRPr lang="bs-Latn-BA" sz="1600" dirty="0" smtClean="0">
              <a:latin typeface="Book Antiqua" pitchFamily="18" charset="0"/>
            </a:endParaRPr>
          </a:p>
          <a:p>
            <a:pPr marL="285750" indent="-285750" algn="just">
              <a:buFont typeface="Arial" pitchFamily="34" charset="0"/>
              <a:buChar char="•"/>
              <a:defRPr/>
            </a:pPr>
            <a:endParaRPr lang="x-none" sz="1600" dirty="0" smtClean="0">
              <a:latin typeface="Book Antiqua" pitchFamily="18" charset="0"/>
            </a:endParaRPr>
          </a:p>
          <a:p>
            <a:pPr marL="285750" indent="-285750" algn="just">
              <a:buFont typeface="Arial" pitchFamily="34" charset="0"/>
              <a:buChar char="•"/>
              <a:defRPr/>
            </a:pPr>
            <a:r>
              <a:rPr lang="en-US" sz="1600" dirty="0" smtClean="0">
                <a:latin typeface="Book Antiqua" pitchFamily="18" charset="0"/>
              </a:rPr>
              <a:t>The Ministry of the Interior is coordinating preparation of the amendments to the Law on Protection and Rescue, and it should integrate certain provisions of the Law on Humanitarian Aid</a:t>
            </a:r>
            <a:r>
              <a:rPr lang="bs-Latn-BA" sz="1600" dirty="0" smtClean="0">
                <a:latin typeface="Book Antiqua" pitchFamily="18" charset="0"/>
              </a:rPr>
              <a:t>.</a:t>
            </a:r>
          </a:p>
          <a:p>
            <a:pPr marL="285750" indent="-285750" algn="just">
              <a:buFont typeface="Arial" pitchFamily="34" charset="0"/>
              <a:buChar char="•"/>
              <a:defRPr/>
            </a:pPr>
            <a:endParaRPr lang="x-none" sz="1600" dirty="0" smtClean="0">
              <a:latin typeface="Book Antiqua" pitchFamily="18" charset="0"/>
            </a:endParaRPr>
          </a:p>
          <a:p>
            <a:pPr marL="285750" indent="-285750" algn="just">
              <a:buFont typeface="Arial" pitchFamily="34" charset="0"/>
              <a:buChar char="•"/>
              <a:defRPr/>
            </a:pPr>
            <a:r>
              <a:rPr lang="en-US" sz="1600" dirty="0" smtClean="0">
                <a:latin typeface="Book Antiqua" pitchFamily="18" charset="0"/>
              </a:rPr>
              <a:t>Montenegro is participating in restoration of consequences of some accidents.</a:t>
            </a:r>
            <a:endParaRPr lang="x-none" sz="1600" dirty="0" smtClean="0">
              <a:latin typeface="Book Antiqua" pitchFamily="18" charset="0"/>
            </a:endParaRPr>
          </a:p>
          <a:p>
            <a:pPr marL="742950" lvl="1" indent="-285750" algn="just">
              <a:buFont typeface="Arial" pitchFamily="34" charset="0"/>
              <a:buChar char="•"/>
              <a:defRPr/>
            </a:pPr>
            <a:r>
              <a:rPr lang="en-US" sz="1600" dirty="0" smtClean="0">
                <a:latin typeface="Book Antiqua" pitchFamily="18" charset="0"/>
              </a:rPr>
              <a:t>Therefore, so far, the Red Cross of Montenegro provided support to the Red Cross of Albania (explosion of weapons), the Red Cross of China (earthquake, Sichuan province), the Red Cross of Haiti (catastrophic earthquake) and the Red Cross of Japan (earthquake, tsunami)</a:t>
            </a:r>
            <a:r>
              <a:rPr lang="bs-Latn-BA" sz="1600" dirty="0" smtClean="0">
                <a:latin typeface="Book Antiqua" pitchFamily="18" charset="0"/>
              </a:rPr>
              <a:t>, </a:t>
            </a:r>
            <a:r>
              <a:rPr lang="en-US" sz="1600" dirty="0" smtClean="0">
                <a:latin typeface="Book Antiqua" pitchFamily="18" charset="0"/>
              </a:rPr>
              <a:t>Serbia </a:t>
            </a:r>
            <a:r>
              <a:rPr lang="bs-Latn-BA" sz="1600" dirty="0" smtClean="0">
                <a:latin typeface="Book Antiqua" pitchFamily="18" charset="0"/>
              </a:rPr>
              <a:t>(</a:t>
            </a:r>
            <a:r>
              <a:rPr lang="en-US" sz="1600" dirty="0" smtClean="0">
                <a:latin typeface="Book Antiqua" pitchFamily="18" charset="0"/>
              </a:rPr>
              <a:t>earthquake</a:t>
            </a:r>
            <a:r>
              <a:rPr lang="bs-Latn-BA" sz="1600" dirty="0" smtClean="0">
                <a:latin typeface="Book Antiqua" pitchFamily="18" charset="0"/>
              </a:rPr>
              <a:t>)</a:t>
            </a:r>
            <a:endParaRPr lang="x-none" sz="1600" dirty="0">
              <a:latin typeface="Book Antiqua" pitchFamily="18" charset="0"/>
            </a:endParaRPr>
          </a:p>
          <a:p>
            <a:pPr algn="just">
              <a:defRPr/>
            </a:pPr>
            <a:endParaRPr lang="en-US" sz="1600" dirty="0">
              <a:latin typeface="Book Antiqua" pitchFamily="18" charset="0"/>
            </a:endParaRPr>
          </a:p>
          <a:p>
            <a:pPr algn="just">
              <a:defRPr/>
            </a:pPr>
            <a:r>
              <a:rPr lang="x-none" sz="1600" dirty="0">
                <a:latin typeface="Book Antiqua" pitchFamily="18" charset="0"/>
              </a:rPr>
              <a:t>     </a:t>
            </a:r>
            <a:r>
              <a:rPr lang="en-US" sz="1600" dirty="0">
                <a:latin typeface="Book Antiqua" pitchFamily="18" charset="0"/>
              </a:rPr>
              <a:t> </a:t>
            </a:r>
          </a:p>
          <a:p>
            <a:pPr>
              <a:defRPr/>
            </a:pPr>
            <a:endParaRPr lang="en-US" sz="1600" b="1" dirty="0">
              <a:latin typeface="Book Antiqua" pitchFamily="18" charset="0"/>
            </a:endParaRPr>
          </a:p>
          <a:p>
            <a:pPr>
              <a:defRPr/>
            </a:pPr>
            <a:endParaRPr lang="en-US" sz="1600" b="1" dirty="0">
              <a:latin typeface="Book Antiqua" pitchFamily="18" charset="0"/>
            </a:endParaRPr>
          </a:p>
          <a:p>
            <a:pPr algn="ctr">
              <a:defRPr/>
            </a:pPr>
            <a:r>
              <a:rPr lang="sr-Latn-CS" sz="1600" dirty="0" smtClean="0">
                <a:latin typeface="Book Antiqua" pitchFamily="18" charset="0"/>
              </a:rPr>
              <a:t>		</a:t>
            </a:r>
            <a:endParaRPr lang="en-US" sz="1600" dirty="0">
              <a:latin typeface="Book Antiqua" pitchFamily="18" charset="0"/>
            </a:endParaRPr>
          </a:p>
        </p:txBody>
      </p:sp>
      <p:sp>
        <p:nvSpPr>
          <p:cNvPr id="3" name="Rectangle 2"/>
          <p:cNvSpPr/>
          <p:nvPr/>
        </p:nvSpPr>
        <p:spPr>
          <a:xfrm>
            <a:off x="3325505" y="838200"/>
            <a:ext cx="2178802" cy="369332"/>
          </a:xfrm>
          <a:prstGeom prst="rect">
            <a:avLst/>
          </a:prstGeom>
        </p:spPr>
        <p:txBody>
          <a:bodyPr wrap="none">
            <a:spAutoFit/>
          </a:bodyPr>
          <a:lstStyle/>
          <a:p>
            <a:r>
              <a:rPr lang="en-US" b="1" dirty="0" smtClean="0">
                <a:latin typeface="Book Antiqua" pitchFamily="18" charset="0"/>
              </a:rPr>
              <a:t>Humanitarian  </a:t>
            </a:r>
            <a:r>
              <a:rPr lang="sr-Latn-CS" b="1" dirty="0" smtClean="0">
                <a:latin typeface="Book Antiqua" pitchFamily="18" charset="0"/>
              </a:rPr>
              <a:t> </a:t>
            </a:r>
            <a:r>
              <a:rPr lang="en-US" b="1" dirty="0" smtClean="0">
                <a:latin typeface="Book Antiqua" pitchFamily="18" charset="0"/>
              </a:rPr>
              <a:t>aid</a:t>
            </a:r>
            <a:endParaRPr lang="x-none" b="1" dirty="0">
              <a:latin typeface="Book Antiqu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371600"/>
            <a:ext cx="8610600" cy="4801314"/>
          </a:xfrm>
          <a:prstGeom prst="rect">
            <a:avLst/>
          </a:prstGeom>
        </p:spPr>
        <p:txBody>
          <a:bodyPr wrap="square">
            <a:spAutoFit/>
          </a:bodyPr>
          <a:lstStyle/>
          <a:p>
            <a:pPr marL="285750" indent="-285750" algn="just">
              <a:buFont typeface="Arial" pitchFamily="34" charset="0"/>
              <a:buChar char="•"/>
              <a:defRPr/>
            </a:pPr>
            <a:endParaRPr lang="en-US" dirty="0" smtClean="0">
              <a:latin typeface="Book Antiqua" pitchFamily="18" charset="0"/>
            </a:endParaRPr>
          </a:p>
          <a:p>
            <a:pPr marL="285750" indent="-285750" algn="just">
              <a:buFont typeface="Arial" pitchFamily="34" charset="0"/>
              <a:buChar char="•"/>
              <a:defRPr/>
            </a:pPr>
            <a:endParaRPr lang="en-US" dirty="0" smtClean="0">
              <a:latin typeface="Book Antiqua" pitchFamily="18" charset="0"/>
            </a:endParaRPr>
          </a:p>
          <a:p>
            <a:pPr marL="285750" indent="-285750" algn="just">
              <a:buFont typeface="Arial" pitchFamily="34" charset="0"/>
              <a:buChar char="•"/>
              <a:defRPr/>
            </a:pPr>
            <a:endParaRPr lang="en-US" dirty="0" smtClean="0">
              <a:latin typeface="Book Antiqua" pitchFamily="18" charset="0"/>
            </a:endParaRPr>
          </a:p>
          <a:p>
            <a:pPr marL="285750" indent="-285750" algn="just">
              <a:buFont typeface="Arial" pitchFamily="34" charset="0"/>
              <a:buChar char="•"/>
              <a:defRPr/>
            </a:pPr>
            <a:r>
              <a:rPr lang="en-US" dirty="0" smtClean="0">
                <a:latin typeface="Book Antiqua" pitchFamily="18" charset="0"/>
              </a:rPr>
              <a:t>Institutional </a:t>
            </a:r>
            <a:r>
              <a:rPr lang="en-US" dirty="0">
                <a:latin typeface="Book Antiqua" pitchFamily="18" charset="0"/>
              </a:rPr>
              <a:t>framework and capacity should be strengthened</a:t>
            </a:r>
            <a:r>
              <a:rPr lang="sr-Latn-CS" dirty="0">
                <a:latin typeface="Book Antiqua" pitchFamily="18" charset="0"/>
              </a:rPr>
              <a:t>. </a:t>
            </a:r>
          </a:p>
          <a:p>
            <a:pPr marL="285750" indent="-285750" algn="just">
              <a:buFont typeface="Arial" pitchFamily="34" charset="0"/>
              <a:buChar char="•"/>
              <a:defRPr/>
            </a:pPr>
            <a:r>
              <a:rPr lang="en-US" dirty="0" smtClean="0">
                <a:latin typeface="Book Antiqua" pitchFamily="18" charset="0"/>
              </a:rPr>
              <a:t>Montenegro showed interest in participation in the EU mechanism for civil protection </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Procedure initiated regarding membership into the Union </a:t>
            </a:r>
            <a:r>
              <a:rPr lang="en-US" dirty="0" err="1" smtClean="0">
                <a:latin typeface="Book Antiqua" pitchFamily="18" charset="0"/>
              </a:rPr>
              <a:t>programme</a:t>
            </a:r>
            <a:r>
              <a:rPr lang="en-US" dirty="0" smtClean="0">
                <a:latin typeface="Book Antiqua" pitchFamily="18" charset="0"/>
              </a:rPr>
              <a:t> </a:t>
            </a:r>
            <a:r>
              <a:rPr lang="x-none" smtClean="0">
                <a:latin typeface="Book Antiqua" pitchFamily="18" charset="0"/>
              </a:rPr>
              <a:t>(</a:t>
            </a:r>
            <a:r>
              <a:rPr lang="en-US" dirty="0" smtClean="0">
                <a:latin typeface="Book Antiqua" pitchFamily="18" charset="0"/>
              </a:rPr>
              <a:t>preparation of memoranda</a:t>
            </a:r>
            <a:r>
              <a:rPr lang="x-none" smtClean="0">
                <a:latin typeface="Book Antiqua" pitchFamily="18" charset="0"/>
              </a:rPr>
              <a:t>, </a:t>
            </a:r>
            <a:r>
              <a:rPr lang="en-US" dirty="0" smtClean="0">
                <a:latin typeface="Book Antiqua" pitchFamily="18" charset="0"/>
              </a:rPr>
              <a:t>assessment of financial participation</a:t>
            </a:r>
            <a:r>
              <a:rPr lang="x-none" smtClean="0">
                <a:latin typeface="Book Antiqua" pitchFamily="18" charset="0"/>
              </a:rPr>
              <a:t>)</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Formal entrance  in the course of </a:t>
            </a:r>
            <a:r>
              <a:rPr lang="x-none" smtClean="0">
                <a:latin typeface="Book Antiqua" pitchFamily="18" charset="0"/>
              </a:rPr>
              <a:t>2014</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Refund of financial ``entry – ticket`` through IPA partly </a:t>
            </a:r>
            <a:r>
              <a:rPr lang="bs-Latn-BA" dirty="0" smtClean="0">
                <a:latin typeface="Book Antiqua" pitchFamily="18" charset="0"/>
              </a:rPr>
              <a:t>– NIPAC </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We acquire the possibility for participation in implementation of numerous projects </a:t>
            </a:r>
            <a:endParaRPr lang="x-none" dirty="0">
              <a:latin typeface="Book Antiqua" pitchFamily="18" charset="0"/>
            </a:endParaRPr>
          </a:p>
          <a:p>
            <a:pPr marL="285750" indent="-285750" algn="just">
              <a:buFont typeface="Arial" pitchFamily="34" charset="0"/>
              <a:buChar char="•"/>
              <a:defRPr/>
            </a:pPr>
            <a:r>
              <a:rPr lang="en-US" dirty="0" smtClean="0">
                <a:latin typeface="Book Antiqua" pitchFamily="18" charset="0"/>
              </a:rPr>
              <a:t>Participation in this program will contribute to development of capacities of Montenegrin administration for participation in humanitarian actions </a:t>
            </a:r>
            <a:r>
              <a:rPr lang="x-none" smtClean="0">
                <a:latin typeface="Book Antiqua" pitchFamily="18" charset="0"/>
              </a:rPr>
              <a:t>– </a:t>
            </a:r>
            <a:r>
              <a:rPr lang="en-US" dirty="0" smtClean="0">
                <a:latin typeface="Book Antiqua" pitchFamily="18" charset="0"/>
              </a:rPr>
              <a:t>civil protection</a:t>
            </a:r>
            <a:endParaRPr lang="x-none" dirty="0">
              <a:latin typeface="Book Antiqua" pitchFamily="18" charset="0"/>
            </a:endParaRPr>
          </a:p>
          <a:p>
            <a:pPr marL="285750" indent="-285750" algn="just">
              <a:defRPr/>
            </a:pPr>
            <a:endParaRPr lang="x-none" dirty="0" smtClean="0">
              <a:latin typeface="Book Antiqua" pitchFamily="18" charset="0"/>
            </a:endParaRPr>
          </a:p>
          <a:p>
            <a:pPr marL="285750" indent="-285750" algn="just">
              <a:buFont typeface="Arial" pitchFamily="34" charset="0"/>
              <a:buChar char="•"/>
              <a:defRPr/>
            </a:pPr>
            <a:endParaRPr lang="en-US" dirty="0">
              <a:latin typeface="Book Antiqua" pitchFamily="18" charset="0"/>
            </a:endParaRPr>
          </a:p>
        </p:txBody>
      </p:sp>
      <p:sp>
        <p:nvSpPr>
          <p:cNvPr id="16399" name="Rectangle 20"/>
          <p:cNvSpPr>
            <a:spLocks noChangeArrowheads="1"/>
          </p:cNvSpPr>
          <p:nvPr/>
        </p:nvSpPr>
        <p:spPr bwMode="auto">
          <a:xfrm rot="10800000" flipV="1">
            <a:off x="403602" y="2602455"/>
            <a:ext cx="8077200" cy="1023357"/>
          </a:xfrm>
          <a:prstGeom prst="rect">
            <a:avLst/>
          </a:prstGeom>
          <a:noFill/>
          <a:ln w="9525">
            <a:noFill/>
            <a:miter lim="800000"/>
            <a:headEnd/>
            <a:tailEnd/>
          </a:ln>
        </p:spPr>
        <p:txBody>
          <a:bodyPr wrap="square">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Rectangle 20"/>
          <p:cNvSpPr/>
          <p:nvPr/>
        </p:nvSpPr>
        <p:spPr>
          <a:xfrm>
            <a:off x="2590800" y="838200"/>
            <a:ext cx="5634876" cy="369332"/>
          </a:xfrm>
          <a:prstGeom prst="rect">
            <a:avLst/>
          </a:prstGeom>
        </p:spPr>
        <p:txBody>
          <a:bodyPr wrap="none">
            <a:spAutoFit/>
          </a:bodyPr>
          <a:lstStyle/>
          <a:p>
            <a:r>
              <a:rPr lang="en-US" b="1" dirty="0" smtClean="0">
                <a:latin typeface="Book Antiqua" pitchFamily="18" charset="0"/>
              </a:rPr>
              <a:t>Further development of institutions and capacities </a:t>
            </a:r>
            <a:endParaRPr lang="x-none" b="1" dirty="0">
              <a:latin typeface="Book Antiqua" pitchFamily="18" charset="0"/>
            </a:endParaRPr>
          </a:p>
        </p:txBody>
      </p:sp>
    </p:spTree>
    <p:extLst>
      <p:ext uri="{BB962C8B-B14F-4D97-AF65-F5344CB8AC3E}">
        <p14:creationId xmlns="" xmlns:p14="http://schemas.microsoft.com/office/powerpoint/2010/main" val="1147582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85750" indent="-285750" algn="just">
              <a:defRPr/>
            </a:pPr>
            <a:endParaRPr lang="en-US" sz="1800" dirty="0" smtClean="0">
              <a:latin typeface="Book Antiqua" pitchFamily="18" charset="0"/>
            </a:endParaRPr>
          </a:p>
          <a:p>
            <a:pPr marL="285750" indent="-285750" algn="just">
              <a:defRPr/>
            </a:pPr>
            <a:endParaRPr lang="en-US" sz="1800" dirty="0" smtClean="0">
              <a:latin typeface="Book Antiqua" pitchFamily="18" charset="0"/>
            </a:endParaRPr>
          </a:p>
          <a:p>
            <a:pPr marL="285750" indent="-285750" algn="just">
              <a:defRPr/>
            </a:pPr>
            <a:r>
              <a:rPr lang="en-US" sz="1800" dirty="0" smtClean="0">
                <a:latin typeface="Book Antiqua" pitchFamily="18" charset="0"/>
              </a:rPr>
              <a:t>Exchange of information, logistics support, access to services of the Monitoring and Information Centre </a:t>
            </a:r>
            <a:r>
              <a:rPr lang="x-none" sz="1800" dirty="0" smtClean="0">
                <a:latin typeface="Book Antiqua" pitchFamily="18" charset="0"/>
              </a:rPr>
              <a:t>(MIC) </a:t>
            </a:r>
            <a:r>
              <a:rPr lang="en-US" sz="1800" dirty="0" smtClean="0">
                <a:latin typeface="Book Antiqua" pitchFamily="18" charset="0"/>
              </a:rPr>
              <a:t>and the Common Emergency Communication and Information System </a:t>
            </a:r>
            <a:r>
              <a:rPr lang="x-none" sz="1800" dirty="0" smtClean="0">
                <a:latin typeface="Book Antiqua" pitchFamily="18" charset="0"/>
              </a:rPr>
              <a:t> (CECIS)</a:t>
            </a:r>
          </a:p>
          <a:p>
            <a:pPr marL="285750" indent="-285750" algn="just">
              <a:defRPr/>
            </a:pPr>
            <a:r>
              <a:rPr lang="en-US" sz="1800" dirty="0" smtClean="0">
                <a:latin typeface="Book Antiqua" pitchFamily="18" charset="0"/>
              </a:rPr>
              <a:t>Through the accession to mechanism, we will agree on the issue of sending and reception of humanitarian aid due to civil emergency situations </a:t>
            </a:r>
            <a:r>
              <a:rPr lang="x-none" sz="1800" dirty="0" smtClean="0">
                <a:latin typeface="Book Antiqua" pitchFamily="18" charset="0"/>
              </a:rPr>
              <a:t>(</a:t>
            </a:r>
            <a:r>
              <a:rPr lang="en-US" sz="1800" dirty="0" smtClean="0">
                <a:latin typeface="Book Antiqua" pitchFamily="18" charset="0"/>
              </a:rPr>
              <a:t>all under Chapter</a:t>
            </a:r>
            <a:r>
              <a:rPr lang="x-none" sz="1800" dirty="0" smtClean="0">
                <a:latin typeface="Book Antiqua" pitchFamily="18" charset="0"/>
              </a:rPr>
              <a:t> 27 – </a:t>
            </a:r>
            <a:r>
              <a:rPr lang="en-US" sz="1800" dirty="0" smtClean="0">
                <a:latin typeface="Book Antiqua" pitchFamily="18" charset="0"/>
              </a:rPr>
              <a:t>Environment</a:t>
            </a:r>
            <a:r>
              <a:rPr lang="x-none" sz="1800" dirty="0" smtClean="0">
                <a:latin typeface="Book Antiqua" pitchFamily="18" charset="0"/>
              </a:rPr>
              <a:t>)</a:t>
            </a:r>
          </a:p>
          <a:p>
            <a:pPr marL="285750" indent="-285750" algn="just">
              <a:defRPr/>
            </a:pPr>
            <a:r>
              <a:rPr lang="en-US" sz="1800" dirty="0" smtClean="0">
                <a:latin typeface="Book Antiqua" pitchFamily="18" charset="0"/>
              </a:rPr>
              <a:t>It is necessary to prepare the concept </a:t>
            </a:r>
            <a:r>
              <a:rPr lang="x-none" sz="1800" dirty="0" smtClean="0">
                <a:latin typeface="Book Antiqua" pitchFamily="18" charset="0"/>
              </a:rPr>
              <a:t>Host Nation Support (</a:t>
            </a:r>
            <a:r>
              <a:rPr lang="en-US" sz="1800" dirty="0" smtClean="0">
                <a:latin typeface="Book Antiqua" pitchFamily="18" charset="0"/>
              </a:rPr>
              <a:t>support of the host country</a:t>
            </a:r>
            <a:r>
              <a:rPr lang="x-none" sz="1800" dirty="0" smtClean="0">
                <a:latin typeface="Book Antiqua" pitchFamily="18" charset="0"/>
              </a:rPr>
              <a:t>) </a:t>
            </a:r>
            <a:r>
              <a:rPr lang="en-US" sz="1800" dirty="0" smtClean="0">
                <a:latin typeface="Book Antiqua" pitchFamily="18" charset="0"/>
              </a:rPr>
              <a:t>which is already owned by majority of Member States and Candidate States into the Mechanism, and which define in details  procedures related to sending and reception of humanitarian aid </a:t>
            </a:r>
            <a:r>
              <a:rPr lang="x-none" sz="1800" dirty="0" smtClean="0">
                <a:latin typeface="Book Antiqua" pitchFamily="18" charset="0"/>
              </a:rPr>
              <a:t> </a:t>
            </a:r>
          </a:p>
          <a:p>
            <a:pPr algn="just"/>
            <a:endParaRPr lang="en-US" dirty="0"/>
          </a:p>
        </p:txBody>
      </p:sp>
      <p:pic>
        <p:nvPicPr>
          <p:cNvPr id="4"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smtClean="0">
                <a:solidFill>
                  <a:schemeClr val="accent2">
                    <a:lumMod val="20000"/>
                    <a:lumOff val="80000"/>
                  </a:schemeClr>
                </a:solidFill>
                <a:latin typeface="Cambria" pitchFamily="18" charset="0"/>
              </a:rPr>
              <a:t>C</a:t>
            </a:r>
            <a:r>
              <a:rPr lang="sr-Latn-CS" b="1" dirty="0" smtClean="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p:txBody>
      </p:sp>
      <p:grpSp>
        <p:nvGrpSpPr>
          <p:cNvPr id="6"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ound Same Side Corner Rectangle 12"/>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 name="Rectangle 14"/>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7" name="Rectangle 16"/>
          <p:cNvSpPr/>
          <p:nvPr/>
        </p:nvSpPr>
        <p:spPr>
          <a:xfrm>
            <a:off x="2590800" y="838200"/>
            <a:ext cx="5634876" cy="369332"/>
          </a:xfrm>
          <a:prstGeom prst="rect">
            <a:avLst/>
          </a:prstGeom>
        </p:spPr>
        <p:txBody>
          <a:bodyPr wrap="none">
            <a:spAutoFit/>
          </a:bodyPr>
          <a:lstStyle/>
          <a:p>
            <a:r>
              <a:rPr lang="en-US" b="1" dirty="0" smtClean="0">
                <a:latin typeface="Book Antiqua" pitchFamily="18" charset="0"/>
              </a:rPr>
              <a:t>Further development of institutions and capacities </a:t>
            </a:r>
            <a:endParaRPr lang="x-none" b="1" dirty="0">
              <a:latin typeface="Book Antiqu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304800" y="1066800"/>
            <a:ext cx="8839200" cy="5632311"/>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r>
              <a:rPr lang="en-US" b="1" dirty="0" smtClean="0">
                <a:latin typeface="Book Antiqua" pitchFamily="18" charset="0"/>
              </a:rPr>
              <a:t>Cooperation with non – governmental and international organizations </a:t>
            </a:r>
            <a:endParaRPr lang="x-none" b="1" dirty="0">
              <a:latin typeface="Book Antiqua" pitchFamily="18" charset="0"/>
            </a:endParaRPr>
          </a:p>
          <a:p>
            <a:pPr>
              <a:defRPr/>
            </a:pPr>
            <a:endParaRPr lang="en-US" b="1" dirty="0">
              <a:solidFill>
                <a:schemeClr val="accent2">
                  <a:lumMod val="50000"/>
                </a:schemeClr>
              </a:solidFill>
              <a:latin typeface="Cambria" pitchFamily="18" charset="0"/>
            </a:endParaRPr>
          </a:p>
          <a:p>
            <a:pPr marL="285750" indent="-285750">
              <a:buFont typeface="Arial" pitchFamily="34" charset="0"/>
              <a:buChar char="•"/>
              <a:defRPr/>
            </a:pPr>
            <a:r>
              <a:rPr lang="en-US" dirty="0" smtClean="0">
                <a:latin typeface="Book Antiqua" pitchFamily="18" charset="0"/>
              </a:rPr>
              <a:t>The Red Cross of Montenegro is communicating with the national society, embassy of Montenegro in the appropriate country and MFAEI in order to assess the situation and necessary action</a:t>
            </a:r>
            <a:endParaRPr lang="sr-Latn-CS" dirty="0">
              <a:latin typeface="Book Antiqua" pitchFamily="18" charset="0"/>
            </a:endParaRPr>
          </a:p>
          <a:p>
            <a:pPr>
              <a:defRPr/>
            </a:pPr>
            <a:endParaRPr lang="sr-Latn-CS" dirty="0">
              <a:latin typeface="Book Antiqua" pitchFamily="18" charset="0"/>
            </a:endParaRPr>
          </a:p>
          <a:p>
            <a:pPr marL="285750" indent="-285750">
              <a:buFont typeface="Arial" pitchFamily="34" charset="0"/>
              <a:buChar char="•"/>
              <a:defRPr/>
            </a:pPr>
            <a:r>
              <a:rPr lang="en-US" dirty="0" smtClean="0">
                <a:latin typeface="Book Antiqua" pitchFamily="18" charset="0"/>
              </a:rPr>
              <a:t>The Red Cross and network of their organizations are achieving necessary cooperation </a:t>
            </a:r>
            <a:endParaRPr lang="sr-Latn-CS" dirty="0" smtClean="0">
              <a:latin typeface="Book Antiqua" pitchFamily="18" charset="0"/>
            </a:endParaRPr>
          </a:p>
          <a:p>
            <a:pPr marL="285750" indent="-285750">
              <a:buFont typeface="Arial" pitchFamily="34" charset="0"/>
              <a:buChar char="•"/>
              <a:defRPr/>
            </a:pPr>
            <a:endParaRPr lang="sr-Latn-CS" dirty="0" smtClean="0">
              <a:latin typeface="Book Antiqua" pitchFamily="18" charset="0"/>
            </a:endParaRPr>
          </a:p>
          <a:p>
            <a:pPr marL="285750" indent="-285750">
              <a:buFont typeface="Arial" pitchFamily="34" charset="0"/>
              <a:buChar char="•"/>
              <a:defRPr/>
            </a:pPr>
            <a:r>
              <a:rPr lang="sr-Latn-CS" dirty="0" smtClean="0">
                <a:latin typeface="Book Antiqua" pitchFamily="18" charset="0"/>
              </a:rPr>
              <a:t>HELP </a:t>
            </a:r>
            <a:r>
              <a:rPr lang="en-US" dirty="0" smtClean="0">
                <a:latin typeface="Book Antiqua" pitchFamily="18" charset="0"/>
              </a:rPr>
              <a:t>and </a:t>
            </a:r>
            <a:r>
              <a:rPr lang="sr-Latn-CS" dirty="0" smtClean="0">
                <a:latin typeface="Book Antiqua" pitchFamily="18" charset="0"/>
              </a:rPr>
              <a:t>UNHCR – </a:t>
            </a:r>
            <a:r>
              <a:rPr lang="en-US" dirty="0" smtClean="0">
                <a:latin typeface="Book Antiqua" pitchFamily="18" charset="0"/>
              </a:rPr>
              <a:t>refugees and displaced persons in order to take care of them in the refugee camps </a:t>
            </a:r>
            <a:endParaRPr lang="sr-Latn-CS" dirty="0" smtClean="0">
              <a:latin typeface="Book Antiqua" pitchFamily="18" charset="0"/>
            </a:endParaRPr>
          </a:p>
          <a:p>
            <a:pPr marL="285750" indent="-285750">
              <a:buFont typeface="Arial" pitchFamily="34" charset="0"/>
              <a:buChar char="•"/>
              <a:defRPr/>
            </a:pPr>
            <a:endParaRPr lang="sr-Latn-CS" dirty="0" smtClean="0">
              <a:latin typeface="Book Antiqua" pitchFamily="18" charset="0"/>
            </a:endParaRPr>
          </a:p>
          <a:p>
            <a:pPr marL="285750" indent="-285750">
              <a:buFont typeface="Arial" pitchFamily="34" charset="0"/>
              <a:buChar char="•"/>
              <a:defRPr/>
            </a:pPr>
            <a:r>
              <a:rPr lang="sr-Latn-CS" dirty="0" smtClean="0">
                <a:latin typeface="Book Antiqua" pitchFamily="18" charset="0"/>
              </a:rPr>
              <a:t>World Vision, Misione Acrobaleno, ...</a:t>
            </a:r>
          </a:p>
          <a:p>
            <a:pPr marL="285750" indent="-285750">
              <a:buFont typeface="Arial" pitchFamily="34" charset="0"/>
              <a:buChar char="•"/>
              <a:defRPr/>
            </a:pPr>
            <a:endParaRPr lang="sr-Latn-CS" dirty="0" smtClean="0">
              <a:latin typeface="Book Antiqua" pitchFamily="18" charset="0"/>
            </a:endParaRPr>
          </a:p>
          <a:p>
            <a:pPr marL="285750" indent="-285750">
              <a:buFont typeface="Arial" pitchFamily="34" charset="0"/>
              <a:buChar char="•"/>
              <a:defRPr/>
            </a:pPr>
            <a:r>
              <a:rPr lang="sr-Latn-CS" dirty="0" smtClean="0">
                <a:latin typeface="Book Antiqua" pitchFamily="18" charset="0"/>
              </a:rPr>
              <a:t>CARITAS</a:t>
            </a:r>
          </a:p>
          <a:p>
            <a:pPr algn="ctr">
              <a:defRPr/>
            </a:pPr>
            <a:endParaRPr lang="sr-Latn-CS" dirty="0" smtClean="0"/>
          </a:p>
          <a:p>
            <a:pPr algn="ctr">
              <a:defRPr/>
            </a:pPr>
            <a:endParaRPr lang="sr-Latn-CS" dirty="0" smtClean="0"/>
          </a:p>
          <a:p>
            <a:pPr algn="ctr">
              <a:defRPr/>
            </a:pPr>
            <a:endParaRPr lang="en-US" dirty="0"/>
          </a:p>
        </p:txBody>
      </p:sp>
    </p:spTree>
    <p:extLst>
      <p:ext uri="{BB962C8B-B14F-4D97-AF65-F5344CB8AC3E}">
        <p14:creationId xmlns="" xmlns:p14="http://schemas.microsoft.com/office/powerpoint/2010/main" val="2960399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1499</Words>
  <Application>Microsoft Office PowerPoint</Application>
  <PresentationFormat>On-screen Show (4:3)</PresentationFormat>
  <Paragraphs>184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Jelena Lekovic</dc:creator>
  <cp:lastModifiedBy>jelena.lekovic</cp:lastModifiedBy>
  <cp:revision>10</cp:revision>
  <dcterms:created xsi:type="dcterms:W3CDTF">2006-08-16T00:00:00Z</dcterms:created>
  <dcterms:modified xsi:type="dcterms:W3CDTF">2013-06-06T09:16:59Z</dcterms:modified>
</cp:coreProperties>
</file>