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7" r:id="rId2"/>
    <p:sldId id="256" r:id="rId3"/>
    <p:sldId id="304" r:id="rId4"/>
    <p:sldId id="305" r:id="rId5"/>
    <p:sldId id="294" r:id="rId6"/>
    <p:sldId id="309" r:id="rId7"/>
    <p:sldId id="317" r:id="rId8"/>
    <p:sldId id="326" r:id="rId9"/>
    <p:sldId id="327" r:id="rId10"/>
    <p:sldId id="306" r:id="rId11"/>
    <p:sldId id="328" r:id="rId12"/>
    <p:sldId id="316" r:id="rId13"/>
    <p:sldId id="323" r:id="rId14"/>
    <p:sldId id="329" r:id="rId15"/>
    <p:sldId id="319" r:id="rId16"/>
    <p:sldId id="330" r:id="rId17"/>
    <p:sldId id="313" r:id="rId18"/>
    <p:sldId id="331" r:id="rId19"/>
    <p:sldId id="265" r:id="rId20"/>
  </p:sldIdLst>
  <p:sldSz cx="9144000" cy="6858000" type="screen4x3"/>
  <p:notesSz cx="6858000" cy="99472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701" autoAdjust="0"/>
    <p:restoredTop sz="94660"/>
  </p:normalViewPr>
  <p:slideViewPr>
    <p:cSldViewPr>
      <p:cViewPr>
        <p:scale>
          <a:sx n="75" d="100"/>
          <a:sy n="75" d="100"/>
        </p:scale>
        <p:origin x="-1506" y="-4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59A8601-17F4-4717-8BD3-30FEBA34D521}" type="datetimeFigureOut">
              <a:rPr lang="en-US"/>
              <a:pPr>
                <a:defRPr/>
              </a:pPr>
              <a:t>4/9/2013</a:t>
            </a:fld>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9A77C23-5857-4CD8-B21D-99566A31B0D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DCA623B-6032-4ABE-BD1A-763741C83AB7}" type="datetimeFigureOut">
              <a:rPr lang="en-US"/>
              <a:pPr>
                <a:defRPr/>
              </a:pPr>
              <a:t>4/9/2013</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5B54184-F50C-4CEF-901F-6963335A7CD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2B991F7-E7AF-4225-AEA3-4093314D07F3}" type="slidenum">
              <a:rPr lang="en-US"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02C5E82-8AAD-4C49-A0CE-1386B67DC1A5}"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04E374-3B35-4086-B006-C3DB681F712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C3B1361-34E2-404C-9CE1-B2E7B9876212}"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852DB4-B8F8-4E68-9062-EDFD926B8DC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FA14B64-5E17-4352-82B9-9AA461A7033B}"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4B79AB-4B70-4697-AA0A-8730C1339A2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3DC3229-21B6-4A4B-A321-A3FE1893D63A}"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1B9338-8512-47D0-98B9-44079B9AEFD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68D6EFE-BAC2-4D63-87CE-4DAF2DA8D65A}" type="datetimeFigureOut">
              <a:rPr lang="en-US"/>
              <a:pPr>
                <a:defRPr/>
              </a:pPr>
              <a:t>4/9/2013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F40B5D1-5B63-4139-910F-50AA7F8576E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EBA9FA8-22BB-4D1D-8E22-91A809952035}" type="datetimeFigureOut">
              <a:rPr lang="en-US"/>
              <a:pPr>
                <a:defRPr/>
              </a:pPr>
              <a:t>4/9/2013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05EAFCA-53EC-47F3-96B6-F9D08F8CCD0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96F5C75-27B4-4FB1-9B5F-5EA7DB8EFF6E}" type="datetimeFigureOut">
              <a:rPr lang="en-US"/>
              <a:pPr>
                <a:defRPr/>
              </a:pPr>
              <a:t>4/9/2013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D2D4AD0-7E5D-4369-9D8A-081F629B39E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C94A87-86AF-460B-8563-68E8AEFED251}"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FC4938-147B-4FF3-98DC-CEDD50E7782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AAAE310-A44D-4636-BC72-A74B87C8105A}" type="datetimeFigureOut">
              <a:rPr lang="en-US"/>
              <a:pPr>
                <a:defRPr/>
              </a:pPr>
              <a:t>4/9/2013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ADC058-A5DB-4FB9-9407-CB7F035BDE5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AC592E4-6824-4882-AA82-8F6710DE490B}"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C0EDB3-6E33-44CA-BC09-90FE426B146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72EBF9-6A20-458A-8ECB-7D78ECEEA0E3}" type="datetimeFigureOut">
              <a:rPr lang="en-US"/>
              <a:pPr>
                <a:defRPr/>
              </a:pPr>
              <a:t>4/9/2013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6BF228-BDBA-4DDE-82F0-2E57E842FCF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0B26ED8-E5E3-4D86-9918-32386758318B}" type="datetimeFigureOut">
              <a:rPr lang="en-US"/>
              <a:pPr>
                <a:defRPr/>
              </a:pPr>
              <a:t>4/9/2013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4755F80-7464-473B-880B-A5A359566C0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zcadjenovic@yaho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2">
                  <a:lumMod val="60000"/>
                  <a:lumOff val="40000"/>
                </a:schemeClr>
              </a:solidFill>
            </a:endParaRPr>
          </a:p>
        </p:txBody>
      </p:sp>
      <p:sp>
        <p:nvSpPr>
          <p:cNvPr id="2053" name="Text Box 3"/>
          <p:cNvSpPr txBox="1">
            <a:spLocks noChangeArrowheads="1"/>
          </p:cNvSpPr>
          <p:nvPr/>
        </p:nvSpPr>
        <p:spPr bwMode="auto">
          <a:xfrm>
            <a:off x="304800" y="1676400"/>
            <a:ext cx="8458200" cy="830263"/>
          </a:xfrm>
          <a:prstGeom prst="rect">
            <a:avLst/>
          </a:prstGeom>
          <a:noFill/>
          <a:ln w="9525">
            <a:noFill/>
            <a:miter lim="800000"/>
            <a:headEnd/>
            <a:tailEnd/>
          </a:ln>
        </p:spPr>
        <p:txBody>
          <a:bodyPr>
            <a:spAutoFit/>
          </a:bodyPr>
          <a:lstStyle/>
          <a:p>
            <a:pPr algn="ctr"/>
            <a:r>
              <a:rPr lang="sr-Latn-CS" sz="1600" b="1">
                <a:solidFill>
                  <a:schemeClr val="bg1"/>
                </a:solidFill>
                <a:latin typeface="Cambria" pitchFamily="18" charset="0"/>
              </a:rPr>
              <a:t> M O N T E N E G R O </a:t>
            </a:r>
          </a:p>
          <a:p>
            <a:pPr algn="ctr"/>
            <a:r>
              <a:rPr lang="en-GB" sz="1600" b="1">
                <a:solidFill>
                  <a:schemeClr val="bg1"/>
                </a:solidFill>
                <a:latin typeface="Cambria" pitchFamily="18" charset="0"/>
              </a:rPr>
              <a:t>Negotiating Team for the Accession of </a:t>
            </a:r>
            <a:r>
              <a:rPr lang="sr-Latn-CS" sz="1600" b="1">
                <a:solidFill>
                  <a:schemeClr val="bg1"/>
                </a:solidFill>
                <a:latin typeface="Cambria" pitchFamily="18" charset="0"/>
              </a:rPr>
              <a:t>Montenegro </a:t>
            </a:r>
            <a:r>
              <a:rPr lang="en-GB" sz="1600" b="1">
                <a:solidFill>
                  <a:schemeClr val="bg1"/>
                </a:solidFill>
                <a:latin typeface="Cambria" pitchFamily="18" charset="0"/>
              </a:rPr>
              <a:t>to the European Union</a:t>
            </a:r>
            <a:br>
              <a:rPr lang="en-GB" sz="1600" b="1">
                <a:solidFill>
                  <a:schemeClr val="bg1"/>
                </a:solidFill>
                <a:latin typeface="Cambria" pitchFamily="18" charset="0"/>
              </a:rPr>
            </a:br>
            <a:r>
              <a:rPr lang="en-GB" sz="1600" b="1" i="1">
                <a:solidFill>
                  <a:schemeClr val="bg1"/>
                </a:solidFill>
                <a:latin typeface="Cambria" pitchFamily="18" charset="0"/>
              </a:rPr>
              <a:t>Working Group for Chapter </a:t>
            </a:r>
            <a:r>
              <a:rPr lang="en-US" sz="1600" b="1" i="1">
                <a:solidFill>
                  <a:schemeClr val="bg1"/>
                </a:solidFill>
                <a:latin typeface="Cambria" pitchFamily="18" charset="0"/>
              </a:rPr>
              <a:t> 28 </a:t>
            </a:r>
            <a:r>
              <a:rPr lang="hr-HR" sz="1600" b="1" i="1">
                <a:solidFill>
                  <a:schemeClr val="bg1"/>
                </a:solidFill>
                <a:latin typeface="Cambria" pitchFamily="18" charset="0"/>
              </a:rPr>
              <a:t>– </a:t>
            </a:r>
            <a:r>
              <a:rPr lang="en-US" sz="1600" b="1" i="1">
                <a:solidFill>
                  <a:schemeClr val="bg1"/>
                </a:solidFill>
                <a:latin typeface="Cambria" pitchFamily="18" charset="0"/>
              </a:rPr>
              <a:t>Consumer and Health Protection</a:t>
            </a:r>
            <a:endParaRPr lang="en-US" sz="3600" b="1" i="1">
              <a:solidFill>
                <a:schemeClr val="bg1"/>
              </a:solidFill>
              <a:latin typeface="Cambria" pitchFamily="18" charset="0"/>
            </a:endParaRPr>
          </a:p>
        </p:txBody>
      </p:sp>
      <p:pic>
        <p:nvPicPr>
          <p:cNvPr id="1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3657600" y="76200"/>
            <a:ext cx="1612900" cy="1597025"/>
          </a:xfrm>
          <a:prstGeom prst="rect">
            <a:avLst/>
          </a:prstGeom>
          <a:ln>
            <a:noFill/>
          </a:ln>
          <a:effectLst>
            <a:outerShdw blurRad="190500" algn="tl" rotWithShape="0">
              <a:srgbClr val="000000">
                <a:alpha val="70000"/>
              </a:srgbClr>
            </a:outerShdw>
          </a:effectLst>
        </p:spPr>
      </p:pic>
      <p:sp>
        <p:nvSpPr>
          <p:cNvPr id="12" name="Rectangle 3"/>
          <p:cNvSpPr>
            <a:spLocks noChangeArrowheads="1"/>
          </p:cNvSpPr>
          <p:nvPr/>
        </p:nvSpPr>
        <p:spPr bwMode="auto">
          <a:xfrm>
            <a:off x="1447800" y="2590800"/>
            <a:ext cx="6324600" cy="3886200"/>
          </a:xfrm>
          <a:prstGeom prst="rect">
            <a:avLst/>
          </a:prstGeom>
          <a:noFill/>
          <a:ln w="9525">
            <a:noFill/>
            <a:miter lim="800000"/>
            <a:headEnd/>
            <a:tailEnd/>
          </a:ln>
          <a:effectLst/>
        </p:spPr>
        <p:txBody>
          <a:bodyPr anchor="ctr"/>
          <a:lstStyle/>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dirty="0">
                <a:solidFill>
                  <a:schemeClr val="accent2">
                    <a:lumMod val="20000"/>
                    <a:lumOff val="80000"/>
                  </a:schemeClr>
                </a:solidFill>
                <a:latin typeface="Cambria" pitchFamily="18" charset="0"/>
                <a:cs typeface="+mn-cs"/>
              </a:rPr>
              <a:t>Bilateral screening: Chapter</a:t>
            </a:r>
            <a:r>
              <a:rPr lang="x-none" sz="2600">
                <a:solidFill>
                  <a:schemeClr val="accent2">
                    <a:lumMod val="20000"/>
                    <a:lumOff val="80000"/>
                  </a:schemeClr>
                </a:solidFill>
                <a:latin typeface="Cambria" pitchFamily="18" charset="0"/>
                <a:cs typeface="+mn-cs"/>
              </a:rPr>
              <a:t> </a:t>
            </a:r>
            <a:r>
              <a:rPr lang="en-US" sz="2600" dirty="0">
                <a:solidFill>
                  <a:schemeClr val="accent2">
                    <a:lumMod val="20000"/>
                    <a:lumOff val="80000"/>
                  </a:schemeClr>
                </a:solidFill>
                <a:latin typeface="Cambria" pitchFamily="18" charset="0"/>
                <a:cs typeface="+mn-cs"/>
              </a:rPr>
              <a:t>28</a:t>
            </a:r>
            <a:endParaRPr lang="en-GB" sz="26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en-GB" sz="2600" b="1" dirty="0">
                <a:solidFill>
                  <a:schemeClr val="accent2">
                    <a:lumMod val="20000"/>
                    <a:lumOff val="80000"/>
                  </a:schemeClr>
                </a:solidFill>
                <a:latin typeface="Cambria" pitchFamily="18" charset="0"/>
                <a:cs typeface="+mn-cs"/>
              </a:rPr>
              <a:t>PRESENTATION OF  </a:t>
            </a:r>
            <a:r>
              <a:rPr lang="sr-Latn-CS" sz="2600" b="1" dirty="0">
                <a:solidFill>
                  <a:schemeClr val="accent2">
                    <a:lumMod val="20000"/>
                    <a:lumOff val="80000"/>
                  </a:schemeClr>
                </a:solidFill>
                <a:latin typeface="Cambria" pitchFamily="18" charset="0"/>
                <a:cs typeface="+mn-cs"/>
              </a:rPr>
              <a:t>MONTENEGRO</a:t>
            </a: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sr-Latn-CS" sz="2600" b="1" dirty="0">
                <a:solidFill>
                  <a:schemeClr val="accent2">
                    <a:lumMod val="20000"/>
                    <a:lumOff val="80000"/>
                  </a:schemeClr>
                </a:solidFill>
                <a:latin typeface="Cambria" pitchFamily="18" charset="0"/>
                <a:cs typeface="+mn-cs"/>
              </a:rPr>
              <a:t/>
            </a:r>
            <a:br>
              <a:rPr lang="sr-Latn-CS" sz="2600" b="1" dirty="0">
                <a:solidFill>
                  <a:schemeClr val="accent2">
                    <a:lumMod val="20000"/>
                    <a:lumOff val="80000"/>
                  </a:schemeClr>
                </a:solidFill>
                <a:latin typeface="Cambria" pitchFamily="18" charset="0"/>
                <a:cs typeface="+mn-cs"/>
              </a:rPr>
            </a:br>
            <a:r>
              <a:rPr lang="en-US" sz="2000" b="1" dirty="0" err="1">
                <a:solidFill>
                  <a:schemeClr val="accent2">
                    <a:lumMod val="60000"/>
                    <a:lumOff val="40000"/>
                  </a:schemeClr>
                </a:solidFill>
                <a:latin typeface="Cambria" pitchFamily="18" charset="0"/>
                <a:cs typeface="Arial" pitchFamily="34" charset="0"/>
              </a:rPr>
              <a:t>Bru</a:t>
            </a:r>
            <a:r>
              <a:rPr lang="hr-HR" sz="2000" b="1" dirty="0">
                <a:solidFill>
                  <a:schemeClr val="accent2">
                    <a:lumMod val="60000"/>
                    <a:lumOff val="40000"/>
                  </a:schemeClr>
                </a:solidFill>
                <a:latin typeface="Cambria" pitchFamily="18" charset="0"/>
                <a:cs typeface="Arial" pitchFamily="34" charset="0"/>
              </a:rPr>
              <a:t>ssel</a:t>
            </a:r>
            <a:r>
              <a:rPr lang="en-US" sz="2000" b="1" dirty="0">
                <a:solidFill>
                  <a:schemeClr val="accent2">
                    <a:lumMod val="60000"/>
                    <a:lumOff val="40000"/>
                  </a:schemeClr>
                </a:solidFill>
                <a:latin typeface="Cambria" pitchFamily="18" charset="0"/>
                <a:cs typeface="Arial" pitchFamily="34" charset="0"/>
              </a:rPr>
              <a:t>s, 15-16 April </a:t>
            </a:r>
            <a:r>
              <a:rPr lang="sr-Latn-CS" sz="2000" b="1" dirty="0">
                <a:solidFill>
                  <a:schemeClr val="accent2">
                    <a:lumMod val="60000"/>
                    <a:lumOff val="40000"/>
                  </a:schemeClr>
                </a:solidFill>
                <a:latin typeface="Cambria" pitchFamily="18" charset="0"/>
                <a:cs typeface="Arial" pitchFamily="34" charset="0"/>
              </a:rPr>
              <a:t>2013</a:t>
            </a:r>
            <a:endParaRPr lang="en-US" sz="2000" dirty="0">
              <a:solidFill>
                <a:schemeClr val="accent2">
                  <a:lumMod val="60000"/>
                  <a:lumOff val="40000"/>
                </a:schemeClr>
              </a:solidFill>
              <a:latin typeface="Arial" pitchFamily="34" charset="0"/>
              <a:cs typeface="Arial" pitchFamily="34" charset="0"/>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a:p>
            <a:pPr algn="ctr" fontAlgn="auto">
              <a:spcBef>
                <a:spcPts val="0"/>
              </a:spcBef>
              <a:spcAft>
                <a:spcPts val="0"/>
              </a:spcAft>
              <a:defRPr/>
            </a:pPr>
            <a:endParaRPr lang="sr-Latn-CS" sz="2600" b="1" dirty="0">
              <a:solidFill>
                <a:schemeClr val="accent2">
                  <a:lumMod val="20000"/>
                  <a:lumOff val="80000"/>
                </a:schemeClr>
              </a:solidFill>
              <a:latin typeface="Cambria" pitchFamily="18" charset="0"/>
              <a:cs typeface="+mn-cs"/>
            </a:endParaRPr>
          </a:p>
        </p:txBody>
      </p:sp>
      <p:grpSp>
        <p:nvGrpSpPr>
          <p:cNvPr id="2056" name="Group 22"/>
          <p:cNvGrpSpPr>
            <a:grpSpLocks/>
          </p:cNvGrpSpPr>
          <p:nvPr/>
        </p:nvGrpSpPr>
        <p:grpSpPr bwMode="auto">
          <a:xfrm rot="165688">
            <a:off x="-77788" y="5162550"/>
            <a:ext cx="1020763" cy="1752600"/>
            <a:chOff x="-28875" y="5105400"/>
            <a:chExt cx="1019475" cy="1752600"/>
          </a:xfrm>
        </p:grpSpPr>
        <p:sp>
          <p:nvSpPr>
            <p:cNvPr id="16" name="5-Point Star 15"/>
            <p:cNvSpPr/>
            <p:nvPr/>
          </p:nvSpPr>
          <p:spPr>
            <a:xfrm>
              <a:off x="0" y="6400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5-Point Star 16"/>
            <p:cNvSpPr/>
            <p:nvPr/>
          </p:nvSpPr>
          <p:spPr>
            <a:xfrm>
              <a:off x="304800" y="6248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5-Point Star 17"/>
            <p:cNvSpPr/>
            <p:nvPr/>
          </p:nvSpPr>
          <p:spPr>
            <a:xfrm>
              <a:off x="533400" y="5943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5-Point Star 18"/>
            <p:cNvSpPr/>
            <p:nvPr/>
          </p:nvSpPr>
          <p:spPr>
            <a:xfrm>
              <a:off x="533400" y="55626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5-Point Star 19"/>
            <p:cNvSpPr/>
            <p:nvPr/>
          </p:nvSpPr>
          <p:spPr>
            <a:xfrm>
              <a:off x="304800" y="52578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5-Point Star 20"/>
            <p:cNvSpPr/>
            <p:nvPr/>
          </p:nvSpPr>
          <p:spPr>
            <a:xfrm>
              <a:off x="-28875" y="5105400"/>
              <a:ext cx="457200" cy="457200"/>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2057" name="Picture 18" descr="EU MN logo"/>
          <p:cNvPicPr>
            <a:picLocks noChangeAspect="1" noChangeArrowheads="1"/>
          </p:cNvPicPr>
          <p:nvPr/>
        </p:nvPicPr>
        <p:blipFill>
          <a:blip r:embed="rId3"/>
          <a:srcRect/>
          <a:stretch>
            <a:fillRect/>
          </a:stretch>
        </p:blipFill>
        <p:spPr bwMode="auto">
          <a:xfrm>
            <a:off x="3581400" y="4419600"/>
            <a:ext cx="2133600"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sp>
        <p:nvSpPr>
          <p:cNvPr id="3076" name="Text Box 121"/>
          <p:cNvSpPr txBox="1">
            <a:spLocks noChangeArrowheads="1"/>
          </p:cNvSpPr>
          <p:nvPr/>
        </p:nvSpPr>
        <p:spPr bwMode="auto">
          <a:xfrm>
            <a:off x="228600" y="1828800"/>
            <a:ext cx="8569325" cy="609600"/>
          </a:xfrm>
          <a:prstGeom prst="rect">
            <a:avLst/>
          </a:prstGeom>
          <a:noFill/>
          <a:ln w="9525" algn="ctr">
            <a:noFill/>
            <a:miter lim="800000"/>
            <a:headEnd/>
            <a:tailEnd/>
          </a:ln>
        </p:spPr>
        <p:txBody>
          <a:bodyPr/>
          <a:lstStyle/>
          <a:p>
            <a:pPr marL="14288" indent="-14288" algn="ctr">
              <a:spcAft>
                <a:spcPts val="400"/>
              </a:spcAft>
              <a:buClr>
                <a:srgbClr val="FF0000"/>
              </a:buClr>
              <a:buFont typeface="Wingdings" pitchFamily="2" charset="2"/>
              <a:buNone/>
              <a:defRPr/>
            </a:pPr>
            <a:r>
              <a:rPr lang="en-GB" sz="2400" b="1" kern="0" dirty="0">
                <a:solidFill>
                  <a:schemeClr val="accent2">
                    <a:lumMod val="75000"/>
                  </a:schemeClr>
                </a:solidFill>
                <a:latin typeface="Cambria" pitchFamily="18" charset="0"/>
                <a:cs typeface="Arial" pitchFamily="34" charset="0"/>
              </a:rPr>
              <a:t>Council Directive 85/374/EEC </a:t>
            </a:r>
          </a:p>
          <a:p>
            <a:pPr marL="14288" indent="-14288" algn="ctr">
              <a:spcAft>
                <a:spcPts val="400"/>
              </a:spcAft>
              <a:buClr>
                <a:srgbClr val="FF0000"/>
              </a:buClr>
              <a:buFont typeface="Wingdings" pitchFamily="2" charset="2"/>
              <a:buNone/>
              <a:defRPr/>
            </a:pPr>
            <a:r>
              <a:rPr lang="en-GB" sz="2400" kern="0" dirty="0">
                <a:solidFill>
                  <a:schemeClr val="accent2">
                    <a:lumMod val="75000"/>
                  </a:schemeClr>
                </a:solidFill>
                <a:latin typeface="Cambria" pitchFamily="18" charset="0"/>
                <a:cs typeface="Arial" pitchFamily="34" charset="0"/>
              </a:rPr>
              <a:t>concerning </a:t>
            </a:r>
          </a:p>
          <a:p>
            <a:pPr marL="14288" indent="-14288" algn="ctr">
              <a:spcAft>
                <a:spcPts val="400"/>
              </a:spcAft>
              <a:buClr>
                <a:srgbClr val="FF0000"/>
              </a:buClr>
              <a:buFont typeface="Wingdings" pitchFamily="2" charset="2"/>
              <a:buNone/>
              <a:defRPr/>
            </a:pPr>
            <a:r>
              <a:rPr lang="en-GB" sz="2400" b="1" kern="0" dirty="0">
                <a:solidFill>
                  <a:schemeClr val="accent2">
                    <a:lumMod val="75000"/>
                  </a:schemeClr>
                </a:solidFill>
                <a:latin typeface="Cambria" pitchFamily="18" charset="0"/>
                <a:cs typeface="Arial" pitchFamily="34" charset="0"/>
              </a:rPr>
              <a:t>liability for defective products</a:t>
            </a:r>
            <a:endParaRPr lang="en-US" sz="2400" b="1" dirty="0">
              <a:solidFill>
                <a:schemeClr val="accent2">
                  <a:lumMod val="75000"/>
                </a:schemeClr>
              </a:solidFill>
              <a:latin typeface="Cambria" pitchFamily="18" charset="0"/>
              <a:cs typeface="Arial" pitchFamily="34"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r>
              <a:rPr lang="sr-Latn-CS" sz="1600" b="1" dirty="0">
                <a:solidFill>
                  <a:schemeClr val="accent2">
                    <a:lumMod val="75000"/>
                  </a:schemeClr>
                </a:solidFill>
                <a:latin typeface="Cambria" pitchFamily="18" charset="0"/>
              </a:rPr>
              <a:t>Zvezdan Čađenović</a:t>
            </a:r>
          </a:p>
          <a:p>
            <a:pPr marL="14288" indent="-14288" algn="ctr">
              <a:spcAft>
                <a:spcPct val="10000"/>
              </a:spcAft>
              <a:buClr>
                <a:srgbClr val="FF0000"/>
              </a:buClr>
              <a:buFont typeface="Wingdings" pitchFamily="2" charset="2"/>
              <a:buNone/>
              <a:defRPr/>
            </a:pPr>
            <a:r>
              <a:rPr lang="en-US" sz="1600" dirty="0">
                <a:solidFill>
                  <a:schemeClr val="accent2">
                    <a:lumMod val="75000"/>
                  </a:schemeClr>
                </a:solidFill>
                <a:latin typeface="Cambria" pitchFamily="18" charset="0"/>
              </a:rPr>
              <a:t>Union </a:t>
            </a:r>
            <a:r>
              <a:rPr lang="en-US" sz="1600" dirty="0">
                <a:solidFill>
                  <a:schemeClr val="accent2">
                    <a:lumMod val="75000"/>
                  </a:schemeClr>
                </a:solidFill>
                <a:latin typeface="Cambria" pitchFamily="18" charset="0"/>
              </a:rPr>
              <a:t>of </a:t>
            </a:r>
            <a:r>
              <a:rPr lang="en-US" sz="1600" dirty="0">
                <a:solidFill>
                  <a:schemeClr val="accent2">
                    <a:lumMod val="75000"/>
                  </a:schemeClr>
                </a:solidFill>
                <a:latin typeface="Cambria" pitchFamily="18" charset="0"/>
              </a:rPr>
              <a:t>Employees</a:t>
            </a:r>
            <a:endParaRPr lang="bs-Latn-BA" sz="1600"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r>
              <a:rPr lang="en-US" sz="1600" dirty="0">
                <a:solidFill>
                  <a:schemeClr val="accent2">
                    <a:lumMod val="75000"/>
                  </a:schemeClr>
                </a:solidFill>
                <a:latin typeface="Cambria" pitchFamily="18" charset="0"/>
                <a:hlinkClick r:id="rId3"/>
              </a:rPr>
              <a:t>zcadjenovic@yahoo.com</a:t>
            </a:r>
            <a:r>
              <a:rPr lang="en-US" sz="1600" dirty="0">
                <a:solidFill>
                  <a:schemeClr val="accent2">
                    <a:lumMod val="75000"/>
                  </a:schemeClr>
                </a:solidFill>
                <a:latin typeface="Cambria" pitchFamily="18" charset="0"/>
              </a:rPr>
              <a:t> </a:t>
            </a:r>
            <a:r>
              <a:rPr lang="sr-Latn-CS" sz="1600" dirty="0">
                <a:solidFill>
                  <a:schemeClr val="accent2">
                    <a:lumMod val="75000"/>
                  </a:schemeClr>
                </a:solidFill>
                <a:latin typeface="Cambria" pitchFamily="18" charset="0"/>
              </a:rPr>
              <a:t> </a:t>
            </a:r>
            <a:endParaRPr lang="en-US" sz="1600" dirty="0">
              <a:solidFill>
                <a:schemeClr val="accent2">
                  <a:lumMod val="75000"/>
                </a:schemeClr>
              </a:solidFill>
              <a:latin typeface="Cambria" pitchFamily="18" charset="0"/>
            </a:endParaRPr>
          </a:p>
          <a:p>
            <a:pPr marL="14288" indent="-14288" algn="ctr">
              <a:spcAft>
                <a:spcPct val="10000"/>
              </a:spcAft>
              <a:buClr>
                <a:srgbClr val="FF0000"/>
              </a:buClr>
              <a:buFont typeface="Wingdings" pitchFamily="2" charset="2"/>
              <a:buNone/>
              <a:defRPr/>
            </a:pPr>
            <a:endParaRPr lang="en-US" sz="2000" b="1" dirty="0">
              <a:solidFill>
                <a:schemeClr val="accent2">
                  <a:lumMod val="75000"/>
                </a:schemeClr>
              </a:solidFill>
              <a:latin typeface="Cambria" pitchFamily="18" charset="0"/>
            </a:endParaRPr>
          </a:p>
          <a:p>
            <a:pPr marL="14288" indent="-14288" algn="ctr">
              <a:defRPr/>
            </a:pPr>
            <a:endParaRPr lang="en-US" sz="2000" b="1" dirty="0">
              <a:solidFill>
                <a:schemeClr val="accent2">
                  <a:lumMod val="75000"/>
                </a:schemeClr>
              </a:solidFill>
              <a:latin typeface="Cambria" pitchFamily="18" charset="0"/>
            </a:endParaRPr>
          </a:p>
          <a:p>
            <a:pPr marL="14288" indent="-14288" algn="ctr">
              <a:defRPr/>
            </a:pPr>
            <a:endParaRPr lang="en-US" sz="2000" b="1" dirty="0">
              <a:solidFill>
                <a:schemeClr val="accent2">
                  <a:lumMod val="75000"/>
                </a:schemeClr>
              </a:solidFill>
              <a:latin typeface="Cambria" pitchFamily="18" charset="0"/>
            </a:endParaRPr>
          </a:p>
        </p:txBody>
      </p:sp>
      <p:grpSp>
        <p:nvGrpSpPr>
          <p:cNvPr id="3077"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6" name="Rectangle 35"/>
          <p:cNvSpPr/>
          <p:nvPr/>
        </p:nvSpPr>
        <p:spPr>
          <a:xfrm>
            <a:off x="381000" y="4495800"/>
            <a:ext cx="8382000" cy="1200150"/>
          </a:xfrm>
          <a:prstGeom prst="rect">
            <a:avLst/>
          </a:prstGeom>
        </p:spPr>
        <p:txBody>
          <a:bodyPr>
            <a:spAutoFit/>
          </a:bodyPr>
          <a:lstStyle/>
          <a:p>
            <a:pPr marL="814388" indent="-450850" algn="ctr" fontAlgn="auto">
              <a:spcBef>
                <a:spcPts val="0"/>
              </a:spcBef>
              <a:spcAft>
                <a:spcPts val="0"/>
              </a:spcAft>
              <a:defRPr/>
            </a:pPr>
            <a:endParaRPr lang="en-US"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2400" b="1" dirty="0">
              <a:solidFill>
                <a:schemeClr val="accent2">
                  <a:lumMod val="50000"/>
                </a:schemeClr>
              </a:solidFill>
              <a:latin typeface="Cambria" pitchFamily="18" charset="0"/>
              <a:cs typeface="+mn-cs"/>
            </a:endParaRPr>
          </a:p>
          <a:p>
            <a:pPr marL="814388" indent="-450850" algn="ctr" fontAlgn="auto">
              <a:spcBef>
                <a:spcPts val="0"/>
              </a:spcBef>
              <a:spcAft>
                <a:spcPts val="0"/>
              </a:spcAft>
              <a:defRPr/>
            </a:pPr>
            <a:endParaRPr lang="en-US" sz="2400" b="1" dirty="0">
              <a:solidFill>
                <a:schemeClr val="accent2">
                  <a:lumMod val="50000"/>
                </a:schemeClr>
              </a:solidFill>
              <a:latin typeface="Cambria" pitchFamily="18" charset="0"/>
              <a:cs typeface="+mn-cs"/>
            </a:endParaRPr>
          </a:p>
        </p:txBody>
      </p:sp>
      <p:pic>
        <p:nvPicPr>
          <p:cNvPr id="3079" name="Picture 4" descr="C:\Documents and Settings\alen.nikezic\Desktop\MUPIJU-Stari komp\Press clipping\montenegro grb.wmf"/>
          <p:cNvPicPr>
            <a:picLocks noChangeAspect="1" noChangeArrowheads="1"/>
          </p:cNvPicPr>
          <p:nvPr/>
        </p:nvPicPr>
        <p:blipFill>
          <a:blip r:embed="rId4"/>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6" name="Rectangle 15"/>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pic>
        <p:nvPicPr>
          <p:cNvPr id="3082" name="Picture 18" descr="EU MN logo"/>
          <p:cNvPicPr>
            <a:picLocks noChangeAspect="1" noChangeArrowheads="1"/>
          </p:cNvPicPr>
          <p:nvPr/>
        </p:nvPicPr>
        <p:blipFill>
          <a:blip r:embed="rId5"/>
          <a:srcRect/>
          <a:stretch>
            <a:fillRect/>
          </a:stretch>
        </p:blipFill>
        <p:spPr bwMode="auto">
          <a:xfrm>
            <a:off x="152400" y="609600"/>
            <a:ext cx="12192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410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410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41" name="Title 20"/>
          <p:cNvSpPr txBox="1">
            <a:spLocks/>
          </p:cNvSpPr>
          <p:nvPr/>
        </p:nvSpPr>
        <p:spPr bwMode="auto">
          <a:xfrm>
            <a:off x="457200" y="274638"/>
            <a:ext cx="8229600" cy="1143000"/>
          </a:xfrm>
          <a:prstGeom prst="rect">
            <a:avLst/>
          </a:prstGeom>
          <a:noFill/>
          <a:ln w="9525">
            <a:noFill/>
            <a:miter lim="800000"/>
            <a:headEnd/>
            <a:tailEnd/>
          </a:ln>
        </p:spPr>
        <p:txBody>
          <a:bodyPr anchor="ctr">
            <a:normAutofit/>
          </a:bodyPr>
          <a:lstStyle/>
          <a:p>
            <a:pPr algn="ctr" fontAlgn="auto">
              <a:spcAft>
                <a:spcPts val="0"/>
              </a:spcAft>
              <a:defRPr/>
            </a:pPr>
            <a:r>
              <a:rPr lang="en-US" sz="2800" b="1" dirty="0">
                <a:solidFill>
                  <a:schemeClr val="accent2">
                    <a:lumMod val="50000"/>
                  </a:schemeClr>
                </a:solidFill>
                <a:latin typeface="Cambria" pitchFamily="18" charset="0"/>
                <a:ea typeface="+mj-ea"/>
                <a:cs typeface="+mj-cs"/>
              </a:rPr>
              <a:t/>
            </a:r>
            <a:br>
              <a:rPr lang="en-US" sz="2800" b="1" dirty="0">
                <a:solidFill>
                  <a:schemeClr val="accent2">
                    <a:lumMod val="50000"/>
                  </a:schemeClr>
                </a:solidFill>
                <a:latin typeface="Cambria" pitchFamily="18" charset="0"/>
                <a:ea typeface="+mj-ea"/>
                <a:cs typeface="+mj-cs"/>
              </a:rPr>
            </a:br>
            <a:endParaRPr lang="en-US" sz="2800" b="1" dirty="0">
              <a:solidFill>
                <a:schemeClr val="accent2">
                  <a:lumMod val="50000"/>
                </a:schemeClr>
              </a:solidFill>
              <a:latin typeface="Cambria" pitchFamily="18" charset="0"/>
              <a:ea typeface="+mj-ea"/>
              <a:cs typeface="+mj-cs"/>
            </a:endParaRPr>
          </a:p>
        </p:txBody>
      </p:sp>
      <p:sp>
        <p:nvSpPr>
          <p:cNvPr id="4104" name="Rectangle 41"/>
          <p:cNvSpPr>
            <a:spLocks noChangeArrowheads="1"/>
          </p:cNvSpPr>
          <p:nvPr/>
        </p:nvSpPr>
        <p:spPr bwMode="auto">
          <a:xfrm>
            <a:off x="609600" y="1905000"/>
            <a:ext cx="7924800" cy="430213"/>
          </a:xfrm>
          <a:prstGeom prst="rect">
            <a:avLst/>
          </a:prstGeom>
          <a:noFill/>
          <a:ln w="9525">
            <a:noFill/>
            <a:miter lim="800000"/>
            <a:headEnd/>
            <a:tailEnd/>
          </a:ln>
        </p:spPr>
        <p:txBody>
          <a:bodyPr>
            <a:spAutoFit/>
          </a:bodyPr>
          <a:lstStyle/>
          <a:p>
            <a:pPr>
              <a:lnSpc>
                <a:spcPct val="80000"/>
              </a:lnSpc>
            </a:pPr>
            <a:endParaRPr lang="sr-Latn-CS" sz="1000">
              <a:solidFill>
                <a:srgbClr val="632523"/>
              </a:solidFill>
              <a:latin typeface="Cambria" pitchFamily="18" charset="0"/>
              <a:ea typeface="Calibri" pitchFamily="34" charset="0"/>
              <a:cs typeface="Times New Roman" pitchFamily="18" charset="0"/>
            </a:endParaRPr>
          </a:p>
          <a:p>
            <a:pPr algn="just">
              <a:lnSpc>
                <a:spcPct val="60000"/>
              </a:lnSpc>
              <a:buFont typeface="Wingdings" pitchFamily="2" charset="2"/>
              <a:buChar char="Ø"/>
            </a:pPr>
            <a:endParaRPr lang="en-US" sz="1000">
              <a:solidFill>
                <a:srgbClr val="632523"/>
              </a:solidFill>
              <a:latin typeface="Cambria" pitchFamily="18" charset="0"/>
              <a:ea typeface="Calibri" pitchFamily="34" charset="0"/>
              <a:cs typeface="Times New Roman" pitchFamily="18" charset="0"/>
            </a:endParaRPr>
          </a:p>
          <a:p>
            <a:pPr>
              <a:lnSpc>
                <a:spcPct val="80000"/>
              </a:lnSpc>
            </a:pPr>
            <a:endParaRPr lang="en-US" sz="1000">
              <a:solidFill>
                <a:srgbClr val="632523"/>
              </a:solidFill>
              <a:latin typeface="Cambria" pitchFamily="18" charset="0"/>
              <a:ea typeface="Calibri" pitchFamily="34" charset="0"/>
              <a:cs typeface="Times New Roman" pitchFamily="18" charset="0"/>
            </a:endParaRPr>
          </a:p>
        </p:txBody>
      </p:sp>
      <p:pic>
        <p:nvPicPr>
          <p:cNvPr id="410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4106" name="Title 16"/>
          <p:cNvSpPr>
            <a:spLocks noGrp="1"/>
          </p:cNvSpPr>
          <p:nvPr>
            <p:ph type="ctrTitle"/>
          </p:nvPr>
        </p:nvSpPr>
        <p:spPr>
          <a:xfrm>
            <a:off x="2438400" y="990600"/>
            <a:ext cx="4038600" cy="533400"/>
          </a:xfrm>
        </p:spPr>
        <p:txBody>
          <a:bodyPr/>
          <a:lstStyle/>
          <a:p>
            <a:r>
              <a:rPr lang="en-US" sz="3200" b="1" smtClean="0">
                <a:solidFill>
                  <a:schemeClr val="hlink"/>
                </a:solidFill>
                <a:latin typeface="Cambria" pitchFamily="18" charset="0"/>
              </a:rPr>
              <a:t>Content</a:t>
            </a:r>
            <a:endParaRPr lang="en-GB" sz="3200" b="1" smtClean="0">
              <a:solidFill>
                <a:schemeClr val="hlink"/>
              </a:solidFill>
              <a:latin typeface="Cambria" pitchFamily="18" charset="0"/>
            </a:endParaRPr>
          </a:p>
        </p:txBody>
      </p:sp>
      <p:sp>
        <p:nvSpPr>
          <p:cNvPr id="4107" name="Subtitle 17"/>
          <p:cNvSpPr>
            <a:spLocks noGrp="1"/>
          </p:cNvSpPr>
          <p:nvPr>
            <p:ph type="subTitle" idx="1"/>
          </p:nvPr>
        </p:nvSpPr>
        <p:spPr>
          <a:xfrm>
            <a:off x="914400" y="3200400"/>
            <a:ext cx="7239000" cy="1752600"/>
          </a:xfrm>
        </p:spPr>
        <p:txBody>
          <a:bodyPr/>
          <a:lstStyle/>
          <a:p>
            <a:pPr marL="812800" indent="-812800" algn="l"/>
            <a:endParaRPr lang="en-US" sz="2400" smtClean="0">
              <a:solidFill>
                <a:srgbClr val="953735"/>
              </a:solidFill>
              <a:latin typeface="Cambria" pitchFamily="18" charset="0"/>
            </a:endParaRPr>
          </a:p>
          <a:p>
            <a:pPr marL="812800" indent="-812800" algn="l">
              <a:buFont typeface="Wingdings" pitchFamily="2" charset="2"/>
              <a:buChar char="q"/>
            </a:pPr>
            <a:endParaRPr lang="en-US" sz="2400" smtClean="0">
              <a:solidFill>
                <a:srgbClr val="953735"/>
              </a:solidFill>
              <a:latin typeface="Cambria" pitchFamily="18" charset="0"/>
            </a:endParaRPr>
          </a:p>
          <a:p>
            <a:pPr marL="812800" indent="-812800" algn="l">
              <a:buFont typeface="Wingdings" pitchFamily="2" charset="2"/>
              <a:buChar char="q"/>
            </a:pPr>
            <a:endParaRPr lang="en-GB" sz="2400" smtClean="0">
              <a:solidFill>
                <a:srgbClr val="898989"/>
              </a:solidFill>
              <a:latin typeface="Cambria" pitchFamily="18" charset="0"/>
            </a:endParaRPr>
          </a:p>
        </p:txBody>
      </p:sp>
      <p:sp>
        <p:nvSpPr>
          <p:cNvPr id="19" name="Rectangle 18"/>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
        <p:nvSpPr>
          <p:cNvPr id="4109" name="Rectangle 3"/>
          <p:cNvSpPr txBox="1">
            <a:spLocks noChangeArrowheads="1"/>
          </p:cNvSpPr>
          <p:nvPr/>
        </p:nvSpPr>
        <p:spPr bwMode="auto">
          <a:xfrm>
            <a:off x="838200" y="2209800"/>
            <a:ext cx="7696200" cy="4800600"/>
          </a:xfrm>
          <a:prstGeom prst="rect">
            <a:avLst/>
          </a:prstGeom>
          <a:noFill/>
          <a:ln w="9525">
            <a:noFill/>
            <a:miter lim="800000"/>
            <a:headEnd/>
            <a:tailEnd/>
          </a:ln>
        </p:spPr>
        <p:txBody>
          <a:bodyPr/>
          <a:lstStyle/>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Relevant </a:t>
            </a:r>
            <a:r>
              <a:rPr lang="en-US" sz="2000" dirty="0" err="1">
                <a:solidFill>
                  <a:schemeClr val="accent2">
                    <a:lumMod val="75000"/>
                  </a:schemeClr>
                </a:solidFill>
                <a:latin typeface="Cambria" pitchFamily="18" charset="0"/>
              </a:rPr>
              <a:t>Acquis</a:t>
            </a:r>
            <a:endParaRPr lang="hr-HR" sz="2000" dirty="0">
              <a:solidFill>
                <a:schemeClr val="accent2">
                  <a:lumMod val="75000"/>
                </a:schemeClr>
              </a:solidFill>
              <a:latin typeface="Cambria" pitchFamily="18" charset="0"/>
            </a:endParaRP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National  </a:t>
            </a:r>
            <a:r>
              <a:rPr lang="bs-Latn-BA" sz="2000" dirty="0">
                <a:solidFill>
                  <a:schemeClr val="accent2">
                    <a:lumMod val="75000"/>
                  </a:schemeClr>
                </a:solidFill>
                <a:latin typeface="Cambria" pitchFamily="18" charset="0"/>
              </a:rPr>
              <a:t>L</a:t>
            </a:r>
            <a:r>
              <a:rPr lang="en-US" sz="2000" dirty="0" err="1">
                <a:solidFill>
                  <a:schemeClr val="accent2">
                    <a:lumMod val="75000"/>
                  </a:schemeClr>
                </a:solidFill>
                <a:latin typeface="Cambria" pitchFamily="18" charset="0"/>
              </a:rPr>
              <a:t>egislation</a:t>
            </a:r>
            <a:endParaRPr lang="en-US" sz="2000" dirty="0">
              <a:solidFill>
                <a:schemeClr val="accent2">
                  <a:lumMod val="75000"/>
                </a:schemeClr>
              </a:solidFill>
              <a:latin typeface="Cambria" pitchFamily="18" charset="0"/>
            </a:endParaRP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Institutional Framework</a:t>
            </a: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Level of transposition (key rules)</a:t>
            </a: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Enforcement</a:t>
            </a:r>
          </a:p>
          <a:p>
            <a:pPr marL="457200" indent="-457200" eaLnBrk="0" hangingPunct="0">
              <a:lnSpc>
                <a:spcPct val="90000"/>
              </a:lnSpc>
              <a:spcBef>
                <a:spcPts val="1800"/>
              </a:spcBef>
              <a:buFont typeface="Wingdings" pitchFamily="2" charset="2"/>
              <a:buChar char="q"/>
              <a:defRPr/>
            </a:pPr>
            <a:r>
              <a:rPr lang="en-US" sz="2000" dirty="0">
                <a:solidFill>
                  <a:schemeClr val="accent2">
                    <a:lumMod val="75000"/>
                  </a:schemeClr>
                </a:solidFill>
                <a:latin typeface="Cambria" pitchFamily="18" charset="0"/>
              </a:rPr>
              <a:t>Future activities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512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512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512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5130" name="Title 24"/>
          <p:cNvSpPr>
            <a:spLocks noGrp="1"/>
          </p:cNvSpPr>
          <p:nvPr>
            <p:ph type="title"/>
          </p:nvPr>
        </p:nvSpPr>
        <p:spPr>
          <a:xfrm>
            <a:off x="2286000" y="1143000"/>
            <a:ext cx="4572000" cy="838200"/>
          </a:xfrm>
        </p:spPr>
        <p:txBody>
          <a:bodyPr/>
          <a:lstStyle/>
          <a:p>
            <a:r>
              <a:rPr lang="bs-Latn-BA" sz="3200" b="1" smtClean="0">
                <a:solidFill>
                  <a:schemeClr val="hlink"/>
                </a:solidFill>
                <a:latin typeface="Cambria" pitchFamily="18" charset="0"/>
              </a:rPr>
              <a:t>Relevant </a:t>
            </a:r>
            <a:r>
              <a:rPr lang="bs-Latn-BA" sz="3200" b="1" i="1" smtClean="0">
                <a:solidFill>
                  <a:schemeClr val="hlink"/>
                </a:solidFill>
                <a:latin typeface="Cambria" pitchFamily="18" charset="0"/>
              </a:rPr>
              <a:t>acquis</a:t>
            </a:r>
            <a:endParaRPr lang="en-GB" b="1" i="1" smtClean="0">
              <a:solidFill>
                <a:schemeClr val="hlink"/>
              </a:solidFill>
            </a:endParaRPr>
          </a:p>
        </p:txBody>
      </p:sp>
      <p:sp>
        <p:nvSpPr>
          <p:cNvPr id="5131" name="Content Placeholder 25"/>
          <p:cNvSpPr>
            <a:spLocks noGrp="1"/>
          </p:cNvSpPr>
          <p:nvPr>
            <p:ph idx="1"/>
          </p:nvPr>
        </p:nvSpPr>
        <p:spPr>
          <a:xfrm>
            <a:off x="304800" y="2819400"/>
            <a:ext cx="8458200" cy="3505200"/>
          </a:xfrm>
        </p:spPr>
        <p:txBody>
          <a:bodyPr/>
          <a:lstStyle/>
          <a:p>
            <a:pPr algn="just">
              <a:buFont typeface="Wingdings" pitchFamily="2" charset="2"/>
              <a:buChar char="Ø"/>
              <a:defRPr/>
            </a:pPr>
            <a:r>
              <a:rPr lang="en-GB" sz="1800" b="1" kern="0" dirty="0" smtClean="0">
                <a:solidFill>
                  <a:schemeClr val="accent2">
                    <a:lumMod val="75000"/>
                  </a:schemeClr>
                </a:solidFill>
                <a:latin typeface="Cambria" pitchFamily="18" charset="0"/>
              </a:rPr>
              <a:t>Council Directive 85/374/EEC </a:t>
            </a:r>
            <a:r>
              <a:rPr lang="en-GB" sz="1800" kern="0" dirty="0" smtClean="0">
                <a:solidFill>
                  <a:schemeClr val="accent2">
                    <a:lumMod val="75000"/>
                  </a:schemeClr>
                </a:solidFill>
                <a:latin typeface="Cambria" pitchFamily="18" charset="0"/>
              </a:rPr>
              <a:t>on the approximation of the laws, regulations and administrative provisions of the Member States concerning </a:t>
            </a:r>
            <a:r>
              <a:rPr lang="en-GB" sz="1800" b="1" kern="0" dirty="0" smtClean="0">
                <a:solidFill>
                  <a:schemeClr val="accent2">
                    <a:lumMod val="75000"/>
                  </a:schemeClr>
                </a:solidFill>
                <a:latin typeface="Cambria" pitchFamily="18" charset="0"/>
              </a:rPr>
              <a:t>liability for defective products</a:t>
            </a:r>
            <a:r>
              <a:rPr lang="en-GB" sz="1800" kern="0" dirty="0" smtClean="0">
                <a:solidFill>
                  <a:schemeClr val="accent2">
                    <a:lumMod val="75000"/>
                  </a:schemeClr>
                </a:solidFill>
                <a:latin typeface="Cambria" pitchFamily="18" charset="0"/>
              </a:rPr>
              <a:t>, as </a:t>
            </a:r>
            <a:r>
              <a:rPr lang="en-GB" sz="1800" b="1" kern="0" dirty="0" smtClean="0">
                <a:solidFill>
                  <a:schemeClr val="accent2">
                    <a:lumMod val="75000"/>
                  </a:schemeClr>
                </a:solidFill>
                <a:latin typeface="Cambria" pitchFamily="18" charset="0"/>
              </a:rPr>
              <a:t>amended</a:t>
            </a:r>
            <a:r>
              <a:rPr lang="en-GB" sz="1800" kern="0" dirty="0" smtClean="0">
                <a:solidFill>
                  <a:schemeClr val="accent2">
                    <a:lumMod val="75000"/>
                  </a:schemeClr>
                </a:solidFill>
                <a:latin typeface="Cambria" pitchFamily="18" charset="0"/>
              </a:rPr>
              <a:t> by </a:t>
            </a:r>
            <a:r>
              <a:rPr lang="en-GB" sz="1800" b="1" kern="0" dirty="0" smtClean="0">
                <a:solidFill>
                  <a:schemeClr val="accent2">
                    <a:lumMod val="75000"/>
                  </a:schemeClr>
                </a:solidFill>
                <a:latin typeface="Cambria" pitchFamily="18" charset="0"/>
              </a:rPr>
              <a:t>Directive 1999/34/EC </a:t>
            </a:r>
            <a:r>
              <a:rPr lang="en-GB" sz="1800" kern="0" dirty="0" smtClean="0">
                <a:solidFill>
                  <a:schemeClr val="accent2">
                    <a:lumMod val="75000"/>
                  </a:schemeClr>
                </a:solidFill>
                <a:latin typeface="Cambria" pitchFamily="18" charset="0"/>
              </a:rPr>
              <a:t>of the European Parliament and of the Council of 10 May 1999 (and corrected by Corrigendum, OJ L 283, 6.11.1999, p. 20 (1999/34))</a:t>
            </a: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614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614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615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6154"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National  </a:t>
            </a:r>
            <a:r>
              <a:rPr lang="bs-Latn-BA" sz="3200" b="1" smtClean="0">
                <a:solidFill>
                  <a:srgbClr val="0000FF"/>
                </a:solidFill>
                <a:latin typeface="Cambria" pitchFamily="18" charset="0"/>
              </a:rPr>
              <a:t>L</a:t>
            </a:r>
            <a:r>
              <a:rPr lang="en-US" sz="3200" b="1" smtClean="0">
                <a:solidFill>
                  <a:srgbClr val="0000FF"/>
                </a:solidFill>
                <a:latin typeface="Cambria" pitchFamily="18" charset="0"/>
              </a:rPr>
              <a:t>egislation</a:t>
            </a:r>
          </a:p>
        </p:txBody>
      </p:sp>
      <p:sp>
        <p:nvSpPr>
          <p:cNvPr id="6155" name="Content Placeholder 25"/>
          <p:cNvSpPr>
            <a:spLocks noGrp="1"/>
          </p:cNvSpPr>
          <p:nvPr>
            <p:ph idx="1"/>
          </p:nvPr>
        </p:nvSpPr>
        <p:spPr>
          <a:xfrm>
            <a:off x="304800" y="2514600"/>
            <a:ext cx="8458200" cy="3505200"/>
          </a:xfrm>
        </p:spPr>
        <p:txBody>
          <a:bodyPr/>
          <a:lstStyle/>
          <a:p>
            <a:pPr algn="just">
              <a:buFont typeface="Wingdings" pitchFamily="2" charset="2"/>
              <a:buChar char="Ø"/>
              <a:defRPr/>
            </a:pPr>
            <a:r>
              <a:rPr lang="en-GB" sz="1800" b="1" dirty="0" smtClean="0">
                <a:solidFill>
                  <a:schemeClr val="accent2">
                    <a:lumMod val="75000"/>
                  </a:schemeClr>
                </a:solidFill>
                <a:latin typeface="Cambria" pitchFamily="18" charset="0"/>
              </a:rPr>
              <a:t>Law on Obligations</a:t>
            </a:r>
            <a:r>
              <a:rPr lang="en-GB" sz="1800" dirty="0" smtClean="0">
                <a:solidFill>
                  <a:schemeClr val="accent2">
                    <a:lumMod val="75000"/>
                  </a:schemeClr>
                </a:solidFill>
                <a:latin typeface="Cambria" pitchFamily="18" charset="0"/>
              </a:rPr>
              <a:t>, OG MN No. 47/08, general contract law applicable in B2B, B2C, B2P, and P2P transactions. </a:t>
            </a:r>
            <a:r>
              <a:rPr lang="en-GB" sz="1800" dirty="0" err="1" smtClean="0">
                <a:solidFill>
                  <a:schemeClr val="accent2">
                    <a:lumMod val="75000"/>
                  </a:schemeClr>
                </a:solidFill>
                <a:latin typeface="Cambria" pitchFamily="18" charset="0"/>
              </a:rPr>
              <a:t>LoO</a:t>
            </a:r>
            <a:r>
              <a:rPr lang="en-GB" sz="1800" dirty="0" smtClean="0">
                <a:solidFill>
                  <a:schemeClr val="accent2">
                    <a:lumMod val="75000"/>
                  </a:schemeClr>
                </a:solidFill>
                <a:latin typeface="Cambria" pitchFamily="18" charset="0"/>
              </a:rPr>
              <a:t> Art. </a:t>
            </a:r>
            <a:r>
              <a:rPr lang="sr-Latn-BA" sz="1800" dirty="0" smtClean="0">
                <a:solidFill>
                  <a:schemeClr val="accent2">
                    <a:lumMod val="75000"/>
                  </a:schemeClr>
                </a:solidFill>
                <a:latin typeface="Cambria" pitchFamily="18" charset="0"/>
              </a:rPr>
              <a:t>175</a:t>
            </a: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to </a:t>
            </a:r>
            <a:r>
              <a:rPr lang="sr-Latn-BA" sz="1800" dirty="0" smtClean="0">
                <a:solidFill>
                  <a:schemeClr val="accent2">
                    <a:lumMod val="75000"/>
                  </a:schemeClr>
                </a:solidFill>
                <a:latin typeface="Cambria" pitchFamily="18" charset="0"/>
              </a:rPr>
              <a:t>182</a:t>
            </a:r>
            <a:r>
              <a:rPr lang="en-GB" sz="1800" dirty="0" smtClean="0">
                <a:solidFill>
                  <a:schemeClr val="accent2">
                    <a:lumMod val="75000"/>
                  </a:schemeClr>
                </a:solidFill>
                <a:latin typeface="Cambria" pitchFamily="18" charset="0"/>
              </a:rPr>
              <a:t> are transposing Directive 85/374/EEC;</a:t>
            </a:r>
          </a:p>
          <a:p>
            <a:pPr>
              <a:buFont typeface="Arial" charset="0"/>
              <a:buNone/>
              <a:defRPr/>
            </a:pPr>
            <a:endParaRPr lang="en-GB" sz="1800" dirty="0" smtClean="0">
              <a:solidFill>
                <a:schemeClr val="accent2">
                  <a:lumMod val="75000"/>
                </a:schemeClr>
              </a:solidFill>
              <a:latin typeface="Cambria" pitchFamily="18" charset="0"/>
            </a:endParaRPr>
          </a:p>
          <a:p>
            <a:pPr algn="just">
              <a:buFont typeface="Wingdings" pitchFamily="2" charset="2"/>
              <a:buChar char="Ø"/>
              <a:defRPr/>
            </a:pPr>
            <a:r>
              <a:rPr lang="en-GB" sz="1800" b="1" dirty="0" smtClean="0">
                <a:solidFill>
                  <a:schemeClr val="accent2">
                    <a:lumMod val="75000"/>
                  </a:schemeClr>
                </a:solidFill>
                <a:latin typeface="Cambria" pitchFamily="18" charset="0"/>
              </a:rPr>
              <a:t>Law on Consumer Protection</a:t>
            </a:r>
            <a:r>
              <a:rPr lang="en-GB" sz="1800" dirty="0" smtClean="0">
                <a:solidFill>
                  <a:schemeClr val="accent2">
                    <a:lumMod val="75000"/>
                  </a:schemeClr>
                </a:solidFill>
                <a:latin typeface="Cambria" pitchFamily="18" charset="0"/>
              </a:rPr>
              <a:t>, OG RMN No. 26/07 (Art. 96), aims to regulate some of </a:t>
            </a:r>
            <a:r>
              <a:rPr lang="en-GB" sz="1800" dirty="0" err="1" smtClean="0">
                <a:solidFill>
                  <a:schemeClr val="accent2">
                    <a:lumMod val="75000"/>
                  </a:schemeClr>
                </a:solidFill>
                <a:latin typeface="Cambria" pitchFamily="18" charset="0"/>
              </a:rPr>
              <a:t>LoO</a:t>
            </a:r>
            <a:r>
              <a:rPr lang="en-GB" sz="1800" dirty="0" smtClean="0">
                <a:solidFill>
                  <a:schemeClr val="accent2">
                    <a:lumMod val="75000"/>
                  </a:schemeClr>
                </a:solidFill>
                <a:latin typeface="Cambria" pitchFamily="18" charset="0"/>
              </a:rPr>
              <a:t> missing provisions (e.g. definition of damage)</a:t>
            </a:r>
          </a:p>
          <a:p>
            <a:pPr>
              <a:buFont typeface="Arial" charset="0"/>
              <a:buNone/>
              <a:defRPr/>
            </a:pPr>
            <a:endParaRPr lang="en-GB" sz="1800" dirty="0" smtClean="0">
              <a:solidFill>
                <a:schemeClr val="accent2">
                  <a:lumMod val="75000"/>
                </a:schemeClr>
              </a:solidFill>
              <a:latin typeface="Cambria" pitchFamily="18" charset="0"/>
            </a:endParaRPr>
          </a:p>
          <a:p>
            <a:pPr>
              <a:buFont typeface="Arial" charset="0"/>
              <a:buNone/>
              <a:defRPr/>
            </a:pPr>
            <a:endParaRPr lang="en-GB" sz="1800" dirty="0" smtClean="0">
              <a:solidFill>
                <a:schemeClr val="accent2">
                  <a:lumMod val="75000"/>
                </a:schemeClr>
              </a:solidFill>
              <a:latin typeface="Cambria" pitchFamily="18" charset="0"/>
            </a:endParaRPr>
          </a:p>
          <a:p>
            <a:pPr>
              <a:buFont typeface="Arial" charset="0"/>
              <a:buNone/>
              <a:defRPr/>
            </a:pPr>
            <a:endParaRPr lang="en-GB"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7172"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7173"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7177"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7178"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Institutional Framework</a:t>
            </a:r>
          </a:p>
        </p:txBody>
      </p:sp>
      <p:sp>
        <p:nvSpPr>
          <p:cNvPr id="7179" name="Content Placeholder 25"/>
          <p:cNvSpPr>
            <a:spLocks noGrp="1"/>
          </p:cNvSpPr>
          <p:nvPr>
            <p:ph idx="1"/>
          </p:nvPr>
        </p:nvSpPr>
        <p:spPr>
          <a:xfrm>
            <a:off x="304800" y="2514600"/>
            <a:ext cx="8458200" cy="3505200"/>
          </a:xfrm>
        </p:spPr>
        <p:txBody>
          <a:bodyPr/>
          <a:lstStyle/>
          <a:p>
            <a:pPr>
              <a:buFont typeface="Wingdings" pitchFamily="2" charset="2"/>
              <a:buChar char="Ø"/>
              <a:defRPr/>
            </a:pPr>
            <a:r>
              <a:rPr lang="en-GB" sz="2000" dirty="0" smtClean="0">
                <a:solidFill>
                  <a:schemeClr val="accent2">
                    <a:lumMod val="75000"/>
                  </a:schemeClr>
                </a:solidFill>
                <a:latin typeface="Cambria" pitchFamily="18" charset="0"/>
              </a:rPr>
              <a:t>Beside </a:t>
            </a:r>
            <a:r>
              <a:rPr lang="en-GB" sz="2000" dirty="0" err="1" smtClean="0">
                <a:solidFill>
                  <a:schemeClr val="accent2">
                    <a:lumMod val="75000"/>
                  </a:schemeClr>
                </a:solidFill>
                <a:latin typeface="Cambria" pitchFamily="18" charset="0"/>
              </a:rPr>
              <a:t>MoE</a:t>
            </a:r>
            <a:r>
              <a:rPr lang="en-GB" sz="2000" dirty="0" smtClean="0">
                <a:solidFill>
                  <a:schemeClr val="accent2">
                    <a:lumMod val="75000"/>
                  </a:schemeClr>
                </a:solidFill>
                <a:latin typeface="Cambria" pitchFamily="18" charset="0"/>
              </a:rPr>
              <a:t> and Authority for Inspection Surveillance, other main institutions and stakeholders:</a:t>
            </a:r>
          </a:p>
          <a:p>
            <a:pPr>
              <a:buFontTx/>
              <a:buChar char="-"/>
              <a:defRPr/>
            </a:pPr>
            <a:r>
              <a:rPr lang="en-GB" sz="2000" b="1" dirty="0" err="1" smtClean="0">
                <a:solidFill>
                  <a:schemeClr val="accent2">
                    <a:lumMod val="75000"/>
                  </a:schemeClr>
                </a:solidFill>
                <a:latin typeface="Cambria" pitchFamily="18" charset="0"/>
              </a:rPr>
              <a:t>MoJ</a:t>
            </a:r>
            <a:r>
              <a:rPr lang="en-GB" sz="2000" b="1" dirty="0" smtClean="0">
                <a:solidFill>
                  <a:schemeClr val="accent2">
                    <a:lumMod val="75000"/>
                  </a:schemeClr>
                </a:solidFill>
                <a:latin typeface="Cambria" pitchFamily="18" charset="0"/>
              </a:rPr>
              <a:t>,</a:t>
            </a:r>
            <a:r>
              <a:rPr lang="en-GB" sz="2000" dirty="0" smtClean="0">
                <a:solidFill>
                  <a:schemeClr val="accent2">
                    <a:lumMod val="75000"/>
                  </a:schemeClr>
                </a:solidFill>
                <a:latin typeface="Cambria" pitchFamily="18" charset="0"/>
              </a:rPr>
              <a:t> in charge for general contract  law and legislative development actions</a:t>
            </a:r>
          </a:p>
          <a:p>
            <a:pPr>
              <a:buFont typeface="Arial" charset="0"/>
              <a:buNone/>
              <a:defRPr/>
            </a:pPr>
            <a:endParaRPr lang="en-GB" sz="2000" dirty="0" smtClean="0">
              <a:solidFill>
                <a:schemeClr val="accent2">
                  <a:lumMod val="75000"/>
                </a:schemeClr>
              </a:solidFill>
              <a:latin typeface="Cambria" pitchFamily="18" charset="0"/>
            </a:endParaRPr>
          </a:p>
          <a:p>
            <a:pPr>
              <a:buFontTx/>
              <a:buChar char="-"/>
              <a:defRPr/>
            </a:pPr>
            <a:r>
              <a:rPr lang="en-GB" sz="2000" b="1" dirty="0" smtClean="0">
                <a:solidFill>
                  <a:schemeClr val="accent2">
                    <a:lumMod val="75000"/>
                  </a:schemeClr>
                </a:solidFill>
                <a:latin typeface="Cambria" pitchFamily="18" charset="0"/>
              </a:rPr>
              <a:t>Courts</a:t>
            </a:r>
            <a:r>
              <a:rPr lang="en-GB" sz="2000" dirty="0" smtClean="0">
                <a:solidFill>
                  <a:schemeClr val="accent2">
                    <a:lumMod val="75000"/>
                  </a:schemeClr>
                </a:solidFill>
                <a:latin typeface="Cambria" pitchFamily="18" charset="0"/>
              </a:rPr>
              <a:t>, </a:t>
            </a:r>
            <a:r>
              <a:rPr lang="en-US" sz="2000" dirty="0" smtClean="0">
                <a:solidFill>
                  <a:schemeClr val="accent2">
                    <a:lumMod val="75000"/>
                  </a:schemeClr>
                </a:solidFill>
                <a:latin typeface="Cambria" pitchFamily="18" charset="0"/>
              </a:rPr>
              <a:t>individual complaints,</a:t>
            </a:r>
          </a:p>
          <a:p>
            <a:pPr>
              <a:buFont typeface="Arial" charset="0"/>
              <a:buNone/>
              <a:defRPr/>
            </a:pPr>
            <a:endParaRPr lang="en-US" sz="2000" b="1" dirty="0" smtClean="0">
              <a:solidFill>
                <a:schemeClr val="accent2">
                  <a:lumMod val="75000"/>
                </a:schemeClr>
              </a:solidFill>
              <a:latin typeface="Cambria" pitchFamily="18" charset="0"/>
            </a:endParaRPr>
          </a:p>
          <a:p>
            <a:pPr>
              <a:buFont typeface="Arial" charset="0"/>
              <a:buNone/>
              <a:defRPr/>
            </a:pPr>
            <a:endParaRPr lang="en-GB" sz="2000" b="1" dirty="0" smtClean="0">
              <a:solidFill>
                <a:schemeClr val="accent2">
                  <a:lumMod val="75000"/>
                </a:schemeClr>
              </a:solidFill>
              <a:latin typeface="Cambria" pitchFamily="18" charset="0"/>
            </a:endParaRPr>
          </a:p>
          <a:p>
            <a:pPr>
              <a:buFont typeface="Arial" charset="0"/>
              <a:buNone/>
              <a:defRPr/>
            </a:pPr>
            <a:endParaRPr lang="en-GB" sz="2000" dirty="0" smtClean="0">
              <a:solidFill>
                <a:schemeClr val="accent2">
                  <a:lumMod val="75000"/>
                </a:schemeClr>
              </a:solidFill>
              <a:latin typeface="Cambria" pitchFamily="18" charset="0"/>
            </a:endParaRPr>
          </a:p>
          <a:p>
            <a:pPr>
              <a:buFont typeface="Wingdings" pitchFamily="2" charset="2"/>
              <a:buChar char="Ø"/>
              <a:defRPr/>
            </a:pPr>
            <a:endParaRPr lang="en-GB" sz="2000" dirty="0" smtClean="0">
              <a:solidFill>
                <a:schemeClr val="accent2">
                  <a:lumMod val="75000"/>
                </a:schemeClr>
              </a:solidFill>
              <a:latin typeface="Cambria" pitchFamily="18" charset="0"/>
            </a:endParaRPr>
          </a:p>
          <a:p>
            <a:pPr>
              <a:buFont typeface="Arial" charset="0"/>
              <a:buNone/>
              <a:defRPr/>
            </a:pPr>
            <a:endParaRPr lang="en-GB" sz="20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819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819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8201"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8202" name="Title 24"/>
          <p:cNvSpPr>
            <a:spLocks noGrp="1"/>
          </p:cNvSpPr>
          <p:nvPr>
            <p:ph type="title"/>
          </p:nvPr>
        </p:nvSpPr>
        <p:spPr>
          <a:xfrm>
            <a:off x="2286000" y="6096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a:t>
            </a:r>
          </a:p>
        </p:txBody>
      </p:sp>
      <p:sp>
        <p:nvSpPr>
          <p:cNvPr id="8203" name="Content Placeholder 25"/>
          <p:cNvSpPr>
            <a:spLocks noGrp="1"/>
          </p:cNvSpPr>
          <p:nvPr>
            <p:ph idx="1"/>
          </p:nvPr>
        </p:nvSpPr>
        <p:spPr>
          <a:xfrm>
            <a:off x="381000" y="1981200"/>
            <a:ext cx="8458200" cy="3505200"/>
          </a:xfrm>
        </p:spPr>
        <p:txBody>
          <a:bodyPr/>
          <a:lstStyle/>
          <a:p>
            <a:pPr>
              <a:buFont typeface="Arial" charset="0"/>
              <a:buNone/>
              <a:defRPr/>
            </a:pPr>
            <a:endParaRPr lang="en-US" sz="1800" dirty="0" smtClean="0"/>
          </a:p>
          <a:p>
            <a:pPr>
              <a:buFont typeface="Arial" charset="0"/>
              <a:buNone/>
              <a:defRPr/>
            </a:pPr>
            <a:r>
              <a:rPr lang="en-US" sz="1800" dirty="0" smtClean="0">
                <a:solidFill>
                  <a:schemeClr val="accent2">
                    <a:lumMod val="75000"/>
                  </a:schemeClr>
                </a:solidFill>
              </a:rPr>
              <a:t>Level of transposition: </a:t>
            </a:r>
            <a:r>
              <a:rPr lang="en-GB" sz="1800" b="1" dirty="0" smtClean="0">
                <a:solidFill>
                  <a:srgbClr val="0000FF"/>
                </a:solidFill>
              </a:rPr>
              <a:t>PARTIAL (including need for revision of wording/terminology in LCP)</a:t>
            </a:r>
          </a:p>
          <a:p>
            <a:pPr>
              <a:buFont typeface="Arial" charset="0"/>
              <a:buNone/>
              <a:defRPr/>
            </a:pPr>
            <a:endParaRPr lang="en-US" sz="800" b="1" dirty="0" smtClean="0"/>
          </a:p>
          <a:p>
            <a:pPr>
              <a:buFont typeface="Wingdings" pitchFamily="2" charset="2"/>
              <a:buChar char="Ø"/>
              <a:defRPr/>
            </a:pPr>
            <a:r>
              <a:rPr lang="en-US" sz="1800" b="1" dirty="0" smtClean="0">
                <a:solidFill>
                  <a:schemeClr val="accent2">
                    <a:lumMod val="75000"/>
                  </a:schemeClr>
                </a:solidFill>
              </a:rPr>
              <a:t>Definitions</a:t>
            </a:r>
            <a:r>
              <a:rPr lang="hr-HR" sz="1800" b="1" dirty="0" smtClean="0">
                <a:solidFill>
                  <a:schemeClr val="accent2">
                    <a:lumMod val="75000"/>
                  </a:schemeClr>
                </a:solidFill>
              </a:rPr>
              <a:t> (</a:t>
            </a:r>
            <a:r>
              <a:rPr lang="en-GB" sz="1800" b="1" dirty="0" smtClean="0">
                <a:solidFill>
                  <a:schemeClr val="accent2">
                    <a:lumMod val="75000"/>
                  </a:schemeClr>
                </a:solidFill>
              </a:rPr>
              <a:t>Art. 176 </a:t>
            </a:r>
            <a:r>
              <a:rPr lang="en-GB" sz="1800" b="1" dirty="0" err="1" smtClean="0">
                <a:solidFill>
                  <a:schemeClr val="accent2">
                    <a:lumMod val="75000"/>
                  </a:schemeClr>
                </a:solidFill>
              </a:rPr>
              <a:t>LoO</a:t>
            </a:r>
            <a:r>
              <a:rPr lang="en-GB" sz="1800" b="1" dirty="0" smtClean="0">
                <a:solidFill>
                  <a:schemeClr val="accent2">
                    <a:lumMod val="75000"/>
                  </a:schemeClr>
                </a:solidFill>
              </a:rPr>
              <a:t>)</a:t>
            </a:r>
            <a:endParaRPr lang="en-US" sz="1800" b="1" dirty="0" smtClean="0">
              <a:solidFill>
                <a:schemeClr val="accent2">
                  <a:lumMod val="75000"/>
                </a:schemeClr>
              </a:solidFill>
            </a:endParaRPr>
          </a:p>
          <a:p>
            <a:pPr>
              <a:buFont typeface="Wingdings" pitchFamily="2" charset="2"/>
              <a:buChar char="Ø"/>
              <a:defRPr/>
            </a:pPr>
            <a:endParaRPr lang="en-US" sz="1800" b="1" dirty="0" smtClean="0">
              <a:solidFill>
                <a:schemeClr val="accent2">
                  <a:lumMod val="75000"/>
                </a:schemeClr>
              </a:solidFill>
            </a:endParaRPr>
          </a:p>
          <a:p>
            <a:pPr>
              <a:buFont typeface="Arial" charset="0"/>
              <a:buNone/>
              <a:defRPr/>
            </a:pPr>
            <a:endParaRPr lang="en-GB" sz="800" dirty="0" smtClean="0">
              <a:solidFill>
                <a:schemeClr val="accent2">
                  <a:lumMod val="75000"/>
                </a:schemeClr>
              </a:solidFill>
            </a:endParaRPr>
          </a:p>
          <a:p>
            <a:pPr algn="just">
              <a:buFontTx/>
              <a:buChar char="-"/>
              <a:defRPr/>
            </a:pPr>
            <a:r>
              <a:rPr lang="en-GB" sz="1800" b="1" dirty="0" smtClean="0">
                <a:solidFill>
                  <a:schemeClr val="accent2">
                    <a:lumMod val="75000"/>
                  </a:schemeClr>
                </a:solidFill>
              </a:rPr>
              <a:t>Product </a:t>
            </a:r>
            <a:r>
              <a:rPr lang="en-GB" sz="1800" dirty="0" smtClean="0">
                <a:solidFill>
                  <a:schemeClr val="accent2">
                    <a:lumMod val="75000"/>
                  </a:schemeClr>
                </a:solidFill>
              </a:rPr>
              <a:t>– Product shall be any movable thing, as well as an autonomous part incorporated in a movable or immovable thing. Product is </a:t>
            </a:r>
            <a:r>
              <a:rPr lang="en-GB" sz="1800" b="1" dirty="0" smtClean="0">
                <a:solidFill>
                  <a:schemeClr val="accent2">
                    <a:lumMod val="75000"/>
                  </a:schemeClr>
                </a:solidFill>
              </a:rPr>
              <a:t>electricity</a:t>
            </a:r>
            <a:r>
              <a:rPr lang="en-GB" sz="1800" dirty="0" smtClean="0">
                <a:solidFill>
                  <a:schemeClr val="accent2">
                    <a:lumMod val="75000"/>
                  </a:schemeClr>
                </a:solidFill>
              </a:rPr>
              <a:t> and other forms of energy.</a:t>
            </a:r>
          </a:p>
          <a:p>
            <a:pPr algn="just">
              <a:buFont typeface="Arial" charset="0"/>
              <a:buNone/>
              <a:defRPr/>
            </a:pPr>
            <a:endParaRPr lang="hr-HR" sz="1800" dirty="0" smtClean="0"/>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922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922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922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9226" name="Title 24"/>
          <p:cNvSpPr>
            <a:spLocks noGrp="1"/>
          </p:cNvSpPr>
          <p:nvPr>
            <p:ph type="title"/>
          </p:nvPr>
        </p:nvSpPr>
        <p:spPr>
          <a:xfrm>
            <a:off x="2286000" y="6096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II)</a:t>
            </a:r>
          </a:p>
        </p:txBody>
      </p:sp>
      <p:sp>
        <p:nvSpPr>
          <p:cNvPr id="9227" name="Content Placeholder 25"/>
          <p:cNvSpPr>
            <a:spLocks noGrp="1"/>
          </p:cNvSpPr>
          <p:nvPr>
            <p:ph idx="1"/>
          </p:nvPr>
        </p:nvSpPr>
        <p:spPr>
          <a:xfrm>
            <a:off x="381000" y="1447800"/>
            <a:ext cx="8458200" cy="3505200"/>
          </a:xfrm>
        </p:spPr>
        <p:txBody>
          <a:bodyPr/>
          <a:lstStyle/>
          <a:p>
            <a:pPr>
              <a:buFont typeface="Arial" charset="0"/>
              <a:buNone/>
              <a:defRPr/>
            </a:pPr>
            <a:endParaRPr lang="en-US" sz="1600" b="1" dirty="0" smtClean="0">
              <a:solidFill>
                <a:schemeClr val="accent2">
                  <a:lumMod val="75000"/>
                </a:schemeClr>
              </a:solidFill>
              <a:latin typeface="Cambria" pitchFamily="18" charset="0"/>
            </a:endParaRPr>
          </a:p>
          <a:p>
            <a:pPr>
              <a:buFont typeface="Wingdings" pitchFamily="2" charset="2"/>
              <a:buChar char="Ø"/>
              <a:defRPr/>
            </a:pPr>
            <a:r>
              <a:rPr lang="en-US" sz="1600" b="1" dirty="0" smtClean="0">
                <a:solidFill>
                  <a:schemeClr val="accent2">
                    <a:lumMod val="75000"/>
                  </a:schemeClr>
                </a:solidFill>
                <a:latin typeface="Cambria" pitchFamily="18" charset="0"/>
              </a:rPr>
              <a:t>Definitions</a:t>
            </a:r>
            <a:r>
              <a:rPr lang="hr-HR" sz="1600" b="1" dirty="0" smtClean="0">
                <a:solidFill>
                  <a:schemeClr val="accent2">
                    <a:lumMod val="75000"/>
                  </a:schemeClr>
                </a:solidFill>
                <a:latin typeface="Cambria" pitchFamily="18" charset="0"/>
              </a:rPr>
              <a:t> (</a:t>
            </a:r>
            <a:r>
              <a:rPr lang="en-GB" sz="1600" b="1" dirty="0" smtClean="0">
                <a:solidFill>
                  <a:schemeClr val="accent2">
                    <a:lumMod val="75000"/>
                  </a:schemeClr>
                </a:solidFill>
                <a:latin typeface="Cambria" pitchFamily="18" charset="0"/>
              </a:rPr>
              <a:t>Art. 178 (1) to (4) </a:t>
            </a:r>
            <a:r>
              <a:rPr lang="en-GB" sz="1600" b="1" dirty="0" err="1" smtClean="0">
                <a:solidFill>
                  <a:schemeClr val="accent2">
                    <a:lumMod val="75000"/>
                  </a:schemeClr>
                </a:solidFill>
                <a:latin typeface="Cambria" pitchFamily="18" charset="0"/>
              </a:rPr>
              <a:t>LoO</a:t>
            </a:r>
            <a:r>
              <a:rPr lang="en-GB" sz="1600" b="1" dirty="0" smtClean="0">
                <a:solidFill>
                  <a:schemeClr val="accent2">
                    <a:lumMod val="75000"/>
                  </a:schemeClr>
                </a:solidFill>
                <a:latin typeface="Cambria" pitchFamily="18" charset="0"/>
              </a:rPr>
              <a:t>)</a:t>
            </a:r>
            <a:endParaRPr lang="en-US" sz="1600" b="1" dirty="0" smtClean="0">
              <a:solidFill>
                <a:schemeClr val="accent2">
                  <a:lumMod val="75000"/>
                </a:schemeClr>
              </a:solidFill>
              <a:latin typeface="Cambria" pitchFamily="18" charset="0"/>
            </a:endParaRPr>
          </a:p>
          <a:p>
            <a:pPr>
              <a:buFont typeface="Wingdings" pitchFamily="2" charset="2"/>
              <a:buChar char="Ø"/>
              <a:defRPr/>
            </a:pPr>
            <a:endParaRPr lang="en-US" sz="1600" b="1" dirty="0" smtClean="0">
              <a:solidFill>
                <a:schemeClr val="accent2">
                  <a:lumMod val="75000"/>
                </a:schemeClr>
              </a:solidFill>
              <a:latin typeface="Cambria" pitchFamily="18" charset="0"/>
            </a:endParaRPr>
          </a:p>
          <a:p>
            <a:pPr algn="just">
              <a:spcAft>
                <a:spcPts val="600"/>
              </a:spcAft>
              <a:buFontTx/>
              <a:buChar char="-"/>
              <a:defRPr/>
            </a:pPr>
            <a:r>
              <a:rPr lang="en-GB" sz="1600" b="1" dirty="0" smtClean="0">
                <a:solidFill>
                  <a:schemeClr val="accent2">
                    <a:lumMod val="75000"/>
                  </a:schemeClr>
                </a:solidFill>
                <a:latin typeface="Cambria" pitchFamily="18" charset="0"/>
              </a:rPr>
              <a:t>Producer</a:t>
            </a:r>
            <a:r>
              <a:rPr lang="en-GB" sz="1600" dirty="0" smtClean="0">
                <a:solidFill>
                  <a:schemeClr val="accent2">
                    <a:lumMod val="75000"/>
                  </a:schemeClr>
                </a:solidFill>
                <a:latin typeface="Cambria" pitchFamily="18" charset="0"/>
              </a:rPr>
              <a:t> - A producer shall be a person who has manufactured a finished product, a person who has produced the raw material, autonomous or dependent part incorporated in the finished product, as well as a person presenting himself as a producer by designating the product by his name, stamp or any other mark of distinction.</a:t>
            </a:r>
          </a:p>
          <a:p>
            <a:pPr algn="just">
              <a:spcAft>
                <a:spcPts val="600"/>
              </a:spcAft>
              <a:buFontTx/>
              <a:buChar char="-"/>
              <a:defRPr/>
            </a:pPr>
            <a:r>
              <a:rPr lang="en-US" sz="1600" dirty="0" smtClean="0">
                <a:solidFill>
                  <a:schemeClr val="accent2">
                    <a:lumMod val="75000"/>
                  </a:schemeClr>
                </a:solidFill>
                <a:latin typeface="Cambria" pitchFamily="18" charset="0"/>
              </a:rPr>
              <a:t>If the product is imported, the person who imported the product for the purpose of sale, lease or any other form of placing on the market, shall be considered a producer and shall be </a:t>
            </a:r>
            <a:r>
              <a:rPr lang="en-US" sz="1600" dirty="0" err="1" smtClean="0">
                <a:solidFill>
                  <a:schemeClr val="accent2">
                    <a:lumMod val="75000"/>
                  </a:schemeClr>
                </a:solidFill>
                <a:latin typeface="Cambria" pitchFamily="18" charset="0"/>
              </a:rPr>
              <a:t>solidarily</a:t>
            </a:r>
            <a:r>
              <a:rPr lang="en-US" sz="1600" dirty="0" smtClean="0">
                <a:solidFill>
                  <a:schemeClr val="accent2">
                    <a:lumMod val="75000"/>
                  </a:schemeClr>
                </a:solidFill>
                <a:latin typeface="Cambria" pitchFamily="18" charset="0"/>
              </a:rPr>
              <a:t> liable with the persons referred to in paragraph 1 of this Article. </a:t>
            </a:r>
          </a:p>
          <a:p>
            <a:pPr algn="just">
              <a:spcAft>
                <a:spcPts val="600"/>
              </a:spcAft>
              <a:buFontTx/>
              <a:buChar char="-"/>
              <a:defRPr/>
            </a:pPr>
            <a:r>
              <a:rPr lang="en-GB" sz="1600" dirty="0" smtClean="0">
                <a:solidFill>
                  <a:schemeClr val="accent2">
                    <a:lumMod val="75000"/>
                  </a:schemeClr>
                </a:solidFill>
                <a:latin typeface="Cambria" pitchFamily="18" charset="0"/>
              </a:rPr>
              <a:t>Where a producer cannot be identified, any person who has placed the product on the market shall be considered a producer, unless this person has notified the injured party, within a reasonable period of time, of the person from whom he has purchased the product.</a:t>
            </a:r>
            <a:endParaRPr lang="en-US" sz="1600" dirty="0" smtClean="0">
              <a:solidFill>
                <a:schemeClr val="accent2">
                  <a:lumMod val="75000"/>
                </a:schemeClr>
              </a:solidFill>
              <a:latin typeface="Cambria" pitchFamily="18" charset="0"/>
            </a:endParaRPr>
          </a:p>
          <a:p>
            <a:pPr algn="just">
              <a:spcAft>
                <a:spcPts val="600"/>
              </a:spcAft>
              <a:buFontTx/>
              <a:buChar char="-"/>
              <a:defRPr/>
            </a:pPr>
            <a:r>
              <a:rPr lang="en-US" sz="1600" dirty="0" smtClean="0">
                <a:solidFill>
                  <a:schemeClr val="accent2">
                    <a:lumMod val="75000"/>
                  </a:schemeClr>
                </a:solidFill>
                <a:latin typeface="Cambria" pitchFamily="18" charset="0"/>
              </a:rPr>
              <a:t>The provision referred to in paragraph 3 of this Article shall also apply if it cannot be established who imported the product, including cases when  the producer's name or name of a company are specified on the product. </a:t>
            </a:r>
          </a:p>
          <a:p>
            <a:pPr algn="just">
              <a:spcAft>
                <a:spcPts val="600"/>
              </a:spcAft>
              <a:buFontTx/>
              <a:buChar char="-"/>
              <a:defRPr/>
            </a:pPr>
            <a:endParaRPr lang="hr-HR"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024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024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024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0250" name="Title 24"/>
          <p:cNvSpPr>
            <a:spLocks noGrp="1"/>
          </p:cNvSpPr>
          <p:nvPr>
            <p:ph type="title"/>
          </p:nvPr>
        </p:nvSpPr>
        <p:spPr>
          <a:xfrm>
            <a:off x="2209800" y="6096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III)</a:t>
            </a:r>
          </a:p>
        </p:txBody>
      </p:sp>
      <p:sp>
        <p:nvSpPr>
          <p:cNvPr id="10251" name="Content Placeholder 25"/>
          <p:cNvSpPr>
            <a:spLocks noGrp="1"/>
          </p:cNvSpPr>
          <p:nvPr>
            <p:ph idx="1"/>
          </p:nvPr>
        </p:nvSpPr>
        <p:spPr>
          <a:xfrm>
            <a:off x="381000" y="1676400"/>
            <a:ext cx="8458200" cy="4114800"/>
          </a:xfrm>
        </p:spPr>
        <p:txBody>
          <a:bodyPr/>
          <a:lstStyle/>
          <a:p>
            <a:pPr>
              <a:buFont typeface="Arial" charset="0"/>
              <a:buNone/>
              <a:defRPr/>
            </a:pPr>
            <a:endParaRPr lang="en-US" sz="1600" b="1" dirty="0" smtClean="0">
              <a:solidFill>
                <a:schemeClr val="accent2">
                  <a:lumMod val="75000"/>
                </a:schemeClr>
              </a:solidFill>
              <a:latin typeface="Cambria" pitchFamily="18" charset="0"/>
            </a:endParaRPr>
          </a:p>
          <a:p>
            <a:pPr>
              <a:buFont typeface="Wingdings" pitchFamily="2" charset="2"/>
              <a:buChar char="Ø"/>
              <a:defRPr/>
            </a:pPr>
            <a:r>
              <a:rPr lang="en-US" sz="1600" b="1" dirty="0" smtClean="0">
                <a:solidFill>
                  <a:schemeClr val="accent2">
                    <a:lumMod val="75000"/>
                  </a:schemeClr>
                </a:solidFill>
                <a:latin typeface="Cambria" pitchFamily="18" charset="0"/>
              </a:rPr>
              <a:t>Definitions</a:t>
            </a:r>
            <a:r>
              <a:rPr lang="hr-HR" sz="1600" b="1" dirty="0" smtClean="0">
                <a:solidFill>
                  <a:schemeClr val="accent2">
                    <a:lumMod val="75000"/>
                  </a:schemeClr>
                </a:solidFill>
                <a:latin typeface="Cambria" pitchFamily="18" charset="0"/>
              </a:rPr>
              <a:t> (</a:t>
            </a:r>
            <a:r>
              <a:rPr lang="en-GB" sz="1600" b="1" dirty="0" smtClean="0">
                <a:solidFill>
                  <a:schemeClr val="accent2">
                    <a:lumMod val="75000"/>
                  </a:schemeClr>
                </a:solidFill>
                <a:latin typeface="Cambria" pitchFamily="18" charset="0"/>
              </a:rPr>
              <a:t>Art. 177 (1) and (2) and Art. 175 (3) </a:t>
            </a:r>
            <a:r>
              <a:rPr lang="en-GB" sz="1600" b="1" dirty="0" err="1" smtClean="0">
                <a:solidFill>
                  <a:schemeClr val="accent2">
                    <a:lumMod val="75000"/>
                  </a:schemeClr>
                </a:solidFill>
                <a:latin typeface="Cambria" pitchFamily="18" charset="0"/>
              </a:rPr>
              <a:t>LoO</a:t>
            </a:r>
            <a:r>
              <a:rPr lang="en-GB" sz="1600" b="1" dirty="0" smtClean="0">
                <a:solidFill>
                  <a:schemeClr val="accent2">
                    <a:lumMod val="75000"/>
                  </a:schemeClr>
                </a:solidFill>
                <a:latin typeface="Cambria" pitchFamily="18" charset="0"/>
              </a:rPr>
              <a:t>)</a:t>
            </a:r>
            <a:endParaRPr lang="en-US" sz="1600" b="1" dirty="0" smtClean="0">
              <a:solidFill>
                <a:schemeClr val="accent2">
                  <a:lumMod val="75000"/>
                </a:schemeClr>
              </a:solidFill>
              <a:latin typeface="Cambria" pitchFamily="18" charset="0"/>
            </a:endParaRPr>
          </a:p>
          <a:p>
            <a:pPr>
              <a:buFont typeface="Wingdings" pitchFamily="2" charset="2"/>
              <a:buChar char="Ø"/>
              <a:defRPr/>
            </a:pPr>
            <a:endParaRPr lang="en-US" sz="1600" b="1" dirty="0" smtClean="0">
              <a:solidFill>
                <a:schemeClr val="accent2">
                  <a:lumMod val="75000"/>
                </a:schemeClr>
              </a:solidFill>
              <a:latin typeface="Cambria" pitchFamily="18" charset="0"/>
            </a:endParaRPr>
          </a:p>
          <a:p>
            <a:pPr algn="just">
              <a:buFontTx/>
              <a:buChar char="-"/>
              <a:defRPr/>
            </a:pPr>
            <a:r>
              <a:rPr lang="en-GB" sz="1600" b="1" dirty="0" smtClean="0">
                <a:solidFill>
                  <a:schemeClr val="accent2">
                    <a:lumMod val="75000"/>
                  </a:schemeClr>
                </a:solidFill>
                <a:latin typeface="Cambria" pitchFamily="18" charset="0"/>
              </a:rPr>
              <a:t>Defective product  </a:t>
            </a:r>
            <a:r>
              <a:rPr lang="en-GB" sz="1600" dirty="0" smtClean="0">
                <a:solidFill>
                  <a:schemeClr val="accent2">
                    <a:lumMod val="75000"/>
                  </a:schemeClr>
                </a:solidFill>
                <a:latin typeface="Cambria" pitchFamily="18" charset="0"/>
              </a:rPr>
              <a:t>- Product shall be defective where, taking into account all the circumstances and especially the manner in which a product is presented, purposes for which it can be reasonably used and the time when it is placed on the market, it does not ensure safety which can reasonably be expected from such a product, </a:t>
            </a:r>
          </a:p>
          <a:p>
            <a:pPr algn="just">
              <a:buFont typeface="Arial" charset="0"/>
              <a:buNone/>
              <a:defRPr/>
            </a:pPr>
            <a:r>
              <a:rPr lang="en-GB" sz="1600" dirty="0" smtClean="0">
                <a:solidFill>
                  <a:schemeClr val="accent2">
                    <a:lumMod val="75000"/>
                  </a:schemeClr>
                </a:solidFill>
                <a:latin typeface="Cambria" pitchFamily="18" charset="0"/>
              </a:rPr>
              <a:t>	including </a:t>
            </a:r>
          </a:p>
          <a:p>
            <a:pPr algn="just">
              <a:buFontTx/>
              <a:buChar char="-"/>
              <a:defRPr/>
            </a:pPr>
            <a:r>
              <a:rPr lang="en-GB" sz="1600" dirty="0" smtClean="0">
                <a:solidFill>
                  <a:schemeClr val="accent2">
                    <a:lumMod val="75000"/>
                  </a:schemeClr>
                </a:solidFill>
                <a:latin typeface="Cambria" pitchFamily="18" charset="0"/>
              </a:rPr>
              <a:t>Product shall not be defective only on grounds that an improved product has subsequently been placed on the market.</a:t>
            </a:r>
            <a:endParaRPr lang="en-US" sz="1600" dirty="0" smtClean="0">
              <a:solidFill>
                <a:schemeClr val="accent2">
                  <a:lumMod val="75000"/>
                </a:schemeClr>
              </a:solidFill>
              <a:latin typeface="Cambria" pitchFamily="18" charset="0"/>
            </a:endParaRPr>
          </a:p>
          <a:p>
            <a:pPr algn="just">
              <a:buFont typeface="Arial" charset="0"/>
              <a:buNone/>
              <a:defRPr/>
            </a:pPr>
            <a:endParaRPr lang="en-US" sz="1600" dirty="0" smtClean="0">
              <a:solidFill>
                <a:schemeClr val="accent2">
                  <a:lumMod val="75000"/>
                </a:schemeClr>
              </a:solidFill>
              <a:latin typeface="Cambria" pitchFamily="18" charset="0"/>
            </a:endParaRPr>
          </a:p>
          <a:p>
            <a:pPr algn="just">
              <a:buFontTx/>
              <a:buChar char="-"/>
              <a:defRPr/>
            </a:pPr>
            <a:r>
              <a:rPr lang="en-GB" sz="1600" b="1" dirty="0" smtClean="0">
                <a:solidFill>
                  <a:schemeClr val="accent2">
                    <a:lumMod val="75000"/>
                  </a:schemeClr>
                </a:solidFill>
                <a:latin typeface="Cambria" pitchFamily="18" charset="0"/>
              </a:rPr>
              <a:t>Cause (burden of proof) </a:t>
            </a:r>
            <a:r>
              <a:rPr lang="en-GB" sz="1600" dirty="0" smtClean="0">
                <a:solidFill>
                  <a:schemeClr val="accent2">
                    <a:lumMod val="75000"/>
                  </a:schemeClr>
                </a:solidFill>
                <a:latin typeface="Cambria" pitchFamily="18" charset="0"/>
              </a:rPr>
              <a:t>- The injured party shall prove the defect of a product, damage and causality between product defect and damage.</a:t>
            </a:r>
            <a:endParaRPr lang="en-US" sz="1600" dirty="0" smtClean="0">
              <a:solidFill>
                <a:schemeClr val="accent2">
                  <a:lumMod val="75000"/>
                </a:schemeClr>
              </a:solidFill>
              <a:latin typeface="Cambria" pitchFamily="18" charset="0"/>
            </a:endParaRPr>
          </a:p>
          <a:p>
            <a:pPr algn="just">
              <a:buFontTx/>
              <a:buChar char="-"/>
              <a:defRPr/>
            </a:pPr>
            <a:endParaRPr lang="hr-HR" sz="16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126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126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127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1274" name="Title 24"/>
          <p:cNvSpPr>
            <a:spLocks noGrp="1"/>
          </p:cNvSpPr>
          <p:nvPr>
            <p:ph type="title"/>
          </p:nvPr>
        </p:nvSpPr>
        <p:spPr>
          <a:xfrm>
            <a:off x="2286000" y="6858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IV)</a:t>
            </a:r>
          </a:p>
        </p:txBody>
      </p:sp>
      <p:sp>
        <p:nvSpPr>
          <p:cNvPr id="11275" name="Content Placeholder 25"/>
          <p:cNvSpPr>
            <a:spLocks noGrp="1"/>
          </p:cNvSpPr>
          <p:nvPr>
            <p:ph idx="1"/>
          </p:nvPr>
        </p:nvSpPr>
        <p:spPr>
          <a:xfrm>
            <a:off x="304800" y="1981200"/>
            <a:ext cx="8610600" cy="4191000"/>
          </a:xfrm>
        </p:spPr>
        <p:txBody>
          <a:bodyPr/>
          <a:lstStyle/>
          <a:p>
            <a:pPr>
              <a:buFont typeface="Wingdings" pitchFamily="2" charset="2"/>
              <a:buChar char="Ø"/>
              <a:defRPr/>
            </a:pPr>
            <a:r>
              <a:rPr lang="en-US" sz="1800" b="1" dirty="0" smtClean="0">
                <a:solidFill>
                  <a:schemeClr val="accent2">
                    <a:lumMod val="75000"/>
                  </a:schemeClr>
                </a:solidFill>
                <a:latin typeface="Cambria" pitchFamily="18" charset="0"/>
              </a:rPr>
              <a:t>General Scope</a:t>
            </a:r>
            <a:r>
              <a:rPr lang="hr-HR" sz="1800" b="1" dirty="0" smtClean="0">
                <a:solidFill>
                  <a:schemeClr val="accent2">
                    <a:lumMod val="75000"/>
                  </a:schemeClr>
                </a:solidFill>
                <a:latin typeface="Cambria" pitchFamily="18" charset="0"/>
              </a:rPr>
              <a:t>:</a:t>
            </a:r>
            <a:endParaRPr lang="en-US" sz="1800" b="1" dirty="0" smtClean="0">
              <a:solidFill>
                <a:schemeClr val="accent2">
                  <a:lumMod val="75000"/>
                </a:schemeClr>
              </a:solidFill>
              <a:latin typeface="Cambria" pitchFamily="18" charset="0"/>
            </a:endParaRPr>
          </a:p>
          <a:p>
            <a:pPr algn="just">
              <a:lnSpc>
                <a:spcPct val="90000"/>
              </a:lnSpc>
              <a:spcBef>
                <a:spcPct val="0"/>
              </a:spcBef>
              <a:spcAft>
                <a:spcPts val="1200"/>
              </a:spcAft>
              <a:buFontTx/>
              <a:buChar char="-"/>
              <a:defRPr/>
            </a:pPr>
            <a:r>
              <a:rPr lang="en-US" sz="1800" dirty="0" err="1" smtClean="0">
                <a:solidFill>
                  <a:schemeClr val="accent2">
                    <a:lumMod val="75000"/>
                  </a:schemeClr>
                </a:solidFill>
                <a:latin typeface="Cambria" pitchFamily="18" charset="0"/>
              </a:rPr>
              <a:t>LoO</a:t>
            </a:r>
            <a:r>
              <a:rPr lang="en-US" sz="1800" dirty="0" smtClean="0">
                <a:solidFill>
                  <a:schemeClr val="accent2">
                    <a:lumMod val="75000"/>
                  </a:schemeClr>
                </a:solidFill>
                <a:latin typeface="Cambria" pitchFamily="18" charset="0"/>
              </a:rPr>
              <a:t> provides for specific provisions on producer liability for damages caused from defective product - established as </a:t>
            </a:r>
            <a:r>
              <a:rPr lang="en-US" sz="1800" b="1" dirty="0" smtClean="0">
                <a:solidFill>
                  <a:schemeClr val="accent2">
                    <a:lumMod val="75000"/>
                  </a:schemeClr>
                </a:solidFill>
                <a:latin typeface="Cambria" pitchFamily="18" charset="0"/>
              </a:rPr>
              <a:t>objective liability </a:t>
            </a:r>
            <a:r>
              <a:rPr lang="en-US" sz="1800" dirty="0" smtClean="0">
                <a:solidFill>
                  <a:schemeClr val="accent2">
                    <a:lumMod val="75000"/>
                  </a:schemeClr>
                </a:solidFill>
                <a:latin typeface="Cambria" pitchFamily="18" charset="0"/>
              </a:rPr>
              <a:t>(</a:t>
            </a:r>
            <a:r>
              <a:rPr lang="en-GB" sz="1800" dirty="0" smtClean="0">
                <a:solidFill>
                  <a:schemeClr val="accent2">
                    <a:lumMod val="75000"/>
                  </a:schemeClr>
                </a:solidFill>
                <a:latin typeface="Cambria" pitchFamily="18" charset="0"/>
              </a:rPr>
              <a:t>regardless of fault of producer). </a:t>
            </a:r>
          </a:p>
          <a:p>
            <a:pPr algn="just">
              <a:lnSpc>
                <a:spcPct val="90000"/>
              </a:lnSpc>
              <a:spcBef>
                <a:spcPct val="0"/>
              </a:spcBef>
              <a:spcAft>
                <a:spcPts val="1200"/>
              </a:spcAft>
              <a:buFontTx/>
              <a:buChar char="-"/>
              <a:defRPr/>
            </a:pPr>
            <a:r>
              <a:rPr lang="en-US" sz="1800" i="1" dirty="0" err="1" smtClean="0">
                <a:solidFill>
                  <a:schemeClr val="accent2">
                    <a:lumMod val="75000"/>
                  </a:schemeClr>
                </a:solidFill>
                <a:latin typeface="Cambria" pitchFamily="18" charset="0"/>
              </a:rPr>
              <a:t>Rationae</a:t>
            </a:r>
            <a:r>
              <a:rPr lang="en-US" sz="1800" i="1" dirty="0" smtClean="0">
                <a:solidFill>
                  <a:schemeClr val="accent2">
                    <a:lumMod val="75000"/>
                  </a:schemeClr>
                </a:solidFill>
                <a:latin typeface="Cambria" pitchFamily="18" charset="0"/>
              </a:rPr>
              <a:t> </a:t>
            </a:r>
            <a:r>
              <a:rPr lang="en-US" sz="1800" i="1" dirty="0" err="1" smtClean="0">
                <a:solidFill>
                  <a:schemeClr val="accent2">
                    <a:lumMod val="75000"/>
                  </a:schemeClr>
                </a:solidFill>
                <a:latin typeface="Cambria" pitchFamily="18" charset="0"/>
              </a:rPr>
              <a:t>materiae</a:t>
            </a:r>
            <a:r>
              <a:rPr lang="en-US" sz="1800" i="1" dirty="0" smtClean="0">
                <a:solidFill>
                  <a:schemeClr val="accent2">
                    <a:lumMod val="75000"/>
                  </a:schemeClr>
                </a:solidFill>
                <a:latin typeface="Cambria" pitchFamily="18" charset="0"/>
              </a:rPr>
              <a:t> </a:t>
            </a:r>
            <a:r>
              <a:rPr lang="en-US" sz="1800" dirty="0" smtClean="0">
                <a:solidFill>
                  <a:schemeClr val="accent2">
                    <a:lumMod val="75000"/>
                  </a:schemeClr>
                </a:solidFill>
                <a:latin typeface="Cambria" pitchFamily="18" charset="0"/>
              </a:rPr>
              <a:t>vs. </a:t>
            </a:r>
            <a:r>
              <a:rPr lang="en-US" sz="1800" i="1" dirty="0" err="1" smtClean="0">
                <a:solidFill>
                  <a:schemeClr val="accent2">
                    <a:lumMod val="75000"/>
                  </a:schemeClr>
                </a:solidFill>
                <a:latin typeface="Cambria" pitchFamily="18" charset="0"/>
              </a:rPr>
              <a:t>rationae</a:t>
            </a:r>
            <a:r>
              <a:rPr lang="en-US" sz="1800" i="1" dirty="0" smtClean="0">
                <a:solidFill>
                  <a:schemeClr val="accent2">
                    <a:lumMod val="75000"/>
                  </a:schemeClr>
                </a:solidFill>
                <a:latin typeface="Cambria" pitchFamily="18" charset="0"/>
              </a:rPr>
              <a:t> personae</a:t>
            </a:r>
            <a:r>
              <a:rPr lang="en-US" sz="1800" dirty="0" smtClean="0">
                <a:solidFill>
                  <a:schemeClr val="accent2">
                    <a:lumMod val="75000"/>
                  </a:schemeClr>
                </a:solidFill>
                <a:latin typeface="Cambria" pitchFamily="18" charset="0"/>
              </a:rPr>
              <a:t> – scope of protection provided for </a:t>
            </a:r>
            <a:r>
              <a:rPr lang="en-GB" sz="1800" dirty="0" smtClean="0">
                <a:solidFill>
                  <a:schemeClr val="accent2">
                    <a:lumMod val="75000"/>
                  </a:schemeClr>
                </a:solidFill>
                <a:latin typeface="Cambria" pitchFamily="18" charset="0"/>
              </a:rPr>
              <a:t>“injured person”. </a:t>
            </a:r>
            <a:r>
              <a:rPr lang="en-US" sz="1800" dirty="0" err="1" smtClean="0">
                <a:solidFill>
                  <a:schemeClr val="accent2">
                    <a:lumMod val="75000"/>
                  </a:schemeClr>
                </a:solidFill>
                <a:latin typeface="Cambria" pitchFamily="18" charset="0"/>
              </a:rPr>
              <a:t>LoO</a:t>
            </a:r>
            <a:r>
              <a:rPr lang="en-US" sz="1800" dirty="0" smtClean="0">
                <a:solidFill>
                  <a:schemeClr val="accent2">
                    <a:lumMod val="75000"/>
                  </a:schemeClr>
                </a:solidFill>
                <a:latin typeface="Cambria" pitchFamily="18" charset="0"/>
              </a:rPr>
              <a:t> </a:t>
            </a:r>
            <a:r>
              <a:rPr lang="en-GB" sz="1800" dirty="0" smtClean="0">
                <a:solidFill>
                  <a:schemeClr val="accent2">
                    <a:lumMod val="75000"/>
                  </a:schemeClr>
                </a:solidFill>
                <a:latin typeface="Cambria" pitchFamily="18" charset="0"/>
              </a:rPr>
              <a:t>applicable in B2B, B2C, B2P, and P2P transactions</a:t>
            </a:r>
          </a:p>
          <a:p>
            <a:pPr algn="just">
              <a:lnSpc>
                <a:spcPct val="90000"/>
              </a:lnSpc>
              <a:spcBef>
                <a:spcPct val="0"/>
              </a:spcBef>
              <a:spcAft>
                <a:spcPts val="1200"/>
              </a:spcAft>
              <a:buFontTx/>
              <a:buChar char="-"/>
              <a:defRPr/>
            </a:pPr>
            <a:r>
              <a:rPr lang="en-US" sz="1600" dirty="0" smtClean="0">
                <a:solidFill>
                  <a:schemeClr val="accent2">
                    <a:lumMod val="75000"/>
                  </a:schemeClr>
                </a:solidFill>
                <a:latin typeface="Cambria" pitchFamily="18" charset="0"/>
              </a:rPr>
              <a:t>Case C-285/08 </a:t>
            </a:r>
            <a:r>
              <a:rPr lang="en-US" sz="1600" dirty="0" err="1" smtClean="0">
                <a:solidFill>
                  <a:schemeClr val="accent2">
                    <a:lumMod val="75000"/>
                  </a:schemeClr>
                </a:solidFill>
                <a:latin typeface="Cambria" pitchFamily="18" charset="0"/>
              </a:rPr>
              <a:t>Moteurs</a:t>
            </a:r>
            <a:r>
              <a:rPr lang="en-US" sz="1600" dirty="0" smtClean="0">
                <a:solidFill>
                  <a:schemeClr val="accent2">
                    <a:lumMod val="75000"/>
                  </a:schemeClr>
                </a:solidFill>
                <a:latin typeface="Cambria" pitchFamily="18" charset="0"/>
              </a:rPr>
              <a:t> Leroy </a:t>
            </a:r>
            <a:r>
              <a:rPr lang="en-US" sz="1600" dirty="0" err="1" smtClean="0">
                <a:solidFill>
                  <a:schemeClr val="accent2">
                    <a:lumMod val="75000"/>
                  </a:schemeClr>
                </a:solidFill>
                <a:latin typeface="Cambria" pitchFamily="18" charset="0"/>
              </a:rPr>
              <a:t>Somer</a:t>
            </a:r>
            <a:r>
              <a:rPr lang="en-US" sz="1600" dirty="0" smtClean="0">
                <a:solidFill>
                  <a:schemeClr val="accent2">
                    <a:lumMod val="75000"/>
                  </a:schemeClr>
                </a:solidFill>
                <a:latin typeface="Cambria" pitchFamily="18" charset="0"/>
              </a:rPr>
              <a:t> v </a:t>
            </a:r>
            <a:r>
              <a:rPr lang="en-US" sz="1600" dirty="0" err="1" smtClean="0">
                <a:solidFill>
                  <a:schemeClr val="accent2">
                    <a:lumMod val="75000"/>
                  </a:schemeClr>
                </a:solidFill>
                <a:latin typeface="Cambria" pitchFamily="18" charset="0"/>
              </a:rPr>
              <a:t>Dalkia</a:t>
            </a:r>
            <a:r>
              <a:rPr lang="en-US" sz="1600" dirty="0" smtClean="0">
                <a:solidFill>
                  <a:schemeClr val="accent2">
                    <a:lumMod val="75000"/>
                  </a:schemeClr>
                </a:solidFill>
                <a:latin typeface="Cambria" pitchFamily="18" charset="0"/>
              </a:rPr>
              <a:t> France and Ace Europe</a:t>
            </a:r>
          </a:p>
          <a:p>
            <a:pPr algn="just">
              <a:lnSpc>
                <a:spcPct val="90000"/>
              </a:lnSpc>
              <a:spcBef>
                <a:spcPct val="0"/>
              </a:spcBef>
              <a:spcAft>
                <a:spcPts val="1200"/>
              </a:spcAft>
              <a:buFontTx/>
              <a:buChar char="-"/>
              <a:defRPr/>
            </a:pPr>
            <a:r>
              <a:rPr lang="en-US" sz="1600" dirty="0" smtClean="0">
                <a:solidFill>
                  <a:schemeClr val="accent2">
                    <a:lumMod val="75000"/>
                  </a:schemeClr>
                </a:solidFill>
                <a:latin typeface="Cambria" pitchFamily="18" charset="0"/>
              </a:rPr>
              <a:t>“Directive 85/374 must be interpreted to mean that it </a:t>
            </a:r>
            <a:r>
              <a:rPr lang="en-US" sz="1600" b="1" dirty="0" smtClean="0">
                <a:solidFill>
                  <a:schemeClr val="accent2">
                    <a:lumMod val="75000"/>
                  </a:schemeClr>
                </a:solidFill>
                <a:latin typeface="Cambria" pitchFamily="18" charset="0"/>
              </a:rPr>
              <a:t>does not preclude the interpretation of domestic law or the application of settled domestic case-law according to which an injured person can seek compensation for damage to an item of property intended for professional use and employed for that purpose</a:t>
            </a:r>
            <a:r>
              <a:rPr lang="en-US" sz="1600" dirty="0" smtClean="0">
                <a:solidFill>
                  <a:schemeClr val="accent2">
                    <a:lumMod val="75000"/>
                  </a:schemeClr>
                </a:solidFill>
                <a:latin typeface="Cambria" pitchFamily="18" charset="0"/>
              </a:rPr>
              <a:t>, where the injured person simply proves the damage, the defect in the product and the causal link between that defect and the damage.”</a:t>
            </a:r>
          </a:p>
          <a:p>
            <a:pPr>
              <a:lnSpc>
                <a:spcPct val="90000"/>
              </a:lnSpc>
              <a:spcBef>
                <a:spcPct val="0"/>
              </a:spcBef>
              <a:spcAft>
                <a:spcPts val="1200"/>
              </a:spcAft>
              <a:buFont typeface="Arial" charset="0"/>
              <a:buNone/>
              <a:defRPr/>
            </a:pPr>
            <a:endParaRPr lang="en-US" sz="1800" b="1" dirty="0" smtClean="0">
              <a:solidFill>
                <a:schemeClr val="accent2">
                  <a:lumMod val="75000"/>
                </a:schemeClr>
              </a:solidFill>
              <a:latin typeface="Cambria" pitchFamily="18" charset="0"/>
            </a:endParaRPr>
          </a:p>
          <a:p>
            <a:pPr>
              <a:lnSpc>
                <a:spcPct val="90000"/>
              </a:lnSpc>
              <a:spcBef>
                <a:spcPct val="0"/>
              </a:spcBef>
              <a:spcAft>
                <a:spcPts val="1200"/>
              </a:spcAft>
              <a:buFont typeface="Arial" charset="0"/>
              <a:buNone/>
              <a:defRPr/>
            </a:pPr>
            <a:endParaRPr lang="en-US"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2291"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2292"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229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2297" name="Content Placeholder 25"/>
          <p:cNvSpPr>
            <a:spLocks noGrp="1"/>
          </p:cNvSpPr>
          <p:nvPr>
            <p:ph idx="1"/>
          </p:nvPr>
        </p:nvSpPr>
        <p:spPr>
          <a:xfrm>
            <a:off x="762000" y="1905000"/>
            <a:ext cx="2667000" cy="457200"/>
          </a:xfrm>
        </p:spPr>
        <p:txBody>
          <a:bodyPr/>
          <a:lstStyle/>
          <a:p>
            <a:pPr>
              <a:buFont typeface="Arial" charset="0"/>
              <a:buNone/>
            </a:pPr>
            <a:endParaRPr lang="en-US" sz="1800" b="1" smtClean="0"/>
          </a:p>
          <a:p>
            <a:pPr>
              <a:lnSpc>
                <a:spcPct val="90000"/>
              </a:lnSpc>
              <a:buFont typeface="Wingdings" pitchFamily="2" charset="2"/>
              <a:buChar char="Ø"/>
            </a:pPr>
            <a:endParaRPr lang="en-US" sz="1800" smtClean="0"/>
          </a:p>
          <a:p>
            <a:pPr>
              <a:lnSpc>
                <a:spcPct val="90000"/>
              </a:lnSpc>
              <a:buFont typeface="Arial" charset="0"/>
              <a:buNone/>
            </a:pPr>
            <a:endParaRPr lang="hr-HR" sz="1800" smtClean="0"/>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graphicFrame>
        <p:nvGraphicFramePr>
          <p:cNvPr id="12486" name="Group 198"/>
          <p:cNvGraphicFramePr>
            <a:graphicFrameLocks noGrp="1"/>
          </p:cNvGraphicFramePr>
          <p:nvPr/>
        </p:nvGraphicFramePr>
        <p:xfrm>
          <a:off x="609600" y="2057400"/>
          <a:ext cx="7467600" cy="4256088"/>
        </p:xfrm>
        <a:graphic>
          <a:graphicData uri="http://schemas.openxmlformats.org/drawingml/2006/table">
            <a:tbl>
              <a:tblPr/>
              <a:tblGrid>
                <a:gridCol w="5181600"/>
                <a:gridCol w="2286000"/>
              </a:tblGrid>
              <a:tr h="24923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rgbClr val="000000"/>
                          </a:solidFill>
                          <a:effectLst/>
                          <a:latin typeface="+mn-lt"/>
                          <a:cs typeface="Times New Roman" pitchFamily="18" charset="0"/>
                        </a:rPr>
                        <a:t>Directive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600" b="1" i="0" u="none" strike="noStrike" cap="none" normalizeH="0" baseline="0" dirty="0" err="1" smtClean="0">
                          <a:ln>
                            <a:noFill/>
                          </a:ln>
                          <a:solidFill>
                            <a:srgbClr val="000000"/>
                          </a:solidFill>
                          <a:effectLst/>
                          <a:latin typeface="+mn-lt"/>
                          <a:cs typeface="Times New Roman" pitchFamily="18" charset="0"/>
                        </a:rPr>
                        <a:t>LoO</a:t>
                      </a:r>
                      <a:endParaRPr kumimoji="0" lang="en-US" sz="1600" b="1" i="0" u="none" strike="noStrike" cap="none" normalizeH="0" baseline="0" dirty="0" smtClean="0">
                        <a:ln>
                          <a:noFill/>
                        </a:ln>
                        <a:solidFill>
                          <a:srgbClr val="000000"/>
                        </a:solidFill>
                        <a:effectLst/>
                        <a:latin typeface="+mn-lt"/>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864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600" kern="1200" dirty="0" smtClean="0">
                          <a:solidFill>
                            <a:schemeClr val="tx1"/>
                          </a:solidFill>
                          <a:latin typeface="+mn-lt"/>
                          <a:ea typeface="+mn-ea"/>
                          <a:cs typeface="+mn-cs"/>
                        </a:rPr>
                        <a:t>did not put the product into circulation</a:t>
                      </a:r>
                      <a:endParaRPr kumimoji="0" lang="en-US" sz="1600" b="0" i="0" u="none" strike="noStrike" cap="none" normalizeH="0" baseline="0" dirty="0" smtClean="0">
                        <a:ln>
                          <a:noFill/>
                        </a:ln>
                        <a:solidFill>
                          <a:srgbClr val="000000"/>
                        </a:solidFill>
                        <a:effectLst/>
                        <a:latin typeface="+mn-lt"/>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hr-HR" sz="1600" b="0" i="0" u="none" strike="noStrike" cap="none" normalizeH="0" baseline="0" dirty="0" smtClean="0">
                          <a:ln>
                            <a:noFill/>
                          </a:ln>
                          <a:solidFill>
                            <a:srgbClr val="000000"/>
                          </a:solidFill>
                          <a:effectLst/>
                          <a:latin typeface="+mn-lt"/>
                          <a:cs typeface="Times New Roman" pitchFamily="18" charset="0"/>
                        </a:rPr>
                        <a:t>√</a:t>
                      </a:r>
                      <a:endParaRPr kumimoji="0" lang="en-US" sz="1600" b="0" i="0" u="none" strike="noStrike" cap="none" normalizeH="0" baseline="0" dirty="0" smtClean="0">
                        <a:ln>
                          <a:noFill/>
                        </a:ln>
                        <a:solidFill>
                          <a:srgbClr val="000000"/>
                        </a:solidFill>
                        <a:effectLst/>
                        <a:latin typeface="+mn-lt"/>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600" kern="1200" dirty="0" smtClean="0">
                          <a:solidFill>
                            <a:schemeClr val="tx1"/>
                          </a:solidFill>
                          <a:latin typeface="+mn-lt"/>
                          <a:ea typeface="+mn-ea"/>
                          <a:cs typeface="+mn-cs"/>
                        </a:rPr>
                        <a:t>defect didn`t existed when the product was put into circulation/came into being afterwards</a:t>
                      </a:r>
                      <a:endParaRPr kumimoji="0" lang="en-US" sz="1600" b="0" i="0" u="none" strike="noStrike" cap="none" normalizeH="0" baseline="0" dirty="0" smtClean="0">
                        <a:ln>
                          <a:noFill/>
                        </a:ln>
                        <a:solidFill>
                          <a:srgbClr val="000000"/>
                        </a:solidFill>
                        <a:effectLst/>
                        <a:latin typeface="+mn-lt"/>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hr-HR" sz="1600" b="0" i="0" u="none" strike="noStrike" cap="none" normalizeH="0" baseline="0" dirty="0" smtClean="0">
                          <a:ln>
                            <a:noFill/>
                          </a:ln>
                          <a:solidFill>
                            <a:srgbClr val="000000"/>
                          </a:solidFill>
                          <a:effectLst/>
                          <a:latin typeface="+mn-lt"/>
                          <a:cs typeface="Times New Roman" pitchFamily="18" charset="0"/>
                        </a:rPr>
                        <a:t>√</a:t>
                      </a:r>
                      <a:endParaRPr kumimoji="0" lang="en-US" sz="1600" b="0" i="0" u="none" strike="noStrike" cap="none" normalizeH="0" baseline="0" dirty="0" smtClean="0">
                        <a:ln>
                          <a:noFill/>
                        </a:ln>
                        <a:solidFill>
                          <a:srgbClr val="000000"/>
                        </a:solidFill>
                        <a:effectLst/>
                        <a:latin typeface="+mn-lt"/>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04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600" kern="1200" dirty="0" smtClean="0">
                          <a:solidFill>
                            <a:schemeClr val="tx1"/>
                          </a:solidFill>
                          <a:latin typeface="+mn-lt"/>
                          <a:ea typeface="+mn-ea"/>
                          <a:cs typeface="+mn-cs"/>
                        </a:rPr>
                        <a:t>not manufactured for sale or distribution for economic purpose/ in the course of his business</a:t>
                      </a:r>
                      <a:endParaRPr kumimoji="0" lang="en-US" sz="1600" b="0" i="0" u="none" strike="noStrike" cap="none" normalizeH="0" baseline="0" dirty="0" smtClean="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hr-HR" sz="1600" b="0" i="0" u="none" strike="noStrike" cap="none" normalizeH="0" baseline="0" dirty="0" smtClean="0">
                          <a:ln>
                            <a:noFill/>
                          </a:ln>
                          <a:solidFill>
                            <a:srgbClr val="000000"/>
                          </a:solidFill>
                          <a:effectLst/>
                          <a:latin typeface="+mn-lt"/>
                          <a:cs typeface="Times New Roman" pitchFamily="18" charset="0"/>
                        </a:rPr>
                        <a:t>√</a:t>
                      </a:r>
                      <a:endParaRPr kumimoji="0" lang="en-US" sz="1600" b="0" i="0" u="none" strike="noStrike" cap="none" normalizeH="0" baseline="0" dirty="0" smtClean="0">
                        <a:ln>
                          <a:noFill/>
                        </a:ln>
                        <a:solidFill>
                          <a:srgbClr val="000000"/>
                        </a:solidFill>
                        <a:effectLst/>
                        <a:latin typeface="+mn-lt"/>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600" kern="1200" dirty="0" smtClean="0">
                          <a:solidFill>
                            <a:schemeClr val="tx1"/>
                          </a:solidFill>
                          <a:latin typeface="+mn-lt"/>
                          <a:ea typeface="+mn-ea"/>
                          <a:cs typeface="+mn-cs"/>
                        </a:rPr>
                        <a:t>compliance with mandatory regulations </a:t>
                      </a:r>
                      <a:endParaRPr kumimoji="0" lang="en-US" sz="1600" b="0" i="0" u="none" strike="noStrike" cap="none" normalizeH="0" baseline="0" dirty="0" smtClean="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hr-HR" sz="1600" b="0" i="0" u="none" strike="noStrike" cap="none" normalizeH="0" baseline="0" dirty="0" smtClean="0">
                          <a:ln>
                            <a:noFill/>
                          </a:ln>
                          <a:solidFill>
                            <a:srgbClr val="000000"/>
                          </a:solidFill>
                          <a:effectLst/>
                          <a:latin typeface="+mn-lt"/>
                          <a:cs typeface="Times New Roman" pitchFamily="18" charset="0"/>
                        </a:rPr>
                        <a:t>√</a:t>
                      </a:r>
                      <a:r>
                        <a:rPr kumimoji="0" lang="en-US" sz="1600" b="0" i="0" u="none" strike="noStrike" cap="none" normalizeH="0" baseline="0" dirty="0" smtClean="0">
                          <a:ln>
                            <a:noFill/>
                          </a:ln>
                          <a:solidFill>
                            <a:srgbClr val="000000"/>
                          </a:solidFill>
                          <a:effectLst/>
                          <a:latin typeface="+mn-lt"/>
                          <a:cs typeface="Times New Roman" pitchFamily="18" charset="0"/>
                        </a:rPr>
                        <a:t> </a:t>
                      </a:r>
                      <a:endParaRPr kumimoji="0" lang="en-US" sz="1600" b="0" i="0" u="none" strike="noStrike" cap="none" normalizeH="0" baseline="0" dirty="0" smtClean="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600" kern="1200" dirty="0" smtClean="0">
                          <a:solidFill>
                            <a:schemeClr val="tx1"/>
                          </a:solidFill>
                          <a:latin typeface="+mn-lt"/>
                          <a:ea typeface="+mn-ea"/>
                          <a:cs typeface="+mn-cs"/>
                        </a:rPr>
                        <a:t>state of scientific and technical knowledge </a:t>
                      </a:r>
                      <a:endParaRPr kumimoji="0" lang="en-US" sz="1600" b="0" i="0" u="none" strike="noStrike" cap="none" normalizeH="0" baseline="0" dirty="0" smtClean="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hr-HR" sz="1600" b="0" i="0" u="none" strike="noStrike" cap="none" normalizeH="0" baseline="0" dirty="0" smtClean="0">
                          <a:ln>
                            <a:noFill/>
                          </a:ln>
                          <a:solidFill>
                            <a:srgbClr val="000000"/>
                          </a:solidFill>
                          <a:effectLst/>
                          <a:latin typeface="+mn-lt"/>
                          <a:cs typeface="Times New Roman" pitchFamily="18" charset="0"/>
                        </a:rPr>
                        <a:t>√</a:t>
                      </a:r>
                      <a:endParaRPr kumimoji="0" lang="en-US" sz="1600" b="0" i="0" u="none" strike="noStrike" cap="none" normalizeH="0" baseline="0" dirty="0" smtClean="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99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600" kern="1200" dirty="0" smtClean="0">
                          <a:solidFill>
                            <a:schemeClr val="tx1"/>
                          </a:solidFill>
                          <a:latin typeface="+mn-lt"/>
                          <a:ea typeface="+mn-ea"/>
                          <a:cs typeface="+mn-cs"/>
                        </a:rPr>
                        <a:t>manufacturer of a component</a:t>
                      </a:r>
                      <a:endParaRPr kumimoji="0" lang="en-US" sz="1600" b="0" i="0" u="none" strike="noStrike" cap="none" normalizeH="0" baseline="0" dirty="0" smtClean="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hr-HR" sz="1600" b="0" i="0" u="none" strike="noStrike" cap="none" normalizeH="0" baseline="0" dirty="0" smtClean="0">
                          <a:ln>
                            <a:noFill/>
                          </a:ln>
                          <a:solidFill>
                            <a:srgbClr val="000000"/>
                          </a:solidFill>
                          <a:effectLst/>
                          <a:latin typeface="+mn-lt"/>
                          <a:cs typeface="Times New Roman" pitchFamily="18" charset="0"/>
                        </a:rPr>
                        <a:t>√</a:t>
                      </a:r>
                      <a:endParaRPr kumimoji="0" lang="en-US" sz="1600" b="0" i="0" u="none" strike="noStrike" cap="none" normalizeH="0" baseline="0" dirty="0" smtClean="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998">
                <a:tc>
                  <a:txBody>
                    <a:bodyPr/>
                    <a:lstStyle/>
                    <a:p>
                      <a:r>
                        <a:rPr lang="en-US" sz="1600" kern="1200" dirty="0" smtClean="0">
                          <a:solidFill>
                            <a:schemeClr val="tx1"/>
                          </a:solidFill>
                          <a:latin typeface="+mn-lt"/>
                          <a:ea typeface="+mn-ea"/>
                          <a:cs typeface="+mn-cs"/>
                        </a:rPr>
                        <a:t>damage caused by a defect in the product and by the fault of the injured person or any person for whom the injured person is responsible</a:t>
                      </a:r>
                      <a:endParaRPr lang="en-US" sz="1600" dirty="0"/>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600" b="0" i="0" u="none" strike="noStrike" cap="none" normalizeH="0" baseline="0" dirty="0" smtClean="0">
                          <a:ln>
                            <a:noFill/>
                          </a:ln>
                          <a:solidFill>
                            <a:srgbClr val="000000"/>
                          </a:solidFill>
                          <a:effectLst/>
                          <a:latin typeface="+mn-lt"/>
                          <a:cs typeface="Times New Roman" pitchFamily="18" charset="0"/>
                        </a:rPr>
                        <a:t>√</a:t>
                      </a:r>
                      <a:r>
                        <a:rPr kumimoji="0" lang="en-US" sz="1600" b="0" i="0" u="none" strike="noStrike" cap="none" normalizeH="0" baseline="0" dirty="0" smtClean="0">
                          <a:ln>
                            <a:noFill/>
                          </a:ln>
                          <a:solidFill>
                            <a:srgbClr val="000000"/>
                          </a:solidFill>
                          <a:effectLst/>
                          <a:latin typeface="+mn-lt"/>
                          <a:cs typeface="Times New Roman" pitchFamily="18" charset="0"/>
                        </a:rPr>
                        <a:t> (“</a:t>
                      </a:r>
                      <a:r>
                        <a:rPr lang="en-GB" sz="1600" kern="1200" dirty="0" smtClean="0">
                          <a:solidFill>
                            <a:schemeClr val="tx1"/>
                          </a:solidFill>
                          <a:latin typeface="+mn-lt"/>
                          <a:ea typeface="+mn-ea"/>
                          <a:cs typeface="+mn-cs"/>
                        </a:rPr>
                        <a:t>damage is caused exclusively by the action…”)</a:t>
                      </a:r>
                      <a:endParaRPr kumimoji="0" lang="en-US" sz="1600" b="0" i="0" u="none" strike="noStrike" cap="none" normalizeH="0" baseline="0" dirty="0" smtClean="0">
                        <a:ln>
                          <a:noFill/>
                        </a:ln>
                        <a:solidFill>
                          <a:schemeClr val="tx1"/>
                        </a:solidFill>
                        <a:effectLst/>
                        <a:latin typeface="+mn-lt"/>
                      </a:endParaRPr>
                    </a:p>
                    <a:p>
                      <a:endParaRPr lang="en-US" sz="16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12329" name="Group 34"/>
          <p:cNvGrpSpPr>
            <a:grpSpLocks/>
          </p:cNvGrpSpPr>
          <p:nvPr/>
        </p:nvGrpSpPr>
        <p:grpSpPr bwMode="auto">
          <a:xfrm>
            <a:off x="8056563" y="147638"/>
            <a:ext cx="1211262" cy="385762"/>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9" name="Title 24"/>
          <p:cNvSpPr txBox="1">
            <a:spLocks/>
          </p:cNvSpPr>
          <p:nvPr/>
        </p:nvSpPr>
        <p:spPr bwMode="auto">
          <a:xfrm>
            <a:off x="2362200" y="838200"/>
            <a:ext cx="4572000" cy="838200"/>
          </a:xfrm>
          <a:prstGeom prst="rect">
            <a:avLst/>
          </a:prstGeom>
          <a:noFill/>
          <a:ln w="9525">
            <a:noFill/>
            <a:miter lim="800000"/>
            <a:headEnd/>
            <a:tailEnd/>
          </a:ln>
        </p:spPr>
        <p:txBody>
          <a:bodyPr anchor="ctr"/>
          <a:lstStyle/>
          <a:p>
            <a:pPr marL="457200" indent="-457200" algn="ctr" eaLnBrk="0" hangingPunct="0">
              <a:lnSpc>
                <a:spcPct val="90000"/>
              </a:lnSpc>
              <a:spcBef>
                <a:spcPts val="1800"/>
              </a:spcBef>
              <a:defRPr/>
            </a:pPr>
            <a:r>
              <a:rPr lang="en-US" sz="3200" dirty="0">
                <a:solidFill>
                  <a:srgbClr val="0000FF"/>
                </a:solidFill>
                <a:latin typeface="Cambria" pitchFamily="18" charset="0"/>
                <a:ea typeface="+mj-ea"/>
                <a:cs typeface="+mj-cs"/>
              </a:rPr>
              <a:t>Level of transposition (Key rules V)</a:t>
            </a:r>
          </a:p>
        </p:txBody>
      </p:sp>
      <p:sp>
        <p:nvSpPr>
          <p:cNvPr id="12331" name="TextBox 35"/>
          <p:cNvSpPr txBox="1">
            <a:spLocks noChangeArrowheads="1"/>
          </p:cNvSpPr>
          <p:nvPr/>
        </p:nvSpPr>
        <p:spPr bwMode="auto">
          <a:xfrm>
            <a:off x="533400" y="1752600"/>
            <a:ext cx="4191000" cy="338138"/>
          </a:xfrm>
          <a:prstGeom prst="rect">
            <a:avLst/>
          </a:prstGeom>
          <a:noFill/>
          <a:ln w="9525">
            <a:noFill/>
            <a:miter lim="800000"/>
            <a:headEnd/>
            <a:tailEnd/>
          </a:ln>
        </p:spPr>
        <p:txBody>
          <a:bodyPr>
            <a:spAutoFit/>
          </a:bodyPr>
          <a:lstStyle/>
          <a:p>
            <a:r>
              <a:rPr lang="en-US" sz="1600" b="1"/>
              <a:t>Producers defenses </a:t>
            </a:r>
            <a:r>
              <a:rPr lang="en-US" sz="1600"/>
              <a:t>(</a:t>
            </a:r>
            <a:r>
              <a:rPr lang="en-US" sz="1600" b="1"/>
              <a:t>Art. 180 LoO</a:t>
            </a:r>
            <a:r>
              <a:rPr lang="en-US" sz="160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331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331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3321"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3322" name="Title 24"/>
          <p:cNvSpPr>
            <a:spLocks noGrp="1"/>
          </p:cNvSpPr>
          <p:nvPr>
            <p:ph type="title"/>
          </p:nvPr>
        </p:nvSpPr>
        <p:spPr>
          <a:xfrm>
            <a:off x="2286000" y="762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VI)</a:t>
            </a:r>
          </a:p>
        </p:txBody>
      </p:sp>
      <p:sp>
        <p:nvSpPr>
          <p:cNvPr id="13323" name="Content Placeholder 25"/>
          <p:cNvSpPr>
            <a:spLocks noGrp="1"/>
          </p:cNvSpPr>
          <p:nvPr>
            <p:ph idx="1"/>
          </p:nvPr>
        </p:nvSpPr>
        <p:spPr>
          <a:xfrm>
            <a:off x="381000" y="1676400"/>
            <a:ext cx="8458200" cy="3505200"/>
          </a:xfrm>
        </p:spPr>
        <p:txBody>
          <a:bodyPr/>
          <a:lstStyle/>
          <a:p>
            <a:pPr>
              <a:buFont typeface="Arial" charset="0"/>
              <a:buNone/>
              <a:defRPr/>
            </a:pPr>
            <a:endParaRPr lang="en-GB" sz="2400" dirty="0" smtClean="0"/>
          </a:p>
          <a:p>
            <a:pPr>
              <a:buFont typeface="Wingdings" pitchFamily="2" charset="2"/>
              <a:buChar char="Ø"/>
              <a:defRPr/>
            </a:pPr>
            <a:r>
              <a:rPr lang="en-US" sz="1800" b="1" dirty="0" smtClean="0">
                <a:solidFill>
                  <a:schemeClr val="accent2">
                    <a:lumMod val="75000"/>
                  </a:schemeClr>
                </a:solidFill>
                <a:latin typeface="Cambria" pitchFamily="18" charset="0"/>
              </a:rPr>
              <a:t>Possibility for Reduction of Producer liability/Contractual clauses (Art. 96 (2) LCP,  Art. 180  (3) and Art. 181)</a:t>
            </a:r>
          </a:p>
          <a:p>
            <a:pPr>
              <a:buFontTx/>
              <a:buChar char="-"/>
              <a:defRPr/>
            </a:pPr>
            <a:endParaRPr lang="en-US" sz="1800" b="1" dirty="0" smtClean="0">
              <a:solidFill>
                <a:schemeClr val="accent2">
                  <a:lumMod val="75000"/>
                </a:schemeClr>
              </a:solidFill>
              <a:latin typeface="Cambria" pitchFamily="18" charset="0"/>
            </a:endParaRPr>
          </a:p>
          <a:p>
            <a:pPr>
              <a:buFontTx/>
              <a:buChar char="-"/>
              <a:defRPr/>
            </a:pPr>
            <a:r>
              <a:rPr lang="en-US" sz="1800" b="1" dirty="0" smtClean="0">
                <a:solidFill>
                  <a:schemeClr val="accent2">
                    <a:lumMod val="75000"/>
                  </a:schemeClr>
                </a:solidFill>
                <a:latin typeface="Cambria" pitchFamily="18" charset="0"/>
              </a:rPr>
              <a:t>No reduction/exoneration</a:t>
            </a:r>
            <a:r>
              <a:rPr lang="en-US" sz="1800" dirty="0" smtClean="0">
                <a:solidFill>
                  <a:schemeClr val="accent2">
                    <a:lumMod val="75000"/>
                  </a:schemeClr>
                </a:solidFill>
                <a:latin typeface="Cambria" pitchFamily="18" charset="0"/>
              </a:rPr>
              <a:t> from liability of the producer when the damage is caused both by a defect in product and by the act or omission of a third party.</a:t>
            </a:r>
          </a:p>
          <a:p>
            <a:pPr>
              <a:buFontTx/>
              <a:buChar char="-"/>
              <a:defRPr/>
            </a:pPr>
            <a:endParaRPr lang="en-GB" sz="1800" dirty="0" smtClean="0">
              <a:solidFill>
                <a:schemeClr val="accent2">
                  <a:lumMod val="75000"/>
                </a:schemeClr>
              </a:solidFill>
              <a:latin typeface="Cambria" pitchFamily="18" charset="0"/>
            </a:endParaRPr>
          </a:p>
          <a:p>
            <a:pPr>
              <a:buFontTx/>
              <a:buChar char="-"/>
              <a:defRPr/>
            </a:pPr>
            <a:r>
              <a:rPr lang="en-GB" sz="1800" b="1" dirty="0" smtClean="0">
                <a:solidFill>
                  <a:schemeClr val="accent2">
                    <a:lumMod val="75000"/>
                  </a:schemeClr>
                </a:solidFill>
                <a:latin typeface="Cambria" pitchFamily="18" charset="0"/>
              </a:rPr>
              <a:t>Partial exoneration (reduction) </a:t>
            </a:r>
            <a:r>
              <a:rPr lang="en-GB" sz="1800" dirty="0" smtClean="0">
                <a:solidFill>
                  <a:schemeClr val="accent2">
                    <a:lumMod val="75000"/>
                  </a:schemeClr>
                </a:solidFill>
                <a:latin typeface="Cambria" pitchFamily="18" charset="0"/>
              </a:rPr>
              <a:t>of the producer from liability if the injured party, or a person for whom that party is liable, has </a:t>
            </a:r>
            <a:r>
              <a:rPr lang="en-GB" sz="1800" b="1" dirty="0" smtClean="0">
                <a:solidFill>
                  <a:schemeClr val="accent2">
                    <a:lumMod val="75000"/>
                  </a:schemeClr>
                </a:solidFill>
                <a:latin typeface="Cambria" pitchFamily="18" charset="0"/>
              </a:rPr>
              <a:t>partially contributed </a:t>
            </a:r>
            <a:r>
              <a:rPr lang="en-GB" sz="1800" dirty="0" smtClean="0">
                <a:solidFill>
                  <a:schemeClr val="accent2">
                    <a:lumMod val="75000"/>
                  </a:schemeClr>
                </a:solidFill>
                <a:latin typeface="Cambria" pitchFamily="18" charset="0"/>
              </a:rPr>
              <a:t>to the occurrence of damage.</a:t>
            </a:r>
          </a:p>
          <a:p>
            <a:pPr>
              <a:buFontTx/>
              <a:buChar char="-"/>
              <a:defRPr/>
            </a:pPr>
            <a:endParaRPr lang="en-GB" sz="1800" dirty="0" smtClean="0">
              <a:solidFill>
                <a:schemeClr val="accent2">
                  <a:lumMod val="75000"/>
                </a:schemeClr>
              </a:solidFill>
              <a:latin typeface="Cambria" pitchFamily="18" charset="0"/>
            </a:endParaRPr>
          </a:p>
          <a:p>
            <a:pPr algn="just">
              <a:buFont typeface="Wingdings" pitchFamily="2" charset="2"/>
              <a:buChar char="Ø"/>
              <a:defRPr/>
            </a:pPr>
            <a:r>
              <a:rPr lang="en-GB" sz="1800" dirty="0" smtClean="0">
                <a:solidFill>
                  <a:schemeClr val="accent2">
                    <a:lumMod val="75000"/>
                  </a:schemeClr>
                </a:solidFill>
                <a:latin typeface="Cambria" pitchFamily="18" charset="0"/>
              </a:rPr>
              <a:t>Producer’s liability </a:t>
            </a:r>
            <a:r>
              <a:rPr lang="en-GB" sz="1800" b="1" dirty="0" smtClean="0">
                <a:solidFill>
                  <a:schemeClr val="accent2">
                    <a:lumMod val="75000"/>
                  </a:schemeClr>
                </a:solidFill>
                <a:latin typeface="Cambria" pitchFamily="18" charset="0"/>
              </a:rPr>
              <a:t>can not be exclude or limited in advance </a:t>
            </a:r>
            <a:r>
              <a:rPr lang="en-GB" sz="1800" dirty="0" smtClean="0">
                <a:solidFill>
                  <a:schemeClr val="accent2">
                    <a:lumMod val="75000"/>
                  </a:schemeClr>
                </a:solidFill>
                <a:latin typeface="Cambria" pitchFamily="18" charset="0"/>
              </a:rPr>
              <a:t>with the contract with the injured party.</a:t>
            </a:r>
          </a:p>
          <a:p>
            <a:pPr>
              <a:buFont typeface="Arial" charset="0"/>
              <a:buNone/>
              <a:defRPr/>
            </a:pPr>
            <a:endParaRPr lang="en-GB" sz="18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434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434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434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4346" name="Title 24"/>
          <p:cNvSpPr>
            <a:spLocks noGrp="1"/>
          </p:cNvSpPr>
          <p:nvPr>
            <p:ph type="title"/>
          </p:nvPr>
        </p:nvSpPr>
        <p:spPr>
          <a:xfrm>
            <a:off x="2286000" y="762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VII)</a:t>
            </a:r>
          </a:p>
        </p:txBody>
      </p:sp>
      <p:sp>
        <p:nvSpPr>
          <p:cNvPr id="14347" name="Content Placeholder 25"/>
          <p:cNvSpPr>
            <a:spLocks noGrp="1"/>
          </p:cNvSpPr>
          <p:nvPr>
            <p:ph idx="1"/>
          </p:nvPr>
        </p:nvSpPr>
        <p:spPr>
          <a:xfrm>
            <a:off x="381000" y="1676400"/>
            <a:ext cx="8458200" cy="3505200"/>
          </a:xfrm>
        </p:spPr>
        <p:txBody>
          <a:bodyPr/>
          <a:lstStyle/>
          <a:p>
            <a:pPr>
              <a:buFont typeface="Arial" charset="0"/>
              <a:buNone/>
            </a:pPr>
            <a:endParaRPr lang="en-GB" sz="1800" smtClean="0"/>
          </a:p>
          <a:p>
            <a:pPr>
              <a:buFont typeface="Wingdings" pitchFamily="2" charset="2"/>
              <a:buChar char="Ø"/>
            </a:pPr>
            <a:r>
              <a:rPr lang="en-US" sz="1800" b="1" smtClean="0"/>
              <a:t>Damage (Art. 96 LCP), </a:t>
            </a:r>
            <a:r>
              <a:rPr lang="en-GB" sz="1800" b="1" smtClean="0">
                <a:solidFill>
                  <a:srgbClr val="FF0000"/>
                </a:solidFill>
              </a:rPr>
              <a:t>low level of harmonization</a:t>
            </a:r>
            <a:endParaRPr lang="en-US" sz="1800" b="1" smtClean="0">
              <a:solidFill>
                <a:srgbClr val="FF0000"/>
              </a:solidFill>
            </a:endParaRPr>
          </a:p>
          <a:p>
            <a:pPr>
              <a:buFontTx/>
              <a:buChar char="-"/>
            </a:pPr>
            <a:endParaRPr lang="en-US" sz="1800" b="1" smtClean="0"/>
          </a:p>
          <a:p>
            <a:pPr>
              <a:buFontTx/>
              <a:buChar char="-"/>
            </a:pPr>
            <a:r>
              <a:rPr lang="en-US" sz="1800" b="1" smtClean="0"/>
              <a:t>Two types of Damage:</a:t>
            </a:r>
          </a:p>
          <a:p>
            <a:pPr lvl="1">
              <a:buFontTx/>
              <a:buChar char="-"/>
            </a:pPr>
            <a:r>
              <a:rPr lang="en-US" sz="1800" smtClean="0"/>
              <a:t>Caused by </a:t>
            </a:r>
            <a:r>
              <a:rPr lang="en-GB" sz="1800" smtClean="0"/>
              <a:t>death, injury, or </a:t>
            </a:r>
            <a:r>
              <a:rPr lang="en-GB" sz="1800" b="1" smtClean="0">
                <a:solidFill>
                  <a:srgbClr val="FF0000"/>
                </a:solidFill>
              </a:rPr>
              <a:t>damage to health</a:t>
            </a:r>
            <a:r>
              <a:rPr lang="en-US" sz="1800" smtClean="0"/>
              <a:t>; </a:t>
            </a:r>
          </a:p>
          <a:p>
            <a:pPr lvl="1">
              <a:buFontTx/>
              <a:buChar char="-"/>
            </a:pPr>
            <a:r>
              <a:rPr lang="en-US" sz="1800" smtClean="0"/>
              <a:t>Property damage. </a:t>
            </a:r>
          </a:p>
          <a:p>
            <a:pPr lvl="1">
              <a:buFontTx/>
              <a:buChar char="-"/>
            </a:pPr>
            <a:endParaRPr lang="en-US" sz="1800" b="1" smtClean="0"/>
          </a:p>
          <a:p>
            <a:pPr>
              <a:buFontTx/>
              <a:buChar char="-"/>
            </a:pPr>
            <a:r>
              <a:rPr lang="en-US" sz="1800" b="1" smtClean="0"/>
              <a:t>Property damage  (criteria):  </a:t>
            </a:r>
          </a:p>
          <a:p>
            <a:pPr lvl="1">
              <a:buFontTx/>
              <a:buChar char="-"/>
            </a:pPr>
            <a:r>
              <a:rPr lang="en-GB" sz="1800" b="1" smtClean="0">
                <a:solidFill>
                  <a:srgbClr val="FF0000"/>
                </a:solidFill>
              </a:rPr>
              <a:t>damage or destruction of a product intended for personal use</a:t>
            </a:r>
            <a:r>
              <a:rPr lang="en-US" sz="1800" smtClean="0"/>
              <a:t>, </a:t>
            </a:r>
            <a:endParaRPr lang="en-US" sz="1800" b="1" smtClean="0"/>
          </a:p>
          <a:p>
            <a:pPr>
              <a:buFont typeface="Arial" charset="0"/>
              <a:buNone/>
            </a:pPr>
            <a:endParaRPr lang="en-US" sz="1800" b="1" smtClean="0"/>
          </a:p>
          <a:p>
            <a:pPr>
              <a:buFont typeface="Arial" charset="0"/>
              <a:buNone/>
            </a:pPr>
            <a:endParaRPr lang="en-GB" sz="1800" b="1" smtClean="0"/>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5364"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5365"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5369"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5370" name="Title 24"/>
          <p:cNvSpPr>
            <a:spLocks noGrp="1"/>
          </p:cNvSpPr>
          <p:nvPr>
            <p:ph type="title"/>
          </p:nvPr>
        </p:nvSpPr>
        <p:spPr>
          <a:xfrm>
            <a:off x="2286000" y="762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VIII)</a:t>
            </a:r>
          </a:p>
        </p:txBody>
      </p:sp>
      <p:sp>
        <p:nvSpPr>
          <p:cNvPr id="15371" name="Content Placeholder 25"/>
          <p:cNvSpPr>
            <a:spLocks noGrp="1"/>
          </p:cNvSpPr>
          <p:nvPr>
            <p:ph idx="1"/>
          </p:nvPr>
        </p:nvSpPr>
        <p:spPr>
          <a:xfrm>
            <a:off x="457200" y="1981200"/>
            <a:ext cx="8458200" cy="3505200"/>
          </a:xfrm>
        </p:spPr>
        <p:txBody>
          <a:bodyPr/>
          <a:lstStyle/>
          <a:p>
            <a:pPr>
              <a:buFont typeface="Arial" charset="0"/>
              <a:buNone/>
              <a:defRPr/>
            </a:pPr>
            <a:endParaRPr lang="en-GB" sz="1800" dirty="0" smtClean="0"/>
          </a:p>
          <a:p>
            <a:pPr>
              <a:buFont typeface="Wingdings" pitchFamily="2" charset="2"/>
              <a:buChar char="Ø"/>
              <a:defRPr/>
            </a:pPr>
            <a:r>
              <a:rPr lang="en-US" sz="1800" b="1" dirty="0" smtClean="0">
                <a:solidFill>
                  <a:schemeClr val="accent2">
                    <a:lumMod val="75000"/>
                  </a:schemeClr>
                </a:solidFill>
              </a:rPr>
              <a:t>Damage to property (Art. 96 LCP), </a:t>
            </a:r>
            <a:r>
              <a:rPr lang="en-GB" sz="1800" b="1" dirty="0" smtClean="0">
                <a:solidFill>
                  <a:srgbClr val="FF0000"/>
                </a:solidFill>
              </a:rPr>
              <a:t>low level of harmonization</a:t>
            </a:r>
            <a:endParaRPr lang="en-US" sz="1800" b="1" dirty="0" smtClean="0">
              <a:solidFill>
                <a:srgbClr val="FF0000"/>
              </a:solidFill>
            </a:endParaRPr>
          </a:p>
          <a:p>
            <a:pPr>
              <a:buFontTx/>
              <a:buChar char="-"/>
              <a:defRPr/>
            </a:pPr>
            <a:r>
              <a:rPr lang="en-US" sz="1800" b="1" dirty="0" smtClean="0">
                <a:solidFill>
                  <a:srgbClr val="FF0000"/>
                </a:solidFill>
              </a:rPr>
              <a:t>No transposition of: </a:t>
            </a:r>
          </a:p>
          <a:p>
            <a:pPr>
              <a:buFontTx/>
              <a:buChar char="-"/>
              <a:defRPr/>
            </a:pPr>
            <a:r>
              <a:rPr lang="en-US" sz="1800" dirty="0" smtClean="0">
                <a:solidFill>
                  <a:schemeClr val="accent2">
                    <a:lumMod val="75000"/>
                  </a:schemeClr>
                </a:solidFill>
              </a:rPr>
              <a:t>“item of property other than the defective product itself”, </a:t>
            </a:r>
          </a:p>
          <a:p>
            <a:pPr>
              <a:buFontTx/>
              <a:buChar char="-"/>
              <a:defRPr/>
            </a:pPr>
            <a:r>
              <a:rPr lang="en-US" sz="1800" dirty="0" smtClean="0">
                <a:solidFill>
                  <a:schemeClr val="accent2">
                    <a:lumMod val="75000"/>
                  </a:schemeClr>
                </a:solidFill>
              </a:rPr>
              <a:t>“used by the person who has suffered the loss”</a:t>
            </a:r>
          </a:p>
          <a:p>
            <a:pPr>
              <a:buFontTx/>
              <a:buChar char="-"/>
              <a:defRPr/>
            </a:pPr>
            <a:r>
              <a:rPr lang="en-US" sz="1800" dirty="0" smtClean="0">
                <a:solidFill>
                  <a:schemeClr val="accent2">
                    <a:lumMod val="75000"/>
                  </a:schemeClr>
                </a:solidFill>
              </a:rPr>
              <a:t>“mainly for his own private use or consumption”; </a:t>
            </a:r>
          </a:p>
          <a:p>
            <a:pPr>
              <a:buFont typeface="Arial" charset="0"/>
              <a:buNone/>
              <a:defRPr/>
            </a:pPr>
            <a:r>
              <a:rPr lang="en-US" sz="1800" dirty="0" smtClean="0">
                <a:solidFill>
                  <a:schemeClr val="accent2">
                    <a:lumMod val="75000"/>
                  </a:schemeClr>
                </a:solidFill>
              </a:rPr>
              <a:t>	and  </a:t>
            </a:r>
          </a:p>
          <a:p>
            <a:pPr>
              <a:buFontTx/>
              <a:buChar char="-"/>
              <a:defRPr/>
            </a:pPr>
            <a:r>
              <a:rPr lang="en-US" sz="1800" b="1" dirty="0" smtClean="0">
                <a:solidFill>
                  <a:srgbClr val="0000FF"/>
                </a:solidFill>
              </a:rPr>
              <a:t>threshold lower of 500 Euros </a:t>
            </a:r>
            <a:r>
              <a:rPr lang="en-US" sz="1800" dirty="0" smtClean="0">
                <a:solidFill>
                  <a:schemeClr val="accent2">
                    <a:lumMod val="75000"/>
                  </a:schemeClr>
                </a:solidFill>
              </a:rPr>
              <a:t>(Case C-154/00 </a:t>
            </a:r>
            <a:r>
              <a:rPr lang="en-US" sz="1800" i="1" dirty="0" smtClean="0">
                <a:solidFill>
                  <a:schemeClr val="accent2">
                    <a:lumMod val="75000"/>
                  </a:schemeClr>
                </a:solidFill>
              </a:rPr>
              <a:t>Commission</a:t>
            </a:r>
            <a:r>
              <a:rPr lang="en-US" sz="1800" dirty="0" smtClean="0">
                <a:solidFill>
                  <a:schemeClr val="accent2">
                    <a:lumMod val="75000"/>
                  </a:schemeClr>
                </a:solidFill>
              </a:rPr>
              <a:t> v </a:t>
            </a:r>
            <a:r>
              <a:rPr lang="en-US" sz="1800" i="1" dirty="0" smtClean="0">
                <a:solidFill>
                  <a:schemeClr val="accent2">
                    <a:lumMod val="75000"/>
                  </a:schemeClr>
                </a:solidFill>
              </a:rPr>
              <a:t>Greece</a:t>
            </a:r>
            <a:r>
              <a:rPr lang="en-US" sz="1800" dirty="0" smtClean="0">
                <a:solidFill>
                  <a:schemeClr val="accent2">
                    <a:lumMod val="75000"/>
                  </a:schemeClr>
                </a:solidFill>
              </a:rPr>
              <a:t> [2002] ECR I-3879)</a:t>
            </a:r>
            <a:endParaRPr lang="en-US" sz="1800" b="1" dirty="0" smtClean="0">
              <a:solidFill>
                <a:schemeClr val="accent2">
                  <a:lumMod val="75000"/>
                </a:schemeClr>
              </a:solidFill>
            </a:endParaRPr>
          </a:p>
          <a:p>
            <a:pPr>
              <a:buFont typeface="Arial" charset="0"/>
              <a:buNone/>
              <a:defRPr/>
            </a:pPr>
            <a:endParaRPr lang="en-US" sz="1800" b="1" dirty="0" smtClean="0"/>
          </a:p>
          <a:p>
            <a:pPr>
              <a:buFont typeface="Arial" charset="0"/>
              <a:buNone/>
              <a:defRPr/>
            </a:pPr>
            <a:endParaRPr lang="en-GB" sz="1800" b="1" dirty="0" smtClean="0"/>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6388"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6389"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6393"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6394" name="Title 24"/>
          <p:cNvSpPr>
            <a:spLocks noGrp="1"/>
          </p:cNvSpPr>
          <p:nvPr>
            <p:ph type="title"/>
          </p:nvPr>
        </p:nvSpPr>
        <p:spPr>
          <a:xfrm>
            <a:off x="2286000" y="762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Level of transposition (Key rules IX)</a:t>
            </a:r>
          </a:p>
        </p:txBody>
      </p:sp>
      <p:sp>
        <p:nvSpPr>
          <p:cNvPr id="16395" name="Content Placeholder 25"/>
          <p:cNvSpPr>
            <a:spLocks noGrp="1"/>
          </p:cNvSpPr>
          <p:nvPr>
            <p:ph idx="1"/>
          </p:nvPr>
        </p:nvSpPr>
        <p:spPr>
          <a:xfrm>
            <a:off x="304800" y="1676400"/>
            <a:ext cx="8458200" cy="3505200"/>
          </a:xfrm>
        </p:spPr>
        <p:txBody>
          <a:bodyPr/>
          <a:lstStyle/>
          <a:p>
            <a:pPr>
              <a:buFont typeface="Arial" charset="0"/>
              <a:buNone/>
              <a:defRPr/>
            </a:pPr>
            <a:endParaRPr lang="en-GB" sz="2400" dirty="0" smtClean="0"/>
          </a:p>
          <a:p>
            <a:pPr>
              <a:buFont typeface="Wingdings" pitchFamily="2" charset="2"/>
              <a:buChar char="Ø"/>
              <a:defRPr/>
            </a:pPr>
            <a:r>
              <a:rPr lang="en-US" sz="1800" b="1" dirty="0" smtClean="0">
                <a:solidFill>
                  <a:schemeClr val="accent2">
                    <a:lumMod val="75000"/>
                  </a:schemeClr>
                </a:solidFill>
                <a:latin typeface="Cambria" pitchFamily="18" charset="0"/>
              </a:rPr>
              <a:t>Recovery of Damages</a:t>
            </a:r>
          </a:p>
          <a:p>
            <a:pPr algn="just">
              <a:buFontTx/>
              <a:buChar char="-"/>
              <a:defRPr/>
            </a:pPr>
            <a:r>
              <a:rPr lang="en-US" sz="1800" dirty="0" smtClean="0">
                <a:solidFill>
                  <a:schemeClr val="accent2">
                    <a:lumMod val="75000"/>
                  </a:schemeClr>
                </a:solidFill>
                <a:latin typeface="Cambria" pitchFamily="18" charset="0"/>
              </a:rPr>
              <a:t>The injured person has three years to seek compensation, starting from date the plaintiff becomes aware or should reasonably have become aware of the damage, the defect, and the identity of the producer </a:t>
            </a:r>
            <a:r>
              <a:rPr lang="en-US" sz="1800" b="1" dirty="0" smtClean="0">
                <a:solidFill>
                  <a:schemeClr val="accent2">
                    <a:lumMod val="75000"/>
                  </a:schemeClr>
                </a:solidFill>
                <a:latin typeface="Cambria" pitchFamily="18" charset="0"/>
              </a:rPr>
              <a:t>(Art. 182 (1))</a:t>
            </a:r>
          </a:p>
          <a:p>
            <a:pPr>
              <a:buFontTx/>
              <a:buChar char="-"/>
              <a:defRPr/>
            </a:pPr>
            <a:endParaRPr lang="en-US" sz="1800" dirty="0" smtClean="0">
              <a:solidFill>
                <a:schemeClr val="accent2">
                  <a:lumMod val="75000"/>
                </a:schemeClr>
              </a:solidFill>
              <a:latin typeface="Cambria" pitchFamily="18" charset="0"/>
            </a:endParaRPr>
          </a:p>
          <a:p>
            <a:pPr>
              <a:buFont typeface="Wingdings" pitchFamily="2" charset="2"/>
              <a:buChar char="Ø"/>
              <a:defRPr/>
            </a:pPr>
            <a:r>
              <a:rPr lang="en-US" sz="1800" b="1" dirty="0" smtClean="0">
                <a:solidFill>
                  <a:schemeClr val="accent2">
                    <a:lumMod val="75000"/>
                  </a:schemeClr>
                </a:solidFill>
                <a:latin typeface="Cambria" pitchFamily="18" charset="0"/>
              </a:rPr>
              <a:t> Time Limit: </a:t>
            </a:r>
          </a:p>
          <a:p>
            <a:pPr algn="just">
              <a:buFontTx/>
              <a:buChar char="-"/>
              <a:defRPr/>
            </a:pPr>
            <a:r>
              <a:rPr lang="en-GB" sz="1800" dirty="0" smtClean="0">
                <a:solidFill>
                  <a:schemeClr val="accent2">
                    <a:lumMod val="75000"/>
                  </a:schemeClr>
                </a:solidFill>
                <a:latin typeface="Cambria" pitchFamily="18" charset="0"/>
              </a:rPr>
              <a:t>A right to a redress for damage caused by a defective product expires within 10 years from the date of its placing on the market, unless within that period, a procedure before court or some other competent authority has been initiated against the producer for the purpose of establishing or settling the claim for a redress for damage </a:t>
            </a:r>
            <a:r>
              <a:rPr lang="en-US" sz="1800" b="1" dirty="0" smtClean="0">
                <a:solidFill>
                  <a:schemeClr val="accent2">
                    <a:lumMod val="75000"/>
                  </a:schemeClr>
                </a:solidFill>
                <a:latin typeface="Cambria" pitchFamily="18" charset="0"/>
              </a:rPr>
              <a:t>(Art. 182 (2))</a:t>
            </a:r>
            <a:r>
              <a:rPr lang="en-GB" sz="1800" dirty="0" smtClean="0">
                <a:solidFill>
                  <a:schemeClr val="accent2">
                    <a:lumMod val="75000"/>
                  </a:schemeClr>
                </a:solidFill>
                <a:latin typeface="Cambria" pitchFamily="18" charset="0"/>
              </a:rPr>
              <a:t>.</a:t>
            </a:r>
          </a:p>
          <a:p>
            <a:pPr>
              <a:buFont typeface="Arial" charset="0"/>
              <a:buNone/>
              <a:defRPr/>
            </a:pPr>
            <a:endParaRPr lang="en-US" sz="1800" dirty="0" smtClean="0"/>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7411" name="Group 34"/>
          <p:cNvGrpSpPr>
            <a:grpSpLocks/>
          </p:cNvGrpSpPr>
          <p:nvPr/>
        </p:nvGrpSpPr>
        <p:grpSpPr bwMode="auto">
          <a:xfrm>
            <a:off x="7904163" y="-4763"/>
            <a:ext cx="1211262" cy="385763"/>
            <a:chOff x="7814716" y="-5258"/>
            <a:chExt cx="1210767" cy="460280"/>
          </a:xfrm>
        </p:grpSpPr>
        <p:sp>
          <p:nvSpPr>
            <p:cNvPr id="2"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7412"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7416"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7417" name="Content Placeholder 25"/>
          <p:cNvSpPr>
            <a:spLocks noGrp="1"/>
          </p:cNvSpPr>
          <p:nvPr>
            <p:ph idx="1"/>
          </p:nvPr>
        </p:nvSpPr>
        <p:spPr>
          <a:xfrm>
            <a:off x="762000" y="1905000"/>
            <a:ext cx="2667000" cy="457200"/>
          </a:xfrm>
        </p:spPr>
        <p:txBody>
          <a:bodyPr/>
          <a:lstStyle/>
          <a:p>
            <a:pPr>
              <a:buFont typeface="Arial" charset="0"/>
              <a:buNone/>
            </a:pPr>
            <a:endParaRPr lang="en-US" sz="1800" b="1" smtClean="0"/>
          </a:p>
          <a:p>
            <a:pPr>
              <a:lnSpc>
                <a:spcPct val="90000"/>
              </a:lnSpc>
              <a:buFont typeface="Wingdings" pitchFamily="2" charset="2"/>
              <a:buChar char="Ø"/>
            </a:pPr>
            <a:endParaRPr lang="en-US" sz="1800" smtClean="0"/>
          </a:p>
          <a:p>
            <a:pPr>
              <a:lnSpc>
                <a:spcPct val="90000"/>
              </a:lnSpc>
              <a:buFont typeface="Arial" charset="0"/>
              <a:buNone/>
            </a:pPr>
            <a:endParaRPr lang="hr-HR" sz="1800" smtClean="0"/>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graphicFrame>
        <p:nvGraphicFramePr>
          <p:cNvPr id="12486" name="Group 198"/>
          <p:cNvGraphicFramePr>
            <a:graphicFrameLocks noGrp="1"/>
          </p:cNvGraphicFramePr>
          <p:nvPr/>
        </p:nvGraphicFramePr>
        <p:xfrm>
          <a:off x="609600" y="2362200"/>
          <a:ext cx="7467600" cy="3986213"/>
        </p:xfrm>
        <a:graphic>
          <a:graphicData uri="http://schemas.openxmlformats.org/drawingml/2006/table">
            <a:tbl>
              <a:tblPr/>
              <a:tblGrid>
                <a:gridCol w="3657600"/>
                <a:gridCol w="3810000"/>
              </a:tblGrid>
              <a:tr h="32480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800" b="1" i="0" u="none" strike="noStrike" cap="none" normalizeH="0" baseline="0" dirty="0" smtClean="0">
                          <a:ln>
                            <a:noFill/>
                          </a:ln>
                          <a:solidFill>
                            <a:schemeClr val="tx1"/>
                          </a:solidFill>
                          <a:effectLst/>
                          <a:latin typeface="+mn-lt"/>
                          <a:cs typeface="Times New Roman" pitchFamily="18" charset="0"/>
                        </a:rPr>
                        <a:t>Directive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800" b="1" i="0" u="none" strike="noStrike" cap="none" normalizeH="0" baseline="0" dirty="0" smtClean="0">
                          <a:ln>
                            <a:noFill/>
                          </a:ln>
                          <a:solidFill>
                            <a:schemeClr val="tx1"/>
                          </a:solidFill>
                          <a:effectLst/>
                          <a:latin typeface="+mn-lt"/>
                          <a:cs typeface="Times New Roman" pitchFamily="18" charset="0"/>
                        </a:rPr>
                        <a:t>LCP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864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GB" sz="1800" b="0" kern="0" dirty="0" smtClean="0">
                          <a:solidFill>
                            <a:schemeClr val="tx1"/>
                          </a:solidFill>
                          <a:latin typeface="+mn-lt"/>
                        </a:rPr>
                        <a:t>No restriction on compensation for non-material damage </a:t>
                      </a:r>
                      <a:endParaRPr kumimoji="0" lang="en-US" sz="1800" b="0" i="0" u="none" strike="noStrike" cap="none" normalizeH="0" baseline="0" dirty="0" smtClean="0">
                        <a:ln>
                          <a:noFill/>
                        </a:ln>
                        <a:solidFill>
                          <a:schemeClr val="tx1"/>
                        </a:solidFill>
                        <a:effectLst/>
                        <a:latin typeface="+mn-lt"/>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hr-HR" sz="1800" b="0" i="0" u="none" strike="noStrike" cap="none" normalizeH="0" baseline="0" dirty="0" smtClean="0">
                          <a:ln>
                            <a:noFill/>
                          </a:ln>
                          <a:solidFill>
                            <a:schemeClr val="tx1"/>
                          </a:solidFill>
                          <a:effectLst/>
                          <a:latin typeface="+mn-lt"/>
                          <a:cs typeface="Times New Roman" pitchFamily="18" charset="0"/>
                        </a:rPr>
                        <a:t>√</a:t>
                      </a:r>
                      <a:endParaRPr kumimoji="0" lang="en-US" sz="1800" b="0" i="0" u="none" strike="noStrike" cap="none" normalizeH="0" baseline="0" dirty="0" smtClean="0">
                        <a:ln>
                          <a:noFill/>
                        </a:ln>
                        <a:solidFill>
                          <a:schemeClr val="tx1"/>
                        </a:solidFill>
                        <a:effectLst/>
                        <a:latin typeface="+mn-lt"/>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GB" sz="1800" b="0" kern="0" dirty="0" smtClean="0">
                          <a:solidFill>
                            <a:schemeClr val="tx1"/>
                          </a:solidFill>
                          <a:latin typeface="+mn-lt"/>
                        </a:rPr>
                        <a:t>No application to injury or damage arising from nuclear accidents </a:t>
                      </a:r>
                      <a:endParaRPr kumimoji="0" lang="en-US" sz="1800" b="0" i="0" u="none" strike="noStrike" cap="none" normalizeH="0" baseline="0" dirty="0" smtClean="0">
                        <a:ln>
                          <a:noFill/>
                        </a:ln>
                        <a:solidFill>
                          <a:schemeClr val="tx1"/>
                        </a:solidFill>
                        <a:effectLst/>
                        <a:latin typeface="+mn-lt"/>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Tx/>
                        <a:buSzTx/>
                        <a:buFont typeface="Arial" charset="0"/>
                        <a:buNone/>
                        <a:tabLst/>
                        <a:defRPr/>
                      </a:pPr>
                      <a:r>
                        <a:rPr kumimoji="0" lang="en-US" sz="1800" b="0" i="0" u="none" strike="noStrike" cap="none" normalizeH="0" baseline="0" dirty="0" smtClean="0">
                          <a:ln>
                            <a:noFill/>
                          </a:ln>
                          <a:solidFill>
                            <a:schemeClr val="tx1"/>
                          </a:solidFill>
                          <a:effectLst/>
                          <a:latin typeface="+mn-lt"/>
                          <a:cs typeface="Times New Roman" pitchFamily="18" charset="0"/>
                        </a:rPr>
                        <a:t>X (</a:t>
                      </a:r>
                      <a:r>
                        <a:rPr kumimoji="0" lang="en-US" sz="1800" b="1" i="0" u="none" strike="noStrike" cap="none" normalizeH="0" baseline="0" dirty="0" smtClean="0">
                          <a:ln>
                            <a:noFill/>
                          </a:ln>
                          <a:solidFill>
                            <a:srgbClr val="0000FF"/>
                          </a:solidFill>
                          <a:effectLst/>
                          <a:latin typeface="+mn-lt"/>
                          <a:cs typeface="Times New Roman" pitchFamily="18" charset="0"/>
                        </a:rPr>
                        <a:t>albeit</a:t>
                      </a:r>
                      <a:r>
                        <a:rPr kumimoji="0" lang="en-US" sz="1800" b="0" i="0" u="none" strike="noStrike" cap="none" normalizeH="0" baseline="0" dirty="0" smtClean="0">
                          <a:ln>
                            <a:noFill/>
                          </a:ln>
                          <a:solidFill>
                            <a:schemeClr val="tx1"/>
                          </a:solidFill>
                          <a:effectLst/>
                          <a:latin typeface="+mn-lt"/>
                          <a:cs typeface="Times New Roman" pitchFamily="18" charset="0"/>
                        </a:rPr>
                        <a:t>, Art. 9 of the Constitution – supremacy and direct applicability of international conventions)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04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en-US" sz="1800" kern="1200" dirty="0" smtClean="0">
                          <a:solidFill>
                            <a:schemeClr val="tx1"/>
                          </a:solidFill>
                          <a:latin typeface="+mn-lt"/>
                          <a:ea typeface="+mn-ea"/>
                          <a:cs typeface="+mn-cs"/>
                        </a:rPr>
                        <a:t>Option Art. 15 Directive</a:t>
                      </a:r>
                      <a:r>
                        <a:rPr lang="en-US" sz="1800" kern="1200" baseline="0" dirty="0" smtClean="0">
                          <a:solidFill>
                            <a:schemeClr val="tx1"/>
                          </a:solidFill>
                          <a:latin typeface="+mn-lt"/>
                          <a:ea typeface="+mn-ea"/>
                          <a:cs typeface="+mn-cs"/>
                        </a:rPr>
                        <a:t> </a:t>
                      </a:r>
                    </a:p>
                    <a:p>
                      <a:pPr marL="0" marR="0" lvl="0" indent="0" algn="just" defTabSz="914400" rtl="0" eaLnBrk="0" fontAlgn="base" latinLnBrk="0" hangingPunct="0">
                        <a:lnSpc>
                          <a:spcPct val="100000"/>
                        </a:lnSpc>
                        <a:spcBef>
                          <a:spcPct val="20000"/>
                        </a:spcBef>
                        <a:spcAft>
                          <a:spcPct val="0"/>
                        </a:spcAft>
                        <a:buClrTx/>
                        <a:buSzTx/>
                        <a:buFont typeface="Arial" charset="0"/>
                        <a:buNone/>
                        <a:tabLst/>
                      </a:pPr>
                      <a:r>
                        <a:rPr lang="en-US" sz="1800" kern="1200" baseline="0" dirty="0" smtClean="0">
                          <a:solidFill>
                            <a:schemeClr val="tx1"/>
                          </a:solidFill>
                          <a:latin typeface="+mn-lt"/>
                          <a:ea typeface="+mn-ea"/>
                          <a:cs typeface="+mn-cs"/>
                        </a:rPr>
                        <a:t>- </a:t>
                      </a:r>
                      <a:r>
                        <a:rPr lang="en-GB" sz="1800" b="0" kern="0" dirty="0" smtClean="0">
                          <a:solidFill>
                            <a:schemeClr val="tx1"/>
                          </a:solidFill>
                          <a:latin typeface="+mn-lt"/>
                        </a:rPr>
                        <a:t>set a limit for a producer's total liability for damage resulting from death or personal injury caused by identical items with the same defect. This limit may not be lower than € 70 million</a:t>
                      </a:r>
                      <a:endParaRPr kumimoji="0" lang="en-US" sz="1800" b="0" i="0" u="none" strike="noStrike" cap="none" normalizeH="0" baseline="0" dirty="0" smtClean="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800" b="0" i="0" u="none" strike="noStrike" cap="none" normalizeH="0" baseline="0" dirty="0" smtClean="0">
                          <a:ln>
                            <a:noFill/>
                          </a:ln>
                          <a:solidFill>
                            <a:schemeClr val="tx1"/>
                          </a:solidFill>
                          <a:effectLst/>
                          <a:latin typeface="+mn-lt"/>
                          <a:cs typeface="Times New Roman" pitchFamily="18"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and Health Protection</a:t>
            </a:r>
          </a:p>
        </p:txBody>
      </p:sp>
      <p:grpSp>
        <p:nvGrpSpPr>
          <p:cNvPr id="17437" name="Group 34"/>
          <p:cNvGrpSpPr>
            <a:grpSpLocks/>
          </p:cNvGrpSpPr>
          <p:nvPr/>
        </p:nvGrpSpPr>
        <p:grpSpPr bwMode="auto">
          <a:xfrm>
            <a:off x="8056563" y="147638"/>
            <a:ext cx="1211262" cy="385762"/>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9" name="Title 24"/>
          <p:cNvSpPr txBox="1">
            <a:spLocks/>
          </p:cNvSpPr>
          <p:nvPr/>
        </p:nvSpPr>
        <p:spPr bwMode="auto">
          <a:xfrm>
            <a:off x="2362200" y="838200"/>
            <a:ext cx="4572000" cy="838200"/>
          </a:xfrm>
          <a:prstGeom prst="rect">
            <a:avLst/>
          </a:prstGeom>
          <a:noFill/>
          <a:ln w="9525">
            <a:noFill/>
            <a:miter lim="800000"/>
            <a:headEnd/>
            <a:tailEnd/>
          </a:ln>
        </p:spPr>
        <p:txBody>
          <a:bodyPr anchor="ctr"/>
          <a:lstStyle/>
          <a:p>
            <a:pPr marL="457200" indent="-457200" algn="ctr" eaLnBrk="0" hangingPunct="0">
              <a:lnSpc>
                <a:spcPct val="90000"/>
              </a:lnSpc>
              <a:spcBef>
                <a:spcPts val="1800"/>
              </a:spcBef>
              <a:defRPr/>
            </a:pPr>
            <a:r>
              <a:rPr lang="en-US" sz="3200" dirty="0">
                <a:solidFill>
                  <a:srgbClr val="0000FF"/>
                </a:solidFill>
                <a:latin typeface="Cambria" pitchFamily="18" charset="0"/>
                <a:ea typeface="+mj-ea"/>
                <a:cs typeface="+mj-cs"/>
              </a:rPr>
              <a:t>Level of transposition (Key rules X)</a:t>
            </a:r>
          </a:p>
        </p:txBody>
      </p:sp>
      <p:sp>
        <p:nvSpPr>
          <p:cNvPr id="17439" name="TextBox 35"/>
          <p:cNvSpPr txBox="1">
            <a:spLocks noChangeArrowheads="1"/>
          </p:cNvSpPr>
          <p:nvPr/>
        </p:nvSpPr>
        <p:spPr bwMode="auto">
          <a:xfrm>
            <a:off x="533400" y="1828800"/>
            <a:ext cx="4205288" cy="338138"/>
          </a:xfrm>
          <a:prstGeom prst="rect">
            <a:avLst/>
          </a:prstGeom>
          <a:noFill/>
          <a:ln w="9525">
            <a:noFill/>
            <a:miter lim="800000"/>
            <a:headEnd/>
            <a:tailEnd/>
          </a:ln>
        </p:spPr>
        <p:txBody>
          <a:bodyPr wrap="none">
            <a:spAutoFit/>
          </a:bodyPr>
          <a:lstStyle/>
          <a:p>
            <a:r>
              <a:rPr lang="en-US" sz="1600" b="1"/>
              <a:t>Other substantive rules of the  Directive </a:t>
            </a:r>
            <a:endParaRPr lang="en-US" sz="16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dirty="0">
                <a:solidFill>
                  <a:schemeClr val="accent2">
                    <a:lumMod val="20000"/>
                    <a:lumOff val="80000"/>
                  </a:schemeClr>
                </a:solidFill>
                <a:latin typeface="Cambria" pitchFamily="18" charset="0"/>
                <a:cs typeface="Arial" charset="0"/>
              </a:rPr>
              <a:t>Consumer Protection and Public Health</a:t>
            </a:r>
          </a:p>
        </p:txBody>
      </p:sp>
      <p:grpSp>
        <p:nvGrpSpPr>
          <p:cNvPr id="18436"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8437"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8441"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8442"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smtClean="0">
                <a:solidFill>
                  <a:srgbClr val="0000FF"/>
                </a:solidFill>
                <a:latin typeface="Cambria" pitchFamily="18" charset="0"/>
              </a:rPr>
              <a:t>Enforcement I</a:t>
            </a:r>
          </a:p>
        </p:txBody>
      </p:sp>
      <p:sp>
        <p:nvSpPr>
          <p:cNvPr id="18443" name="Content Placeholder 25"/>
          <p:cNvSpPr>
            <a:spLocks noGrp="1"/>
          </p:cNvSpPr>
          <p:nvPr>
            <p:ph idx="1"/>
          </p:nvPr>
        </p:nvSpPr>
        <p:spPr>
          <a:xfrm>
            <a:off x="304800" y="2209800"/>
            <a:ext cx="8458200" cy="3505200"/>
          </a:xfrm>
        </p:spPr>
        <p:txBody>
          <a:bodyPr/>
          <a:lstStyle/>
          <a:p>
            <a:pPr>
              <a:lnSpc>
                <a:spcPct val="90000"/>
              </a:lnSpc>
              <a:buFont typeface="Arial" charset="0"/>
              <a:buNone/>
              <a:defRPr/>
            </a:pPr>
            <a:endParaRPr lang="hr-HR" sz="1800" dirty="0" smtClean="0">
              <a:solidFill>
                <a:schemeClr val="accent2">
                  <a:lumMod val="75000"/>
                </a:schemeClr>
              </a:solidFill>
              <a:latin typeface="Cambria" pitchFamily="18" charset="0"/>
            </a:endParaRPr>
          </a:p>
          <a:p>
            <a:pPr>
              <a:lnSpc>
                <a:spcPct val="90000"/>
              </a:lnSpc>
              <a:buFont typeface="Wingdings" pitchFamily="2" charset="2"/>
              <a:buChar char="Ø"/>
              <a:defRPr/>
            </a:pPr>
            <a:r>
              <a:rPr lang="hr-HR" sz="1800" b="1" dirty="0" smtClean="0">
                <a:solidFill>
                  <a:schemeClr val="accent2">
                    <a:lumMod val="75000"/>
                  </a:schemeClr>
                </a:solidFill>
                <a:latin typeface="Cambria" pitchFamily="18" charset="0"/>
              </a:rPr>
              <a:t>Courts</a:t>
            </a:r>
            <a:r>
              <a:rPr lang="hr-HR" sz="1800"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pPr>
              <a:lnSpc>
                <a:spcPct val="90000"/>
              </a:lnSpc>
              <a:buFontTx/>
              <a:buChar char="-"/>
              <a:defRPr/>
            </a:pPr>
            <a:r>
              <a:rPr lang="hr-HR" sz="1800" dirty="0" smtClean="0">
                <a:solidFill>
                  <a:schemeClr val="accent2">
                    <a:lumMod val="75000"/>
                  </a:schemeClr>
                </a:solidFill>
                <a:latin typeface="Cambria" pitchFamily="18" charset="0"/>
              </a:rPr>
              <a:t>individiual complaints; </a:t>
            </a:r>
            <a:endParaRPr lang="en-US" sz="1800" dirty="0" smtClean="0">
              <a:solidFill>
                <a:schemeClr val="accent2">
                  <a:lumMod val="75000"/>
                </a:schemeClr>
              </a:solidFill>
              <a:latin typeface="Cambria" pitchFamily="18" charset="0"/>
            </a:endParaRPr>
          </a:p>
          <a:p>
            <a:pPr>
              <a:lnSpc>
                <a:spcPct val="90000"/>
              </a:lnSpc>
              <a:buFontTx/>
              <a:buChar char="-"/>
              <a:defRPr/>
            </a:pPr>
            <a:endParaRPr lang="en-GB" sz="1800" dirty="0" smtClean="0">
              <a:solidFill>
                <a:schemeClr val="accent2">
                  <a:lumMod val="75000"/>
                </a:schemeClr>
              </a:solidFill>
              <a:latin typeface="Cambria" pitchFamily="18" charset="0"/>
            </a:endParaRPr>
          </a:p>
          <a:p>
            <a:pPr>
              <a:lnSpc>
                <a:spcPct val="90000"/>
              </a:lnSpc>
              <a:buFont typeface="Arial" charset="0"/>
              <a:buNone/>
              <a:defRPr/>
            </a:pPr>
            <a:endParaRPr lang="hr-HR" sz="1800" b="1" dirty="0" smtClean="0">
              <a:solidFill>
                <a:schemeClr val="accent2">
                  <a:lumMod val="75000"/>
                </a:schemeClr>
              </a:solidFill>
              <a:latin typeface="Cambria" pitchFamily="18" charset="0"/>
            </a:endParaRPr>
          </a:p>
          <a:p>
            <a:pPr>
              <a:lnSpc>
                <a:spcPct val="90000"/>
              </a:lnSpc>
              <a:buFontTx/>
              <a:buChar char="-"/>
              <a:defRPr/>
            </a:pPr>
            <a:endParaRPr lang="en-GB" sz="1800" dirty="0" smtClean="0">
              <a:solidFill>
                <a:schemeClr val="accent2">
                  <a:lumMod val="75000"/>
                </a:schemeClr>
              </a:solidFill>
              <a:latin typeface="Cambria" pitchFamily="18" charset="0"/>
            </a:endParaRPr>
          </a:p>
          <a:p>
            <a:pPr>
              <a:lnSpc>
                <a:spcPct val="90000"/>
              </a:lnSpc>
              <a:buFont typeface="Arial" charset="0"/>
              <a:buNone/>
              <a:defRPr/>
            </a:pPr>
            <a:endParaRPr lang="en-GB" sz="1800"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14"/>
          <p:cNvSpPr/>
          <p:nvPr/>
        </p:nvSpPr>
        <p:spPr>
          <a:xfrm rot="10800000">
            <a:off x="0" y="6400800"/>
            <a:ext cx="9144000" cy="457200"/>
          </a:xfrm>
          <a:prstGeom prst="round2SameRect">
            <a:avLst>
              <a:gd name="adj1" fmla="val 31543"/>
              <a:gd name="adj2" fmla="val 0"/>
            </a:avLst>
          </a:prstGeom>
          <a:solidFill>
            <a:schemeClr val="accent2">
              <a:lumMod val="20000"/>
              <a:lumOff val="80000"/>
            </a:schemeClr>
          </a:solidFill>
          <a:ln>
            <a:noFill/>
          </a:ln>
          <a:effectLst>
            <a:outerShdw blurRad="50800" dist="38100" dir="16200000" rotWithShape="0">
              <a:schemeClr val="accent2">
                <a:lumMod val="60000"/>
                <a:lumOff val="40000"/>
                <a:alpha val="6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 Same Side Corner Rectangle 13"/>
          <p:cNvSpPr/>
          <p:nvPr/>
        </p:nvSpPr>
        <p:spPr>
          <a:xfrm>
            <a:off x="0" y="0"/>
            <a:ext cx="9144000" cy="533400"/>
          </a:xfrm>
          <a:prstGeom prst="round2SameRect">
            <a:avLst>
              <a:gd name="adj1" fmla="val 18309"/>
              <a:gd name="adj2" fmla="val 0"/>
            </a:avLst>
          </a:prstGeom>
          <a:solidFill>
            <a:schemeClr val="accent2">
              <a:lumMod val="50000"/>
            </a:schemeClr>
          </a:solidFill>
          <a:ln>
            <a:noFill/>
          </a:ln>
          <a:effectLst>
            <a:outerShdw blurRad="50800" dist="38100" dir="5400000" algn="t" rotWithShape="0">
              <a:schemeClr val="accent2">
                <a:lumMod val="60000"/>
                <a:lumOff val="4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4288" indent="-14288" fontAlgn="auto">
              <a:spcBef>
                <a:spcPts val="0"/>
              </a:spcBef>
              <a:spcAft>
                <a:spcPct val="40000"/>
              </a:spcAft>
              <a:buClr>
                <a:srgbClr val="FF0000"/>
              </a:buClr>
              <a:defRPr/>
            </a:pPr>
            <a:r>
              <a:rPr lang="sr-Latn-CS" b="1" dirty="0">
                <a:solidFill>
                  <a:schemeClr val="accent2">
                    <a:lumMod val="20000"/>
                    <a:lumOff val="80000"/>
                  </a:schemeClr>
                </a:solidFill>
                <a:latin typeface="Cambria" pitchFamily="18" charset="0"/>
                <a:cs typeface="Arial" charset="0"/>
              </a:rPr>
              <a:t>Chapter </a:t>
            </a:r>
            <a:r>
              <a:rPr lang="en-US" b="1" dirty="0">
                <a:solidFill>
                  <a:schemeClr val="accent2">
                    <a:lumMod val="20000"/>
                    <a:lumOff val="80000"/>
                  </a:schemeClr>
                </a:solidFill>
                <a:latin typeface="Cambria" pitchFamily="18" charset="0"/>
                <a:cs typeface="Arial" charset="0"/>
              </a:rPr>
              <a:t>28</a:t>
            </a:r>
            <a:r>
              <a:rPr lang="sr-Latn-CS" b="1" dirty="0">
                <a:solidFill>
                  <a:schemeClr val="accent2">
                    <a:lumMod val="20000"/>
                    <a:lumOff val="80000"/>
                  </a:schemeClr>
                </a:solidFill>
                <a:latin typeface="Cambria" pitchFamily="18" charset="0"/>
                <a:cs typeface="Arial" charset="0"/>
              </a:rPr>
              <a:t>: </a:t>
            </a:r>
            <a:r>
              <a:rPr lang="en-US" b="1">
                <a:solidFill>
                  <a:schemeClr val="accent2">
                    <a:lumMod val="20000"/>
                    <a:lumOff val="80000"/>
                  </a:schemeClr>
                </a:solidFill>
                <a:latin typeface="Cambria" pitchFamily="18" charset="0"/>
                <a:cs typeface="Arial" charset="0"/>
              </a:rPr>
              <a:t>Consumer Protection and Public Health</a:t>
            </a:r>
            <a:endParaRPr lang="en-US" b="1" dirty="0">
              <a:solidFill>
                <a:schemeClr val="accent2">
                  <a:lumMod val="20000"/>
                  <a:lumOff val="80000"/>
                </a:schemeClr>
              </a:solidFill>
              <a:latin typeface="Cambria" pitchFamily="18" charset="0"/>
              <a:cs typeface="Arial" charset="0"/>
            </a:endParaRPr>
          </a:p>
        </p:txBody>
      </p:sp>
      <p:grpSp>
        <p:nvGrpSpPr>
          <p:cNvPr id="19460" name="Group 34"/>
          <p:cNvGrpSpPr>
            <a:grpSpLocks/>
          </p:cNvGrpSpPr>
          <p:nvPr/>
        </p:nvGrpSpPr>
        <p:grpSpPr bwMode="auto">
          <a:xfrm>
            <a:off x="7904163" y="-4763"/>
            <a:ext cx="1211262" cy="385763"/>
            <a:chOff x="7814716" y="-5258"/>
            <a:chExt cx="1210767" cy="460280"/>
          </a:xfrm>
        </p:grpSpPr>
        <p:sp>
          <p:nvSpPr>
            <p:cNvPr id="24" name="5-Point Star 23"/>
            <p:cNvSpPr/>
            <p:nvPr/>
          </p:nvSpPr>
          <p:spPr>
            <a:xfrm rot="165688">
              <a:off x="7814716" y="-5258"/>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165688">
              <a:off x="7996034" y="175717"/>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165688">
              <a:off x="8224634" y="261442"/>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5-Point Star 31"/>
            <p:cNvSpPr/>
            <p:nvPr/>
          </p:nvSpPr>
          <p:spPr>
            <a:xfrm rot="165688">
              <a:off x="8462757" y="26144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5-Point Star 32"/>
            <p:cNvSpPr/>
            <p:nvPr/>
          </p:nvSpPr>
          <p:spPr>
            <a:xfrm rot="165688">
              <a:off x="8843757" y="4266"/>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5-Point Star 33"/>
            <p:cNvSpPr/>
            <p:nvPr/>
          </p:nvSpPr>
          <p:spPr>
            <a:xfrm rot="165688">
              <a:off x="8672308" y="166190"/>
              <a:ext cx="181726" cy="193580"/>
            </a:xfrm>
            <a:prstGeom prst="star5">
              <a:avLst/>
            </a:prstGeom>
            <a:solidFill>
              <a:srgbClr val="FFFF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9461" name="Picture 4" descr="C:\Documents and Settings\alen.nikezic\Desktop\MUPIJU-Stari komp\Press clipping\montenegro grb.wmf"/>
          <p:cNvPicPr>
            <a:picLocks noChangeAspect="1" noChangeArrowheads="1"/>
          </p:cNvPicPr>
          <p:nvPr/>
        </p:nvPicPr>
        <p:blipFill>
          <a:blip r:embed="rId2"/>
          <a:srcRect/>
          <a:stretch>
            <a:fillRect/>
          </a:stretch>
        </p:blipFill>
        <p:spPr bwMode="auto">
          <a:xfrm>
            <a:off x="66675" y="6362700"/>
            <a:ext cx="508000" cy="503238"/>
          </a:xfrm>
          <a:prstGeom prst="rect">
            <a:avLst/>
          </a:prstGeom>
          <a:noFill/>
          <a:ln w="9525">
            <a:noFill/>
            <a:miter lim="800000"/>
            <a:headEnd/>
            <a:tailEnd/>
          </a:ln>
        </p:spPr>
      </p:pic>
      <p:sp>
        <p:nvSpPr>
          <p:cNvPr id="20" name="Rectangle 19"/>
          <p:cNvSpPr/>
          <p:nvPr/>
        </p:nvSpPr>
        <p:spPr>
          <a:xfrm>
            <a:off x="498475" y="6415088"/>
            <a:ext cx="4564063" cy="400050"/>
          </a:xfrm>
          <a:prstGeom prst="rect">
            <a:avLst/>
          </a:prstGeom>
        </p:spPr>
        <p:txBody>
          <a:bodyPr wrap="none">
            <a:spAutoFit/>
          </a:bodyPr>
          <a:lstStyle/>
          <a:p>
            <a:pPr fontAlgn="auto">
              <a:spcBef>
                <a:spcPts val="0"/>
              </a:spcBef>
              <a:spcAft>
                <a:spcPts val="0"/>
              </a:spcAft>
              <a:defRPr/>
            </a:pPr>
            <a:r>
              <a:rPr lang="sr-Latn-CS" sz="1000" b="1" dirty="0">
                <a:solidFill>
                  <a:schemeClr val="accent2">
                    <a:lumMod val="75000"/>
                  </a:schemeClr>
                </a:solidFill>
                <a:latin typeface="Cambria" pitchFamily="18" charset="0"/>
                <a:cs typeface="+mn-cs"/>
              </a:rPr>
              <a:t>M O N T E N E G R O</a:t>
            </a:r>
          </a:p>
          <a:p>
            <a:pPr fontAlgn="auto">
              <a:spcBef>
                <a:spcPts val="0"/>
              </a:spcBef>
              <a:spcAft>
                <a:spcPts val="0"/>
              </a:spcAft>
              <a:defRPr/>
            </a:pPr>
            <a:r>
              <a:rPr lang="en-GB" sz="1000" b="1" dirty="0">
                <a:solidFill>
                  <a:schemeClr val="accent2">
                    <a:lumMod val="75000"/>
                  </a:schemeClr>
                </a:solidFill>
                <a:latin typeface="Cambria" pitchFamily="18" charset="0"/>
                <a:cs typeface="+mn-cs"/>
              </a:rPr>
              <a:t>Negotiating Team for the Accession of  </a:t>
            </a:r>
            <a:r>
              <a:rPr lang="sr-Latn-CS" sz="1000" b="1" dirty="0">
                <a:solidFill>
                  <a:schemeClr val="accent2">
                    <a:lumMod val="75000"/>
                  </a:schemeClr>
                </a:solidFill>
                <a:latin typeface="Cambria" pitchFamily="18" charset="0"/>
                <a:cs typeface="+mn-cs"/>
              </a:rPr>
              <a:t>Montenegro </a:t>
            </a:r>
            <a:r>
              <a:rPr lang="en-GB" sz="1000" b="1" dirty="0">
                <a:solidFill>
                  <a:schemeClr val="accent2">
                    <a:lumMod val="75000"/>
                  </a:schemeClr>
                </a:solidFill>
                <a:latin typeface="Cambria" pitchFamily="18" charset="0"/>
                <a:cs typeface="+mn-cs"/>
              </a:rPr>
              <a:t>to the European Union</a:t>
            </a:r>
            <a:r>
              <a:rPr lang="sr-Latn-CS" sz="1000" b="1" dirty="0">
                <a:solidFill>
                  <a:schemeClr val="accent2">
                    <a:lumMod val="75000"/>
                  </a:schemeClr>
                </a:solidFill>
                <a:latin typeface="Cambria" pitchFamily="18" charset="0"/>
                <a:cs typeface="+mn-cs"/>
              </a:rPr>
              <a:t> </a:t>
            </a:r>
            <a:endParaRPr lang="en-US" sz="1000" dirty="0">
              <a:solidFill>
                <a:schemeClr val="accent2">
                  <a:lumMod val="75000"/>
                </a:schemeClr>
              </a:solidFill>
              <a:latin typeface="+mn-lt"/>
              <a:cs typeface="+mn-cs"/>
            </a:endParaRPr>
          </a:p>
        </p:txBody>
      </p:sp>
      <p:sp>
        <p:nvSpPr>
          <p:cNvPr id="18" name="Rectangle 17"/>
          <p:cNvSpPr/>
          <p:nvPr/>
        </p:nvSpPr>
        <p:spPr>
          <a:xfrm>
            <a:off x="609600" y="2209800"/>
            <a:ext cx="8153400" cy="534988"/>
          </a:xfrm>
          <a:prstGeom prst="rect">
            <a:avLst/>
          </a:prstGeom>
        </p:spPr>
        <p:txBody>
          <a:bodyPr>
            <a:spAutoFit/>
          </a:bodyPr>
          <a:lstStyle/>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a:p>
            <a:pPr fontAlgn="auto">
              <a:lnSpc>
                <a:spcPct val="80000"/>
              </a:lnSpc>
              <a:spcAft>
                <a:spcPts val="0"/>
              </a:spcAft>
              <a:buFont typeface="Wingdings" pitchFamily="2" charset="2"/>
              <a:buChar char="Ø"/>
              <a:defRPr/>
            </a:pPr>
            <a:endParaRPr lang="en-US" dirty="0">
              <a:solidFill>
                <a:schemeClr val="accent2">
                  <a:lumMod val="50000"/>
                </a:schemeClr>
              </a:solidFill>
              <a:latin typeface="Cambria" pitchFamily="18" charset="0"/>
              <a:cs typeface="Arial" pitchFamily="34" charset="0"/>
            </a:endParaRPr>
          </a:p>
        </p:txBody>
      </p:sp>
      <p:sp>
        <p:nvSpPr>
          <p:cNvPr id="19" name="Title 18"/>
          <p:cNvSpPr txBox="1">
            <a:spLocks/>
          </p:cNvSpPr>
          <p:nvPr/>
        </p:nvSpPr>
        <p:spPr bwMode="auto">
          <a:xfrm>
            <a:off x="457200" y="1143000"/>
            <a:ext cx="8229600" cy="1143000"/>
          </a:xfrm>
          <a:prstGeom prst="rect">
            <a:avLst/>
          </a:prstGeom>
          <a:noFill/>
          <a:ln w="9525">
            <a:noFill/>
            <a:miter lim="800000"/>
            <a:headEnd/>
            <a:tailEnd/>
          </a:ln>
        </p:spPr>
        <p:txBody>
          <a:bodyPr anchor="ctr">
            <a:normAutofit/>
          </a:bodyPr>
          <a:lstStyle/>
          <a:p>
            <a:pPr algn="ctr" fontAlgn="auto">
              <a:spcAft>
                <a:spcPts val="0"/>
              </a:spcAft>
              <a:defRPr/>
            </a:pPr>
            <a:endParaRPr lang="en-US" sz="2800" b="1" dirty="0">
              <a:solidFill>
                <a:schemeClr val="accent2">
                  <a:lumMod val="50000"/>
                </a:schemeClr>
              </a:solidFill>
              <a:latin typeface="Cambria" pitchFamily="18" charset="0"/>
              <a:ea typeface="+mj-ea"/>
              <a:cs typeface="+mj-cs"/>
            </a:endParaRPr>
          </a:p>
        </p:txBody>
      </p:sp>
      <p:pic>
        <p:nvPicPr>
          <p:cNvPr id="19465" name="Picture 18" descr="EU MN logo"/>
          <p:cNvPicPr>
            <a:picLocks noChangeAspect="1" noChangeArrowheads="1"/>
          </p:cNvPicPr>
          <p:nvPr/>
        </p:nvPicPr>
        <p:blipFill>
          <a:blip r:embed="rId3"/>
          <a:srcRect/>
          <a:stretch>
            <a:fillRect/>
          </a:stretch>
        </p:blipFill>
        <p:spPr bwMode="auto">
          <a:xfrm>
            <a:off x="152400" y="609600"/>
            <a:ext cx="1219200" cy="685800"/>
          </a:xfrm>
          <a:prstGeom prst="rect">
            <a:avLst/>
          </a:prstGeom>
          <a:noFill/>
          <a:ln w="9525">
            <a:noFill/>
            <a:miter lim="800000"/>
            <a:headEnd/>
            <a:tailEnd/>
          </a:ln>
        </p:spPr>
      </p:pic>
      <p:sp>
        <p:nvSpPr>
          <p:cNvPr id="19466" name="Title 24"/>
          <p:cNvSpPr>
            <a:spLocks noGrp="1"/>
          </p:cNvSpPr>
          <p:nvPr>
            <p:ph type="title"/>
          </p:nvPr>
        </p:nvSpPr>
        <p:spPr>
          <a:xfrm>
            <a:off x="2286000" y="1143000"/>
            <a:ext cx="4572000" cy="838200"/>
          </a:xfrm>
        </p:spPr>
        <p:txBody>
          <a:bodyPr/>
          <a:lstStyle/>
          <a:p>
            <a:pPr marL="457200" indent="-457200">
              <a:lnSpc>
                <a:spcPct val="90000"/>
              </a:lnSpc>
              <a:spcBef>
                <a:spcPts val="1800"/>
              </a:spcBef>
            </a:pPr>
            <a:r>
              <a:rPr lang="en-US" sz="3200" b="1" smtClean="0">
                <a:solidFill>
                  <a:srgbClr val="0000FF"/>
                </a:solidFill>
                <a:latin typeface="Cambria" pitchFamily="18" charset="0"/>
              </a:rPr>
              <a:t>Future plans</a:t>
            </a:r>
          </a:p>
        </p:txBody>
      </p:sp>
      <p:sp>
        <p:nvSpPr>
          <p:cNvPr id="19467" name="Content Placeholder 25"/>
          <p:cNvSpPr>
            <a:spLocks noGrp="1"/>
          </p:cNvSpPr>
          <p:nvPr>
            <p:ph idx="1"/>
          </p:nvPr>
        </p:nvSpPr>
        <p:spPr>
          <a:xfrm>
            <a:off x="304800" y="2209800"/>
            <a:ext cx="8458200" cy="3505200"/>
          </a:xfrm>
        </p:spPr>
        <p:txBody>
          <a:bodyPr/>
          <a:lstStyle/>
          <a:p>
            <a:pPr>
              <a:buFont typeface="Arial" charset="0"/>
              <a:buNone/>
              <a:defRPr/>
            </a:pPr>
            <a:endParaRPr lang="en-GB" sz="2400" dirty="0" smtClean="0">
              <a:solidFill>
                <a:schemeClr val="accent2">
                  <a:lumMod val="75000"/>
                </a:schemeClr>
              </a:solidFill>
              <a:latin typeface="Cambria" pitchFamily="18" charset="0"/>
            </a:endParaRPr>
          </a:p>
          <a:p>
            <a:pPr>
              <a:lnSpc>
                <a:spcPct val="90000"/>
              </a:lnSpc>
              <a:buFont typeface="Arial" charset="0"/>
              <a:buNone/>
              <a:defRPr/>
            </a:pPr>
            <a:endParaRPr lang="hr-HR" sz="1800" dirty="0" smtClean="0">
              <a:solidFill>
                <a:schemeClr val="accent2">
                  <a:lumMod val="75000"/>
                </a:schemeClr>
              </a:solidFill>
              <a:latin typeface="Cambria" pitchFamily="18" charset="0"/>
            </a:endParaRPr>
          </a:p>
          <a:p>
            <a:pPr algn="just">
              <a:lnSpc>
                <a:spcPct val="90000"/>
              </a:lnSpc>
              <a:buFont typeface="Wingdings" pitchFamily="2" charset="2"/>
              <a:buChar char="Ø"/>
              <a:defRPr/>
            </a:pPr>
            <a:r>
              <a:rPr lang="en-US" sz="1800" dirty="0" smtClean="0">
                <a:solidFill>
                  <a:schemeClr val="accent2">
                    <a:lumMod val="75000"/>
                  </a:schemeClr>
                </a:solidFill>
                <a:latin typeface="Cambria" pitchFamily="18" charset="0"/>
              </a:rPr>
              <a:t>ME in 3</a:t>
            </a:r>
            <a:r>
              <a:rPr lang="en-US" sz="1800" baseline="30000" dirty="0" smtClean="0">
                <a:solidFill>
                  <a:schemeClr val="accent2">
                    <a:lumMod val="75000"/>
                  </a:schemeClr>
                </a:solidFill>
                <a:latin typeface="Cambria" pitchFamily="18" charset="0"/>
              </a:rPr>
              <a:t>rd</a:t>
            </a:r>
            <a:r>
              <a:rPr lang="en-US" sz="1800" dirty="0" smtClean="0">
                <a:solidFill>
                  <a:schemeClr val="accent2">
                    <a:lumMod val="75000"/>
                  </a:schemeClr>
                </a:solidFill>
                <a:latin typeface="Cambria" pitchFamily="18" charset="0"/>
              </a:rPr>
              <a:t> and 4</a:t>
            </a:r>
            <a:r>
              <a:rPr lang="en-US" sz="1800" baseline="30000" dirty="0" smtClean="0">
                <a:solidFill>
                  <a:schemeClr val="accent2">
                    <a:lumMod val="75000"/>
                  </a:schemeClr>
                </a:solidFill>
                <a:latin typeface="Cambria" pitchFamily="18" charset="0"/>
              </a:rPr>
              <a:t>th</a:t>
            </a:r>
            <a:r>
              <a:rPr lang="en-US" sz="1800" dirty="0" smtClean="0">
                <a:solidFill>
                  <a:schemeClr val="accent2">
                    <a:lumMod val="75000"/>
                  </a:schemeClr>
                </a:solidFill>
                <a:latin typeface="Cambria" pitchFamily="18" charset="0"/>
              </a:rPr>
              <a:t> quarter 2010 initiated a </a:t>
            </a:r>
            <a:r>
              <a:rPr lang="en-US" sz="1800" b="1" dirty="0" smtClean="0">
                <a:solidFill>
                  <a:schemeClr val="accent2">
                    <a:lumMod val="75000"/>
                  </a:schemeClr>
                </a:solidFill>
                <a:latin typeface="Cambria" pitchFamily="18" charset="0"/>
              </a:rPr>
              <a:t>detailed screening of 11 CP directives, </a:t>
            </a:r>
            <a:r>
              <a:rPr lang="en-US" sz="1800" dirty="0" smtClean="0">
                <a:solidFill>
                  <a:schemeClr val="accent2">
                    <a:lumMod val="75000"/>
                  </a:schemeClr>
                </a:solidFill>
                <a:latin typeface="Cambria" pitchFamily="18" charset="0"/>
              </a:rPr>
              <a:t>including </a:t>
            </a:r>
            <a:r>
              <a:rPr lang="en-US" sz="1800" b="1" dirty="0" smtClean="0">
                <a:solidFill>
                  <a:schemeClr val="accent2">
                    <a:lumMod val="75000"/>
                  </a:schemeClr>
                </a:solidFill>
                <a:latin typeface="Cambria" pitchFamily="18" charset="0"/>
              </a:rPr>
              <a:t>additional measure </a:t>
            </a:r>
            <a:r>
              <a:rPr lang="en-US" sz="1800" dirty="0" smtClean="0">
                <a:solidFill>
                  <a:schemeClr val="accent2">
                    <a:lumMod val="75000"/>
                  </a:schemeClr>
                </a:solidFill>
                <a:latin typeface="Cambria" pitchFamily="18" charset="0"/>
              </a:rPr>
              <a:t>for Directive 85/374/EEC, supported by IPA 2009 Project (AIM)</a:t>
            </a:r>
          </a:p>
          <a:p>
            <a:pPr>
              <a:lnSpc>
                <a:spcPct val="90000"/>
              </a:lnSpc>
              <a:buFont typeface="Arial" charset="0"/>
              <a:buNone/>
              <a:defRPr/>
            </a:pPr>
            <a:endParaRPr lang="en-US" sz="1800" dirty="0" smtClean="0">
              <a:solidFill>
                <a:schemeClr val="accent2">
                  <a:lumMod val="75000"/>
                </a:schemeClr>
              </a:solidFill>
              <a:latin typeface="Cambria" pitchFamily="18" charset="0"/>
            </a:endParaRPr>
          </a:p>
          <a:p>
            <a:pPr algn="just">
              <a:lnSpc>
                <a:spcPct val="90000"/>
              </a:lnSpc>
              <a:buFont typeface="Wingdings" pitchFamily="2" charset="2"/>
              <a:buChar char="Ø"/>
              <a:defRPr/>
            </a:pPr>
            <a:r>
              <a:rPr lang="en-US" sz="1800" b="1" dirty="0" smtClean="0">
                <a:solidFill>
                  <a:schemeClr val="accent2">
                    <a:lumMod val="75000"/>
                  </a:schemeClr>
                </a:solidFill>
                <a:latin typeface="Cambria" pitchFamily="18" charset="0"/>
              </a:rPr>
              <a:t>Draft new Law on Consumer Protection</a:t>
            </a:r>
            <a:r>
              <a:rPr lang="en-US" sz="1800" dirty="0" smtClean="0">
                <a:solidFill>
                  <a:schemeClr val="accent2">
                    <a:lumMod val="75000"/>
                  </a:schemeClr>
                </a:solidFill>
                <a:latin typeface="Cambria" pitchFamily="18" charset="0"/>
              </a:rPr>
              <a:t>, in conjunction with </a:t>
            </a:r>
            <a:r>
              <a:rPr lang="en-US" sz="1800" dirty="0" err="1" smtClean="0">
                <a:solidFill>
                  <a:schemeClr val="accent2">
                    <a:lumMod val="75000"/>
                  </a:schemeClr>
                </a:solidFill>
                <a:latin typeface="Cambria" pitchFamily="18" charset="0"/>
              </a:rPr>
              <a:t>LoO</a:t>
            </a:r>
            <a:r>
              <a:rPr lang="en-US" sz="1800" dirty="0" smtClean="0">
                <a:solidFill>
                  <a:schemeClr val="accent2">
                    <a:lumMod val="75000"/>
                  </a:schemeClr>
                </a:solidFill>
                <a:latin typeface="Cambria" pitchFamily="18" charset="0"/>
              </a:rPr>
              <a:t> secures full harmonization with Directive 85/374/EEC and is ready to be adopted by </a:t>
            </a:r>
            <a:r>
              <a:rPr lang="en-US" sz="1800" dirty="0" err="1" smtClean="0">
                <a:solidFill>
                  <a:schemeClr val="accent2">
                    <a:lumMod val="75000"/>
                  </a:schemeClr>
                </a:solidFill>
                <a:latin typeface="Cambria" pitchFamily="18" charset="0"/>
              </a:rPr>
              <a:t>GoM</a:t>
            </a:r>
            <a:r>
              <a:rPr lang="en-US" sz="1800" dirty="0" smtClean="0">
                <a:solidFill>
                  <a:schemeClr val="accent2">
                    <a:lumMod val="75000"/>
                  </a:schemeClr>
                </a:solidFill>
                <a:latin typeface="Cambria" pitchFamily="18" charset="0"/>
              </a:rPr>
              <a:t> (Art. 131 Draft LCP)</a:t>
            </a:r>
            <a:r>
              <a:rPr lang="hr-HR" sz="1800" dirty="0" smtClean="0">
                <a:solidFill>
                  <a:schemeClr val="accent2">
                    <a:lumMod val="75000"/>
                  </a:schemeClr>
                </a:solidFill>
                <a:latin typeface="Cambria" pitchFamily="18" charset="0"/>
              </a:rPr>
              <a:t>: </a:t>
            </a:r>
            <a:endParaRPr lang="en-US" sz="1800" dirty="0" smtClean="0">
              <a:solidFill>
                <a:schemeClr val="accent2">
                  <a:lumMod val="75000"/>
                </a:schemeClr>
              </a:solidFill>
              <a:latin typeface="Cambria" pitchFamily="18" charset="0"/>
            </a:endParaRPr>
          </a:p>
          <a:p>
            <a:pPr>
              <a:lnSpc>
                <a:spcPct val="90000"/>
              </a:lnSpc>
              <a:buFont typeface="Arial" charset="0"/>
              <a:buNone/>
              <a:defRPr/>
            </a:pPr>
            <a:endParaRPr lang="hr-HR" sz="1800" b="1" dirty="0" smtClean="0">
              <a:solidFill>
                <a:schemeClr val="accent2">
                  <a:lumMod val="75000"/>
                </a:schemeClr>
              </a:solidFill>
              <a:latin typeface="Cambria" pitchFamily="18" charset="0"/>
            </a:endParaRPr>
          </a:p>
        </p:txBody>
      </p:sp>
      <p:sp>
        <p:nvSpPr>
          <p:cNvPr id="21" name="Rectangle 20"/>
          <p:cNvSpPr/>
          <p:nvPr/>
        </p:nvSpPr>
        <p:spPr>
          <a:xfrm>
            <a:off x="5943600" y="6400800"/>
            <a:ext cx="3200400" cy="45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accent2">
                    <a:lumMod val="50000"/>
                  </a:schemeClr>
                </a:solidFill>
              </a:rPr>
              <a:t>Chapter 28: </a:t>
            </a:r>
            <a:r>
              <a:rPr lang="x-none" sz="1100" b="1">
                <a:solidFill>
                  <a:schemeClr val="accent2">
                    <a:lumMod val="50000"/>
                  </a:schemeClr>
                </a:solidFill>
              </a:rPr>
              <a:t> </a:t>
            </a:r>
            <a:r>
              <a:rPr lang="en-US" sz="1100" b="1" dirty="0">
                <a:solidFill>
                  <a:schemeClr val="accent2">
                    <a:lumMod val="50000"/>
                  </a:schemeClr>
                </a:solidFill>
              </a:rPr>
              <a:t>CONSUMER AND HEALTH PROTECTION</a:t>
            </a:r>
            <a:endParaRPr lang="pl-PL" sz="11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accent2">
                  <a:lumMod val="60000"/>
                  <a:lumOff val="40000"/>
                </a:schemeClr>
              </a:gs>
              <a:gs pos="50000">
                <a:schemeClr val="accent2">
                  <a:lumMod val="50000"/>
                  <a:shade val="67500"/>
                  <a:satMod val="115000"/>
                </a:schemeClr>
              </a:gs>
              <a:gs pos="100000">
                <a:schemeClr val="accent2">
                  <a:lumMod val="50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0485" name="Group 31"/>
          <p:cNvGrpSpPr>
            <a:grpSpLocks/>
          </p:cNvGrpSpPr>
          <p:nvPr/>
        </p:nvGrpSpPr>
        <p:grpSpPr bwMode="auto">
          <a:xfrm>
            <a:off x="0" y="0"/>
            <a:ext cx="4662488" cy="4081463"/>
            <a:chOff x="1364455" y="17002"/>
            <a:chExt cx="4662490" cy="4080796"/>
          </a:xfrm>
        </p:grpSpPr>
        <p:sp>
          <p:nvSpPr>
            <p:cNvPr id="16" name="5-Point Star 15"/>
            <p:cNvSpPr/>
            <p:nvPr/>
          </p:nvSpPr>
          <p:spPr>
            <a:xfrm rot="8520840">
              <a:off x="2888454" y="17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5-Point Star 14"/>
            <p:cNvSpPr/>
            <p:nvPr/>
          </p:nvSpPr>
          <p:spPr>
            <a:xfrm rot="8520840">
              <a:off x="1974053" y="321803"/>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5-Point Star 21"/>
            <p:cNvSpPr/>
            <p:nvPr/>
          </p:nvSpPr>
          <p:spPr>
            <a:xfrm rot="8520840">
              <a:off x="1364455" y="10838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5-Point Star 22"/>
            <p:cNvSpPr/>
            <p:nvPr/>
          </p:nvSpPr>
          <p:spPr>
            <a:xfrm rot="8520840">
              <a:off x="1440653" y="1998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5-Point Star 23"/>
            <p:cNvSpPr/>
            <p:nvPr/>
          </p:nvSpPr>
          <p:spPr>
            <a:xfrm rot="8520840">
              <a:off x="1897855" y="276020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5-Point Star 24"/>
            <p:cNvSpPr/>
            <p:nvPr/>
          </p:nvSpPr>
          <p:spPr>
            <a:xfrm rot="8520840">
              <a:off x="2507455" y="32174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5-Point Star 25"/>
            <p:cNvSpPr/>
            <p:nvPr/>
          </p:nvSpPr>
          <p:spPr>
            <a:xfrm rot="8520840">
              <a:off x="3498055" y="33474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5-Point Star 26"/>
            <p:cNvSpPr/>
            <p:nvPr/>
          </p:nvSpPr>
          <p:spPr>
            <a:xfrm rot="8520840">
              <a:off x="4412455" y="30650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5-Point Star 27"/>
            <p:cNvSpPr/>
            <p:nvPr/>
          </p:nvSpPr>
          <p:spPr>
            <a:xfrm rot="8520840">
              <a:off x="4989591" y="2356821"/>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5-Point Star 28"/>
            <p:cNvSpPr/>
            <p:nvPr/>
          </p:nvSpPr>
          <p:spPr>
            <a:xfrm rot="8520840">
              <a:off x="5218191" y="1388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5-Point Star 29"/>
            <p:cNvSpPr/>
            <p:nvPr/>
          </p:nvSpPr>
          <p:spPr>
            <a:xfrm rot="8520840">
              <a:off x="4717254" y="6266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5-Point Star 30"/>
            <p:cNvSpPr/>
            <p:nvPr/>
          </p:nvSpPr>
          <p:spPr>
            <a:xfrm rot="8520840">
              <a:off x="3955255" y="93202"/>
              <a:ext cx="808754" cy="750377"/>
            </a:xfrm>
            <a:prstGeom prst="star5">
              <a:avLst/>
            </a:prstGeom>
            <a:solidFill>
              <a:srgbClr val="FFFF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2" name="Rectangle 3"/>
          <p:cNvSpPr>
            <a:spLocks noChangeArrowheads="1"/>
          </p:cNvSpPr>
          <p:nvPr/>
        </p:nvSpPr>
        <p:spPr bwMode="auto">
          <a:xfrm>
            <a:off x="3733800" y="4114800"/>
            <a:ext cx="5334000" cy="1905000"/>
          </a:xfrm>
          <a:prstGeom prst="rect">
            <a:avLst/>
          </a:prstGeom>
          <a:noFill/>
          <a:ln w="9525">
            <a:noFill/>
            <a:miter lim="800000"/>
            <a:headEnd/>
            <a:tailEnd/>
          </a:ln>
          <a:effectLst/>
        </p:spPr>
        <p:txBody>
          <a:bodyPr anchor="ctr"/>
          <a:lstStyle/>
          <a:p>
            <a:pPr algn="ctr" fontAlgn="auto">
              <a:spcBef>
                <a:spcPts val="0"/>
              </a:spcBef>
              <a:spcAft>
                <a:spcPts val="0"/>
              </a:spcAft>
              <a:defRPr/>
            </a:pPr>
            <a:r>
              <a:rPr lang="sr-Latn-CS" sz="3200" dirty="0">
                <a:solidFill>
                  <a:schemeClr val="accent2">
                    <a:lumMod val="20000"/>
                    <a:lumOff val="80000"/>
                  </a:schemeClr>
                </a:solidFill>
                <a:effectLst>
                  <a:outerShdw blurRad="38100" dist="38100" dir="2700000" algn="tl">
                    <a:srgbClr val="000000">
                      <a:alpha val="43137"/>
                    </a:srgbClr>
                  </a:outerShdw>
                </a:effectLst>
                <a:latin typeface="Cambria" pitchFamily="18" charset="0"/>
                <a:cs typeface="+mn-cs"/>
              </a:rPr>
              <a:t>Thank you for your attention.</a:t>
            </a:r>
          </a:p>
          <a:p>
            <a:pPr algn="ctr" fontAlgn="auto">
              <a:spcBef>
                <a:spcPts val="0"/>
              </a:spcBef>
              <a:spcAft>
                <a:spcPts val="0"/>
              </a:spcAft>
              <a:defRPr/>
            </a:pPr>
            <a:endParaRPr lang="sr-Latn-CS" sz="3200" dirty="0">
              <a:solidFill>
                <a:schemeClr val="accent2">
                  <a:lumMod val="20000"/>
                  <a:lumOff val="80000"/>
                </a:schemeClr>
              </a:solidFill>
              <a:latin typeface="Cambria" pitchFamily="18" charset="0"/>
              <a:cs typeface="+mn-cs"/>
            </a:endParaRPr>
          </a:p>
          <a:p>
            <a:pPr algn="ctr" fontAlgn="auto">
              <a:spcBef>
                <a:spcPts val="0"/>
              </a:spcBef>
              <a:spcAft>
                <a:spcPts val="0"/>
              </a:spcAft>
              <a:defRPr/>
            </a:pPr>
            <a:r>
              <a:rPr lang="sr-Latn-CS" sz="4000" b="1" dirty="0">
                <a:solidFill>
                  <a:schemeClr val="accent2">
                    <a:lumMod val="20000"/>
                    <a:lumOff val="80000"/>
                  </a:schemeClr>
                </a:solidFill>
                <a:latin typeface="Cambria" pitchFamily="18" charset="0"/>
                <a:cs typeface="+mn-cs"/>
              </a:rPr>
              <a:t>QUESTIONS</a:t>
            </a:r>
            <a:endParaRPr lang="hr-HR" sz="4000" b="1" dirty="0">
              <a:solidFill>
                <a:schemeClr val="accent2">
                  <a:lumMod val="20000"/>
                  <a:lumOff val="80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3947</TotalTime>
  <Words>1999</Words>
  <Application>Microsoft Office PowerPoint</Application>
  <PresentationFormat>On-screen Show (4:3)</PresentationFormat>
  <Paragraphs>229</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Cambria</vt:lpstr>
      <vt:lpstr>Wingdings</vt:lpstr>
      <vt:lpstr>Times New Roman</vt:lpstr>
      <vt:lpstr>Office Theme</vt:lpstr>
      <vt:lpstr>Slide 1</vt:lpstr>
      <vt:lpstr>Slide 2</vt:lpstr>
      <vt:lpstr>Content</vt:lpstr>
      <vt:lpstr>Relevant acquis</vt:lpstr>
      <vt:lpstr>National  Legislation</vt:lpstr>
      <vt:lpstr>Institutional Framework</vt:lpstr>
      <vt:lpstr>Level of transposition (Key rules I)</vt:lpstr>
      <vt:lpstr>Level of transposition (Key rules II)</vt:lpstr>
      <vt:lpstr>Level of transposition (Key rules III)</vt:lpstr>
      <vt:lpstr>Level of transposition (Key rules IV)</vt:lpstr>
      <vt:lpstr>Slide 11</vt:lpstr>
      <vt:lpstr>Level of transposition (Key rules VI)</vt:lpstr>
      <vt:lpstr>Level of transposition (Key rules VII)</vt:lpstr>
      <vt:lpstr>Level of transposition (Key rules VIII)</vt:lpstr>
      <vt:lpstr>Level of transposition (Key rules IX)</vt:lpstr>
      <vt:lpstr>Slide 16</vt:lpstr>
      <vt:lpstr>Enforcement I</vt:lpstr>
      <vt:lpstr>Future plans</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alen.nikezic</dc:creator>
  <cp:lastModifiedBy>melita.rastoder</cp:lastModifiedBy>
  <cp:revision>576</cp:revision>
  <dcterms:created xsi:type="dcterms:W3CDTF">2012-04-18T16:21:57Z</dcterms:created>
  <dcterms:modified xsi:type="dcterms:W3CDTF">2013-04-09T11:35:57Z</dcterms:modified>
</cp:coreProperties>
</file>