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7" r:id="rId2"/>
    <p:sldId id="256" r:id="rId3"/>
    <p:sldId id="370" r:id="rId4"/>
    <p:sldId id="371" r:id="rId5"/>
    <p:sldId id="314" r:id="rId6"/>
    <p:sldId id="381" r:id="rId7"/>
    <p:sldId id="382" r:id="rId8"/>
    <p:sldId id="343" r:id="rId9"/>
    <p:sldId id="375" r:id="rId10"/>
    <p:sldId id="376" r:id="rId11"/>
    <p:sldId id="377" r:id="rId12"/>
    <p:sldId id="379" r:id="rId13"/>
    <p:sldId id="380" r:id="rId14"/>
    <p:sldId id="372" r:id="rId15"/>
  </p:sldIdLst>
  <p:sldSz cx="9144000" cy="6858000" type="screen4x3"/>
  <p:notesSz cx="6858000" cy="99472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3162" autoAdjust="0"/>
    <p:restoredTop sz="94660"/>
  </p:normalViewPr>
  <p:slideViewPr>
    <p:cSldViewPr>
      <p:cViewPr>
        <p:scale>
          <a:sx n="77" d="100"/>
          <a:sy n="77" d="100"/>
        </p:scale>
        <p:origin x="-1464" y="-4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5A2D5B2-F143-4881-B45D-42AEE76C587A}" type="doc">
      <dgm:prSet loTypeId="urn:microsoft.com/office/officeart/2005/8/layout/hierarchy4" loCatId="list" qsTypeId="urn:microsoft.com/office/officeart/2005/8/quickstyle/simple4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DA858A63-97B2-4C4E-A2A8-A6240CB4E0E6}">
      <dgm:prSet phldrT="[Text]" custT="1"/>
      <dgm:spPr/>
      <dgm:t>
        <a:bodyPr/>
        <a:lstStyle/>
        <a:p>
          <a:r>
            <a:rPr lang="en-US" sz="2800" dirty="0" smtClean="0">
              <a:solidFill>
                <a:schemeClr val="bg1"/>
              </a:solidFill>
              <a:latin typeface="Cambria" pitchFamily="18" charset="0"/>
            </a:rPr>
            <a:t>The Ministry of Sustainable Development and Tourism </a:t>
          </a:r>
          <a:endParaRPr lang="en-US" sz="2800" dirty="0">
            <a:solidFill>
              <a:schemeClr val="bg1"/>
            </a:solidFill>
          </a:endParaRPr>
        </a:p>
      </dgm:t>
    </dgm:pt>
    <dgm:pt modelId="{3328FD3D-4C19-4E0E-BB1E-4EDDF173014B}" type="parTrans" cxnId="{969A22F4-AFE4-4FAB-865D-8E395CB51617}">
      <dgm:prSet/>
      <dgm:spPr/>
      <dgm:t>
        <a:bodyPr/>
        <a:lstStyle/>
        <a:p>
          <a:endParaRPr lang="en-US"/>
        </a:p>
      </dgm:t>
    </dgm:pt>
    <dgm:pt modelId="{835595B6-29D2-4332-B65C-7996378C4067}" type="sibTrans" cxnId="{969A22F4-AFE4-4FAB-865D-8E395CB51617}">
      <dgm:prSet/>
      <dgm:spPr/>
      <dgm:t>
        <a:bodyPr/>
        <a:lstStyle/>
        <a:p>
          <a:endParaRPr lang="en-US"/>
        </a:p>
      </dgm:t>
    </dgm:pt>
    <dgm:pt modelId="{4486B82C-FF01-43B1-BCE2-F0F7E5129D44}">
      <dgm:prSet phldrT="[Text]" custT="1"/>
      <dgm:spPr/>
      <dgm:t>
        <a:bodyPr/>
        <a:lstStyle/>
        <a:p>
          <a:r>
            <a:rPr lang="en-US" sz="2800" dirty="0" smtClean="0">
              <a:solidFill>
                <a:schemeClr val="bg1"/>
              </a:solidFill>
              <a:latin typeface="Cambria" pitchFamily="18" charset="0"/>
            </a:rPr>
            <a:t>Ministry of Economy</a:t>
          </a:r>
          <a:endParaRPr lang="en-US" sz="2800" dirty="0">
            <a:solidFill>
              <a:schemeClr val="bg1"/>
            </a:solidFill>
          </a:endParaRPr>
        </a:p>
      </dgm:t>
    </dgm:pt>
    <dgm:pt modelId="{242FB651-5489-4148-8C04-63E2A2DB0F02}" type="parTrans" cxnId="{1BCF3B3C-364B-43EC-9554-FFB72A68F771}">
      <dgm:prSet/>
      <dgm:spPr/>
      <dgm:t>
        <a:bodyPr/>
        <a:lstStyle/>
        <a:p>
          <a:endParaRPr lang="en-US"/>
        </a:p>
      </dgm:t>
    </dgm:pt>
    <dgm:pt modelId="{D7DDB06D-F595-408F-BF35-8D1AEDADFB3F}" type="sibTrans" cxnId="{1BCF3B3C-364B-43EC-9554-FFB72A68F771}">
      <dgm:prSet/>
      <dgm:spPr/>
      <dgm:t>
        <a:bodyPr/>
        <a:lstStyle/>
        <a:p>
          <a:endParaRPr lang="en-US"/>
        </a:p>
      </dgm:t>
    </dgm:pt>
    <dgm:pt modelId="{C6614504-6B5D-487B-A7BB-1497287452B3}">
      <dgm:prSet phldrT="[Text]" custT="1"/>
      <dgm:spPr/>
      <dgm:t>
        <a:bodyPr/>
        <a:lstStyle/>
        <a:p>
          <a:r>
            <a:rPr lang="en-US" sz="2800" dirty="0" smtClean="0">
              <a:solidFill>
                <a:schemeClr val="bg1"/>
              </a:solidFill>
              <a:latin typeface="Cambria" pitchFamily="18" charset="0"/>
            </a:rPr>
            <a:t>Courts</a:t>
          </a:r>
          <a:endParaRPr lang="en-US" sz="2800" dirty="0">
            <a:solidFill>
              <a:schemeClr val="bg1"/>
            </a:solidFill>
          </a:endParaRPr>
        </a:p>
      </dgm:t>
    </dgm:pt>
    <dgm:pt modelId="{A37E01D2-531D-4017-B370-1AC2B7C282B0}" type="parTrans" cxnId="{4DBD7299-3DBC-47B1-835C-FE810086034D}">
      <dgm:prSet/>
      <dgm:spPr/>
      <dgm:t>
        <a:bodyPr/>
        <a:lstStyle/>
        <a:p>
          <a:endParaRPr lang="en-US"/>
        </a:p>
      </dgm:t>
    </dgm:pt>
    <dgm:pt modelId="{1687D59B-B16A-4411-9A3F-D5DFAB0DB9CD}" type="sibTrans" cxnId="{4DBD7299-3DBC-47B1-835C-FE810086034D}">
      <dgm:prSet/>
      <dgm:spPr/>
      <dgm:t>
        <a:bodyPr/>
        <a:lstStyle/>
        <a:p>
          <a:endParaRPr lang="en-US"/>
        </a:p>
      </dgm:t>
    </dgm:pt>
    <dgm:pt modelId="{A7A56FA9-B90A-434A-ABB7-1283910F246C}">
      <dgm:prSet phldrT="[Text]"/>
      <dgm:spPr/>
      <dgm:t>
        <a:bodyPr/>
        <a:lstStyle/>
        <a:p>
          <a:r>
            <a:rPr lang="en-US" dirty="0" smtClean="0">
              <a:solidFill>
                <a:schemeClr val="bg1"/>
              </a:solidFill>
              <a:latin typeface="Cambria" pitchFamily="18" charset="0"/>
            </a:rPr>
            <a:t>Authority for Inspection  and Supervision  in Tourism</a:t>
          </a:r>
          <a:endParaRPr lang="en-US" dirty="0">
            <a:solidFill>
              <a:schemeClr val="bg1"/>
            </a:solidFill>
          </a:endParaRPr>
        </a:p>
      </dgm:t>
    </dgm:pt>
    <dgm:pt modelId="{BE63ACAE-3AF6-4865-9610-7297F172EA47}" type="parTrans" cxnId="{5FC469E6-7FAB-42CC-9E7F-AC3BD53114B4}">
      <dgm:prSet/>
      <dgm:spPr/>
      <dgm:t>
        <a:bodyPr/>
        <a:lstStyle/>
        <a:p>
          <a:endParaRPr lang="en-US"/>
        </a:p>
      </dgm:t>
    </dgm:pt>
    <dgm:pt modelId="{85E3AD11-8958-44CC-99E8-21B242E8F6FB}" type="sibTrans" cxnId="{5FC469E6-7FAB-42CC-9E7F-AC3BD53114B4}">
      <dgm:prSet/>
      <dgm:spPr/>
      <dgm:t>
        <a:bodyPr/>
        <a:lstStyle/>
        <a:p>
          <a:endParaRPr lang="en-US"/>
        </a:p>
      </dgm:t>
    </dgm:pt>
    <dgm:pt modelId="{6312D08B-0BA5-48B7-A978-D5F90E2D4162}" type="pres">
      <dgm:prSet presAssocID="{45A2D5B2-F143-4881-B45D-42AEE76C587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55D068C4-5A66-4DBA-8035-62848EF0053E}" type="pres">
      <dgm:prSet presAssocID="{DA858A63-97B2-4C4E-A2A8-A6240CB4E0E6}" presName="vertOne" presStyleCnt="0"/>
      <dgm:spPr/>
    </dgm:pt>
    <dgm:pt modelId="{F7D1FFD1-6D94-44B2-B4BC-77814DCBA54E}" type="pres">
      <dgm:prSet presAssocID="{DA858A63-97B2-4C4E-A2A8-A6240CB4E0E6}" presName="txOne" presStyleLbl="node0" presStyleIdx="0" presStyleCnt="1" custLinFactNeighborX="1200" custLinFactNeighborY="-89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E54C2FD-B083-4976-A963-9026A440C81E}" type="pres">
      <dgm:prSet presAssocID="{DA858A63-97B2-4C4E-A2A8-A6240CB4E0E6}" presName="parTransOne" presStyleCnt="0"/>
      <dgm:spPr/>
    </dgm:pt>
    <dgm:pt modelId="{578FFC08-56BD-495D-BA36-C3FCDE11D8C7}" type="pres">
      <dgm:prSet presAssocID="{DA858A63-97B2-4C4E-A2A8-A6240CB4E0E6}" presName="horzOne" presStyleCnt="0"/>
      <dgm:spPr/>
    </dgm:pt>
    <dgm:pt modelId="{D0CC75E0-B13C-481D-B821-C42FB9892A51}" type="pres">
      <dgm:prSet presAssocID="{4486B82C-FF01-43B1-BCE2-F0F7E5129D44}" presName="vertTwo" presStyleCnt="0"/>
      <dgm:spPr/>
    </dgm:pt>
    <dgm:pt modelId="{B9131356-4EA8-4140-9A3A-3F3E660BDA23}" type="pres">
      <dgm:prSet presAssocID="{4486B82C-FF01-43B1-BCE2-F0F7E5129D44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9540834-99FD-4C07-B441-C7DD2081672D}" type="pres">
      <dgm:prSet presAssocID="{4486B82C-FF01-43B1-BCE2-F0F7E5129D44}" presName="parTransTwo" presStyleCnt="0"/>
      <dgm:spPr/>
    </dgm:pt>
    <dgm:pt modelId="{1EE0E9CC-2398-4DFA-9B70-8750FC20F00C}" type="pres">
      <dgm:prSet presAssocID="{4486B82C-FF01-43B1-BCE2-F0F7E5129D44}" presName="horzTwo" presStyleCnt="0"/>
      <dgm:spPr/>
    </dgm:pt>
    <dgm:pt modelId="{E5CC4224-A0E2-4120-9FEE-A5B74591D43F}" type="pres">
      <dgm:prSet presAssocID="{C6614504-6B5D-487B-A7BB-1497287452B3}" presName="vertThree" presStyleCnt="0"/>
      <dgm:spPr/>
    </dgm:pt>
    <dgm:pt modelId="{67F232FD-55E9-4D47-B113-8E08995E65A6}" type="pres">
      <dgm:prSet presAssocID="{C6614504-6B5D-487B-A7BB-1497287452B3}" presName="txThree" presStyleLbl="node3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FC4E926-AA94-48D2-9B2C-74B6832B02BC}" type="pres">
      <dgm:prSet presAssocID="{C6614504-6B5D-487B-A7BB-1497287452B3}" presName="horzThree" presStyleCnt="0"/>
      <dgm:spPr/>
    </dgm:pt>
    <dgm:pt modelId="{3AAB04FB-DC45-4028-9878-62A3791B85C0}" type="pres">
      <dgm:prSet presAssocID="{D7DDB06D-F595-408F-BF35-8D1AEDADFB3F}" presName="sibSpaceTwo" presStyleCnt="0"/>
      <dgm:spPr/>
    </dgm:pt>
    <dgm:pt modelId="{27F41580-E2AF-447A-8D17-B732B20CF2DB}" type="pres">
      <dgm:prSet presAssocID="{A7A56FA9-B90A-434A-ABB7-1283910F246C}" presName="vertTwo" presStyleCnt="0"/>
      <dgm:spPr/>
    </dgm:pt>
    <dgm:pt modelId="{F3FF901A-356D-48A4-86F6-C402CE4A5757}" type="pres">
      <dgm:prSet presAssocID="{A7A56FA9-B90A-434A-ABB7-1283910F246C}" presName="txTwo" presStyleLbl="node2" presStyleIdx="1" presStyleCnt="2" custScaleX="10407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8282487-E7D3-4010-87E9-52EEA5CD9865}" type="pres">
      <dgm:prSet presAssocID="{A7A56FA9-B90A-434A-ABB7-1283910F246C}" presName="horzTwo" presStyleCnt="0"/>
      <dgm:spPr/>
    </dgm:pt>
  </dgm:ptLst>
  <dgm:cxnLst>
    <dgm:cxn modelId="{1BCF3B3C-364B-43EC-9554-FFB72A68F771}" srcId="{DA858A63-97B2-4C4E-A2A8-A6240CB4E0E6}" destId="{4486B82C-FF01-43B1-BCE2-F0F7E5129D44}" srcOrd="0" destOrd="0" parTransId="{242FB651-5489-4148-8C04-63E2A2DB0F02}" sibTransId="{D7DDB06D-F595-408F-BF35-8D1AEDADFB3F}"/>
    <dgm:cxn modelId="{271C0F94-5201-46A6-A8C3-F1A121EFEB20}" type="presOf" srcId="{A7A56FA9-B90A-434A-ABB7-1283910F246C}" destId="{F3FF901A-356D-48A4-86F6-C402CE4A5757}" srcOrd="0" destOrd="0" presId="urn:microsoft.com/office/officeart/2005/8/layout/hierarchy4"/>
    <dgm:cxn modelId="{8FC511B8-86BF-4CD9-91C0-6CA067FFCA08}" type="presOf" srcId="{45A2D5B2-F143-4881-B45D-42AEE76C587A}" destId="{6312D08B-0BA5-48B7-A978-D5F90E2D4162}" srcOrd="0" destOrd="0" presId="urn:microsoft.com/office/officeart/2005/8/layout/hierarchy4"/>
    <dgm:cxn modelId="{DD5BC550-88C6-4D24-A7A0-FE600CB5EB67}" type="presOf" srcId="{C6614504-6B5D-487B-A7BB-1497287452B3}" destId="{67F232FD-55E9-4D47-B113-8E08995E65A6}" srcOrd="0" destOrd="0" presId="urn:microsoft.com/office/officeart/2005/8/layout/hierarchy4"/>
    <dgm:cxn modelId="{969A22F4-AFE4-4FAB-865D-8E395CB51617}" srcId="{45A2D5B2-F143-4881-B45D-42AEE76C587A}" destId="{DA858A63-97B2-4C4E-A2A8-A6240CB4E0E6}" srcOrd="0" destOrd="0" parTransId="{3328FD3D-4C19-4E0E-BB1E-4EDDF173014B}" sibTransId="{835595B6-29D2-4332-B65C-7996378C4067}"/>
    <dgm:cxn modelId="{C600147C-98E7-4828-A254-AC9A57DBB928}" type="presOf" srcId="{DA858A63-97B2-4C4E-A2A8-A6240CB4E0E6}" destId="{F7D1FFD1-6D94-44B2-B4BC-77814DCBA54E}" srcOrd="0" destOrd="0" presId="urn:microsoft.com/office/officeart/2005/8/layout/hierarchy4"/>
    <dgm:cxn modelId="{4DBD7299-3DBC-47B1-835C-FE810086034D}" srcId="{4486B82C-FF01-43B1-BCE2-F0F7E5129D44}" destId="{C6614504-6B5D-487B-A7BB-1497287452B3}" srcOrd="0" destOrd="0" parTransId="{A37E01D2-531D-4017-B370-1AC2B7C282B0}" sibTransId="{1687D59B-B16A-4411-9A3F-D5DFAB0DB9CD}"/>
    <dgm:cxn modelId="{1892F861-972B-4F78-87E3-0B0D548CCA55}" type="presOf" srcId="{4486B82C-FF01-43B1-BCE2-F0F7E5129D44}" destId="{B9131356-4EA8-4140-9A3A-3F3E660BDA23}" srcOrd="0" destOrd="0" presId="urn:microsoft.com/office/officeart/2005/8/layout/hierarchy4"/>
    <dgm:cxn modelId="{5FC469E6-7FAB-42CC-9E7F-AC3BD53114B4}" srcId="{DA858A63-97B2-4C4E-A2A8-A6240CB4E0E6}" destId="{A7A56FA9-B90A-434A-ABB7-1283910F246C}" srcOrd="1" destOrd="0" parTransId="{BE63ACAE-3AF6-4865-9610-7297F172EA47}" sibTransId="{85E3AD11-8958-44CC-99E8-21B242E8F6FB}"/>
    <dgm:cxn modelId="{9238A564-84EF-42F7-98EB-ED1B6270481D}" type="presParOf" srcId="{6312D08B-0BA5-48B7-A978-D5F90E2D4162}" destId="{55D068C4-5A66-4DBA-8035-62848EF0053E}" srcOrd="0" destOrd="0" presId="urn:microsoft.com/office/officeart/2005/8/layout/hierarchy4"/>
    <dgm:cxn modelId="{C8A57278-6CF6-407C-A3D8-DCA4B2FB976C}" type="presParOf" srcId="{55D068C4-5A66-4DBA-8035-62848EF0053E}" destId="{F7D1FFD1-6D94-44B2-B4BC-77814DCBA54E}" srcOrd="0" destOrd="0" presId="urn:microsoft.com/office/officeart/2005/8/layout/hierarchy4"/>
    <dgm:cxn modelId="{D8DDC92F-CEEA-4FD6-B82F-F873442B12C2}" type="presParOf" srcId="{55D068C4-5A66-4DBA-8035-62848EF0053E}" destId="{6E54C2FD-B083-4976-A963-9026A440C81E}" srcOrd="1" destOrd="0" presId="urn:microsoft.com/office/officeart/2005/8/layout/hierarchy4"/>
    <dgm:cxn modelId="{4AE47260-9B1C-460A-9327-09BE85320F25}" type="presParOf" srcId="{55D068C4-5A66-4DBA-8035-62848EF0053E}" destId="{578FFC08-56BD-495D-BA36-C3FCDE11D8C7}" srcOrd="2" destOrd="0" presId="urn:microsoft.com/office/officeart/2005/8/layout/hierarchy4"/>
    <dgm:cxn modelId="{1D5AD27A-8382-4146-B299-C3BD0C344222}" type="presParOf" srcId="{578FFC08-56BD-495D-BA36-C3FCDE11D8C7}" destId="{D0CC75E0-B13C-481D-B821-C42FB9892A51}" srcOrd="0" destOrd="0" presId="urn:microsoft.com/office/officeart/2005/8/layout/hierarchy4"/>
    <dgm:cxn modelId="{4A3CB210-CC3E-4A04-9A51-FFC5416102FE}" type="presParOf" srcId="{D0CC75E0-B13C-481D-B821-C42FB9892A51}" destId="{B9131356-4EA8-4140-9A3A-3F3E660BDA23}" srcOrd="0" destOrd="0" presId="urn:microsoft.com/office/officeart/2005/8/layout/hierarchy4"/>
    <dgm:cxn modelId="{F2B51985-1A47-404C-9036-A85258666DFF}" type="presParOf" srcId="{D0CC75E0-B13C-481D-B821-C42FB9892A51}" destId="{79540834-99FD-4C07-B441-C7DD2081672D}" srcOrd="1" destOrd="0" presId="urn:microsoft.com/office/officeart/2005/8/layout/hierarchy4"/>
    <dgm:cxn modelId="{D61D69FB-C585-4ABA-A670-1692B02D3E3A}" type="presParOf" srcId="{D0CC75E0-B13C-481D-B821-C42FB9892A51}" destId="{1EE0E9CC-2398-4DFA-9B70-8750FC20F00C}" srcOrd="2" destOrd="0" presId="urn:microsoft.com/office/officeart/2005/8/layout/hierarchy4"/>
    <dgm:cxn modelId="{FBD46B60-64CE-49AC-BB1C-495F161F28D4}" type="presParOf" srcId="{1EE0E9CC-2398-4DFA-9B70-8750FC20F00C}" destId="{E5CC4224-A0E2-4120-9FEE-A5B74591D43F}" srcOrd="0" destOrd="0" presId="urn:microsoft.com/office/officeart/2005/8/layout/hierarchy4"/>
    <dgm:cxn modelId="{4DBF5C8A-E0F0-42E2-848A-72D0136245C7}" type="presParOf" srcId="{E5CC4224-A0E2-4120-9FEE-A5B74591D43F}" destId="{67F232FD-55E9-4D47-B113-8E08995E65A6}" srcOrd="0" destOrd="0" presId="urn:microsoft.com/office/officeart/2005/8/layout/hierarchy4"/>
    <dgm:cxn modelId="{E4A149FB-EB08-41C6-BE41-15AECAAB53FD}" type="presParOf" srcId="{E5CC4224-A0E2-4120-9FEE-A5B74591D43F}" destId="{EFC4E926-AA94-48D2-9B2C-74B6832B02BC}" srcOrd="1" destOrd="0" presId="urn:microsoft.com/office/officeart/2005/8/layout/hierarchy4"/>
    <dgm:cxn modelId="{32841A67-11CC-4564-97EB-C7D94660A6D2}" type="presParOf" srcId="{578FFC08-56BD-495D-BA36-C3FCDE11D8C7}" destId="{3AAB04FB-DC45-4028-9878-62A3791B85C0}" srcOrd="1" destOrd="0" presId="urn:microsoft.com/office/officeart/2005/8/layout/hierarchy4"/>
    <dgm:cxn modelId="{581ADF2D-B87D-48F3-AEB3-D8D37AB84502}" type="presParOf" srcId="{578FFC08-56BD-495D-BA36-C3FCDE11D8C7}" destId="{27F41580-E2AF-447A-8D17-B732B20CF2DB}" srcOrd="2" destOrd="0" presId="urn:microsoft.com/office/officeart/2005/8/layout/hierarchy4"/>
    <dgm:cxn modelId="{CE519385-241C-4763-AA75-7096568736F5}" type="presParOf" srcId="{27F41580-E2AF-447A-8D17-B732B20CF2DB}" destId="{F3FF901A-356D-48A4-86F6-C402CE4A5757}" srcOrd="0" destOrd="0" presId="urn:microsoft.com/office/officeart/2005/8/layout/hierarchy4"/>
    <dgm:cxn modelId="{C53C19C9-0F43-4C22-A54C-F54897E5EEE6}" type="presParOf" srcId="{27F41580-E2AF-447A-8D17-B732B20CF2DB}" destId="{78282487-E7D3-4010-87E9-52EEA5CD9865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B72CCAA-A133-4110-9538-B2CC86AC54AF}" type="datetimeFigureOut">
              <a:rPr lang="en-US"/>
              <a:pPr>
                <a:defRPr/>
              </a:pPr>
              <a:t>4/9/2013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E1A2931-4469-4DDE-9E83-23CF7F2EA0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0219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B0E1BED-EA85-4706-9BC3-C322D2F9CC68}" type="datetimeFigureOut">
              <a:rPr lang="en-US"/>
              <a:pPr>
                <a:defRPr/>
              </a:pPr>
              <a:t>4/9/2013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A9FE8E2-DEF6-4029-968C-8D53779DB0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906740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6297AD-A4B0-4CA0-9FEE-527D93AF4EAD}" type="datetimeFigureOut">
              <a:rPr lang="en-US"/>
              <a:pPr>
                <a:defRPr/>
              </a:pPr>
              <a:t>4/9/2013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E38C8F-DBF6-4CB2-A481-8805B77D3D1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282AF-A5BC-4363-8662-A7E0E9754A6E}" type="datetimeFigureOut">
              <a:rPr lang="en-US"/>
              <a:pPr>
                <a:defRPr/>
              </a:pPr>
              <a:t>4/9/2013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955B3-5BDC-4B7D-B7BE-28D4A56F8D2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F4A424-E7D7-41FF-974B-145BFD6949C0}" type="datetimeFigureOut">
              <a:rPr lang="en-US"/>
              <a:pPr>
                <a:defRPr/>
              </a:pPr>
              <a:t>4/9/2013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3B0CE2-89E3-4829-A734-15F9B0C6D0D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F7596B-DA4A-4F7A-B12D-AC13821D7FCB}" type="datetimeFigureOut">
              <a:rPr lang="en-US"/>
              <a:pPr>
                <a:defRPr/>
              </a:pPr>
              <a:t>4/9/2013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BBF3DA-3983-499C-B626-5447A966EBE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140CC-6FB8-4AE7-AEA7-9C0E4C960041}" type="datetimeFigureOut">
              <a:rPr lang="en-US"/>
              <a:pPr>
                <a:defRPr/>
              </a:pPr>
              <a:t>4/9/2013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ADB49D-05A9-4EA2-9FE3-D08E9B39FA0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5A30CC-E4F7-4F8F-B66C-ACD1DC39AE6E}" type="datetimeFigureOut">
              <a:rPr lang="en-US"/>
              <a:pPr>
                <a:defRPr/>
              </a:pPr>
              <a:t>4/9/2013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AB8A17-4B06-4205-BDE4-A1C8D06E63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3A417-739C-4D38-8B66-660AA7AF49A7}" type="datetimeFigureOut">
              <a:rPr lang="en-US"/>
              <a:pPr>
                <a:defRPr/>
              </a:pPr>
              <a:t>4/9/2013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63AD81-47A6-48BE-BB67-9890994FBE0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509971-8E1A-46AC-BDCA-9E7AB8556DD9}" type="datetimeFigureOut">
              <a:rPr lang="en-US"/>
              <a:pPr>
                <a:defRPr/>
              </a:pPr>
              <a:t>4/9/2013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CAF0DC-04E6-4158-917F-D45E1438990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FDF54-4588-4014-817C-8850FE603027}" type="datetimeFigureOut">
              <a:rPr lang="en-US"/>
              <a:pPr>
                <a:defRPr/>
              </a:pPr>
              <a:t>4/9/2013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81AF8C-3F50-4194-B02D-0F5274E8BA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B333DE-0CCF-446B-88E8-2DA21D83047A}" type="datetimeFigureOut">
              <a:rPr lang="en-US"/>
              <a:pPr>
                <a:defRPr/>
              </a:pPr>
              <a:t>4/9/2013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B9DEF5-A8F9-4053-9184-EDE378CEF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5A7E99-D250-4462-8EFC-E70FA55B8575}" type="datetimeFigureOut">
              <a:rPr lang="en-US"/>
              <a:pPr>
                <a:defRPr/>
              </a:pPr>
              <a:t>4/9/2013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FD0A01-4BFF-4C1F-BDDC-36D25DAE407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5AFD6FA-3467-4E37-9FDF-EA15CB3CC2F3}" type="datetimeFigureOut">
              <a:rPr lang="en-US"/>
              <a:pPr>
                <a:defRPr/>
              </a:pPr>
              <a:t>4/9/2013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58A91EC-B587-4E53-9C3C-E8CECF34D92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bozo.vucekovic@mrt.gov.me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053" name="Text Box 3"/>
          <p:cNvSpPr txBox="1">
            <a:spLocks noChangeArrowheads="1"/>
          </p:cNvSpPr>
          <p:nvPr/>
        </p:nvSpPr>
        <p:spPr bwMode="auto">
          <a:xfrm>
            <a:off x="304800" y="1676400"/>
            <a:ext cx="84582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sr-Latn-CS" sz="1600" b="1" dirty="0">
                <a:solidFill>
                  <a:schemeClr val="bg1"/>
                </a:solidFill>
                <a:latin typeface="+mj-lt"/>
              </a:rPr>
              <a:t> M O N T E N E G R O </a:t>
            </a:r>
          </a:p>
          <a:p>
            <a:pPr algn="ctr"/>
            <a:r>
              <a:rPr lang="en-GB" sz="1600" b="1" dirty="0" smtClean="0">
                <a:solidFill>
                  <a:schemeClr val="bg1"/>
                </a:solidFill>
                <a:latin typeface="Cambria" pitchFamily="18" charset="0"/>
              </a:rPr>
              <a:t>Negotiating Team for the Accession of </a:t>
            </a:r>
            <a:r>
              <a:rPr lang="sr-Latn-CS" sz="1600" b="1" dirty="0" smtClean="0">
                <a:solidFill>
                  <a:schemeClr val="bg1"/>
                </a:solidFill>
                <a:latin typeface="Cambria" pitchFamily="18" charset="0"/>
              </a:rPr>
              <a:t>Montenegro </a:t>
            </a:r>
            <a:r>
              <a:rPr lang="en-GB" sz="1600" b="1" dirty="0" smtClean="0">
                <a:solidFill>
                  <a:schemeClr val="bg1"/>
                </a:solidFill>
                <a:latin typeface="Cambria" pitchFamily="18" charset="0"/>
              </a:rPr>
              <a:t>to the European Union</a:t>
            </a:r>
            <a:br>
              <a:rPr lang="en-GB" sz="1600" b="1" dirty="0" smtClean="0">
                <a:solidFill>
                  <a:schemeClr val="bg1"/>
                </a:solidFill>
                <a:latin typeface="Cambria" pitchFamily="18" charset="0"/>
              </a:rPr>
            </a:br>
            <a:r>
              <a:rPr lang="en-GB" sz="1600" b="1" i="1" dirty="0" smtClean="0">
                <a:solidFill>
                  <a:schemeClr val="bg1"/>
                </a:solidFill>
                <a:latin typeface="Cambria" pitchFamily="18" charset="0"/>
              </a:rPr>
              <a:t>Working Group for Chapter </a:t>
            </a:r>
            <a:r>
              <a:rPr lang="en-US" sz="1600" b="1" i="1" dirty="0" smtClean="0">
                <a:solidFill>
                  <a:schemeClr val="bg1"/>
                </a:solidFill>
                <a:latin typeface="Cambria" pitchFamily="18" charset="0"/>
              </a:rPr>
              <a:t> 28 </a:t>
            </a:r>
            <a:r>
              <a:rPr lang="hr-HR" sz="1600" b="1" i="1" dirty="0" smtClean="0">
                <a:solidFill>
                  <a:schemeClr val="bg1"/>
                </a:solidFill>
                <a:latin typeface="Cambria" pitchFamily="18" charset="0"/>
              </a:rPr>
              <a:t>– </a:t>
            </a:r>
            <a:r>
              <a:rPr lang="en-US" sz="1600" b="1" i="1" dirty="0" smtClean="0">
                <a:solidFill>
                  <a:schemeClr val="bg1"/>
                </a:solidFill>
                <a:latin typeface="Cambria" pitchFamily="18" charset="0"/>
              </a:rPr>
              <a:t>Consumer and Health Protection</a:t>
            </a:r>
            <a:endParaRPr lang="en-US" sz="36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pic>
        <p:nvPicPr>
          <p:cNvPr id="11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0"/>
            <a:ext cx="1612900" cy="15970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055" name="Rectangle 3"/>
          <p:cNvSpPr>
            <a:spLocks noChangeArrowheads="1"/>
          </p:cNvSpPr>
          <p:nvPr/>
        </p:nvSpPr>
        <p:spPr bwMode="auto">
          <a:xfrm>
            <a:off x="1447800" y="3581400"/>
            <a:ext cx="63246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sr-Latn-CS" sz="2600" dirty="0">
              <a:solidFill>
                <a:srgbClr val="F2DCDB"/>
              </a:solidFill>
              <a:latin typeface="Cambria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Bilateral screening: Chapter</a:t>
            </a:r>
            <a:r>
              <a:rPr lang="x-none" sz="320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 </a:t>
            </a:r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28</a:t>
            </a:r>
            <a:endParaRPr lang="en-GB" sz="3200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PRESENTATION OF  </a:t>
            </a:r>
            <a:r>
              <a:rPr lang="sr-Latn-CS" sz="3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MONTENEGRO</a:t>
            </a:r>
            <a:endParaRPr lang="sr-Latn-CS" sz="2600" b="1" dirty="0">
              <a:solidFill>
                <a:srgbClr val="F2DCDB"/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sr-Latn-CS" sz="2600" b="1" dirty="0">
                <a:solidFill>
                  <a:srgbClr val="F2DCDB"/>
                </a:solidFill>
                <a:latin typeface="Cambria" pitchFamily="18" charset="0"/>
              </a:rPr>
              <a:t/>
            </a:r>
            <a:br>
              <a:rPr lang="sr-Latn-CS" sz="2600" b="1" dirty="0">
                <a:solidFill>
                  <a:srgbClr val="F2DCDB"/>
                </a:solidFill>
                <a:latin typeface="Cambria" pitchFamily="18" charset="0"/>
              </a:rPr>
            </a:br>
            <a:r>
              <a:rPr lang="sr-Latn-CS" sz="2600" b="1" dirty="0">
                <a:solidFill>
                  <a:srgbClr val="F2DCDB"/>
                </a:solidFill>
                <a:latin typeface="Cambria" pitchFamily="18" charset="0"/>
              </a:rPr>
              <a:t/>
            </a:r>
            <a:br>
              <a:rPr lang="sr-Latn-CS" sz="2600" b="1" dirty="0">
                <a:solidFill>
                  <a:srgbClr val="F2DCDB"/>
                </a:solidFill>
                <a:latin typeface="Cambria" pitchFamily="18" charset="0"/>
              </a:rPr>
            </a:br>
            <a:r>
              <a:rPr lang="sr-Latn-CS" sz="2600" b="1" dirty="0">
                <a:solidFill>
                  <a:srgbClr val="F2DCDB"/>
                </a:solidFill>
                <a:latin typeface="Cambria" pitchFamily="18" charset="0"/>
              </a:rPr>
              <a:t/>
            </a:r>
            <a:br>
              <a:rPr lang="sr-Latn-CS" sz="2600" b="1" dirty="0">
                <a:solidFill>
                  <a:srgbClr val="F2DCDB"/>
                </a:solidFill>
                <a:latin typeface="Cambria" pitchFamily="18" charset="0"/>
              </a:rPr>
            </a:br>
            <a:r>
              <a:rPr lang="sr-Latn-CS" sz="2600" b="1" dirty="0">
                <a:solidFill>
                  <a:srgbClr val="F2DCDB"/>
                </a:solidFill>
                <a:latin typeface="Cambria" pitchFamily="18" charset="0"/>
              </a:rPr>
              <a:t/>
            </a:r>
            <a:br>
              <a:rPr lang="sr-Latn-CS" sz="2600" b="1" dirty="0">
                <a:solidFill>
                  <a:srgbClr val="F2DCDB"/>
                </a:solidFill>
                <a:latin typeface="Cambria" pitchFamily="18" charset="0"/>
              </a:rPr>
            </a:br>
            <a:r>
              <a:rPr lang="en-US" sz="2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Arial" pitchFamily="34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Arial" pitchFamily="34" charset="0"/>
              </a:rPr>
              <a:t>Bru</a:t>
            </a:r>
            <a:r>
              <a:rPr lang="hr-HR" sz="2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Arial" pitchFamily="34" charset="0"/>
              </a:rPr>
              <a:t>ssel</a:t>
            </a:r>
            <a:r>
              <a:rPr lang="en-US" sz="2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Arial" pitchFamily="34" charset="0"/>
              </a:rPr>
              <a:t>s, 15-16 April </a:t>
            </a:r>
            <a:r>
              <a:rPr lang="sr-Latn-CS" sz="2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Arial" pitchFamily="34" charset="0"/>
              </a:rPr>
              <a:t>2013</a:t>
            </a:r>
            <a:endParaRPr lang="en-US" sz="2000" dirty="0">
              <a:solidFill>
                <a:srgbClr val="D99694"/>
              </a:solidFill>
              <a:latin typeface="+mj-lt"/>
            </a:endParaRPr>
          </a:p>
          <a:p>
            <a:pPr algn="ctr">
              <a:defRPr/>
            </a:pPr>
            <a:endParaRPr lang="sr-Latn-CS" sz="2600" b="1" dirty="0">
              <a:solidFill>
                <a:srgbClr val="F2DCDB"/>
              </a:solidFill>
              <a:latin typeface="Cambria" pitchFamily="18" charset="0"/>
            </a:endParaRPr>
          </a:p>
          <a:p>
            <a:pPr algn="ctr">
              <a:defRPr/>
            </a:pPr>
            <a:endParaRPr lang="sr-Latn-CS" sz="2600" b="1" dirty="0">
              <a:solidFill>
                <a:srgbClr val="F2DCDB"/>
              </a:solidFill>
              <a:latin typeface="Cambria" pitchFamily="18" charset="0"/>
            </a:endParaRPr>
          </a:p>
          <a:p>
            <a:pPr algn="ctr">
              <a:defRPr/>
            </a:pPr>
            <a:endParaRPr lang="sr-Latn-CS" sz="2600" b="1" dirty="0">
              <a:solidFill>
                <a:srgbClr val="F2DCDB"/>
              </a:solidFill>
              <a:latin typeface="Cambria" pitchFamily="18" charset="0"/>
            </a:endParaRPr>
          </a:p>
        </p:txBody>
      </p:sp>
      <p:grpSp>
        <p:nvGrpSpPr>
          <p:cNvPr id="2056" name="Group 22"/>
          <p:cNvGrpSpPr>
            <a:grpSpLocks/>
          </p:cNvGrpSpPr>
          <p:nvPr/>
        </p:nvGrpSpPr>
        <p:grpSpPr bwMode="auto">
          <a:xfrm rot="165688">
            <a:off x="-77788" y="5162550"/>
            <a:ext cx="1020763" cy="1752600"/>
            <a:chOff x="-28875" y="5105400"/>
            <a:chExt cx="1019475" cy="1752600"/>
          </a:xfrm>
        </p:grpSpPr>
        <p:sp>
          <p:nvSpPr>
            <p:cNvPr id="16" name="5-Point Star 15"/>
            <p:cNvSpPr/>
            <p:nvPr/>
          </p:nvSpPr>
          <p:spPr>
            <a:xfrm>
              <a:off x="0" y="6400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7" name="5-Point Star 16"/>
            <p:cNvSpPr/>
            <p:nvPr/>
          </p:nvSpPr>
          <p:spPr>
            <a:xfrm>
              <a:off x="304800" y="6248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8" name="5-Point Star 17"/>
            <p:cNvSpPr/>
            <p:nvPr/>
          </p:nvSpPr>
          <p:spPr>
            <a:xfrm>
              <a:off x="533400" y="5943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9" name="5-Point Star 18"/>
            <p:cNvSpPr/>
            <p:nvPr/>
          </p:nvSpPr>
          <p:spPr>
            <a:xfrm>
              <a:off x="533400" y="5562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0" name="5-Point Star 19"/>
            <p:cNvSpPr/>
            <p:nvPr/>
          </p:nvSpPr>
          <p:spPr>
            <a:xfrm>
              <a:off x="304800" y="5257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1" name="5-Point Star 20"/>
            <p:cNvSpPr/>
            <p:nvPr/>
          </p:nvSpPr>
          <p:spPr>
            <a:xfrm>
              <a:off x="-28875" y="5105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2057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4343400"/>
            <a:ext cx="21336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b="1" i="1" dirty="0">
                <a:solidFill>
                  <a:schemeClr val="bg1"/>
                </a:solidFill>
                <a:latin typeface="Cambria" pitchFamily="18" charset="0"/>
              </a:rPr>
              <a:t>Chapter </a:t>
            </a:r>
            <a:r>
              <a:rPr lang="en-US" b="1" i="1" dirty="0">
                <a:solidFill>
                  <a:schemeClr val="bg1"/>
                </a:solidFill>
                <a:latin typeface="Cambria" pitchFamily="18" charset="0"/>
              </a:rPr>
              <a:t> 28 </a:t>
            </a:r>
            <a:r>
              <a:rPr lang="hr-HR" b="1" i="1" dirty="0">
                <a:solidFill>
                  <a:schemeClr val="bg1"/>
                </a:solidFill>
                <a:latin typeface="Cambria" pitchFamily="18" charset="0"/>
              </a:rPr>
              <a:t>– </a:t>
            </a:r>
            <a:r>
              <a:rPr lang="en-US" b="1" i="1" dirty="0">
                <a:solidFill>
                  <a:schemeClr val="bg1"/>
                </a:solidFill>
                <a:latin typeface="Cambria" pitchFamily="18" charset="0"/>
              </a:rPr>
              <a:t>Consumer and Health Protection</a:t>
            </a:r>
            <a:endParaRPr lang="pl-PL" b="1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3076" name="Text Box 121"/>
          <p:cNvSpPr txBox="1">
            <a:spLocks noChangeArrowheads="1"/>
          </p:cNvSpPr>
          <p:nvPr/>
        </p:nvSpPr>
        <p:spPr bwMode="auto">
          <a:xfrm>
            <a:off x="284163" y="1600200"/>
            <a:ext cx="8569325" cy="609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14288" indent="-14288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GB" sz="4400" b="1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r>
              <a:rPr lang="en-GB" sz="4400" b="1">
                <a:solidFill>
                  <a:srgbClr val="632523"/>
                </a:solidFill>
                <a:latin typeface="Cambria" pitchFamily="18" charset="0"/>
              </a:rPr>
              <a:t> </a:t>
            </a:r>
          </a:p>
          <a:p>
            <a:pPr marL="14288" indent="-14288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GB" sz="4400" b="1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4400" b="1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</a:pPr>
            <a:endParaRPr lang="sr-Latn-CS" sz="1600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</a:pPr>
            <a:endParaRPr lang="sr-Latn-CS" sz="1600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</a:pPr>
            <a:r>
              <a:rPr lang="en-US" sz="1600">
                <a:solidFill>
                  <a:srgbClr val="632523"/>
                </a:solidFill>
                <a:latin typeface="Cambria" pitchFamily="18" charset="0"/>
              </a:rPr>
              <a:t>		</a:t>
            </a: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4400" b="1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 algn="ctr"/>
            <a:endParaRPr lang="en-US" sz="4400" b="1">
              <a:solidFill>
                <a:srgbClr val="000099"/>
              </a:solidFill>
              <a:latin typeface="Cambria" pitchFamily="18" charset="0"/>
            </a:endParaRPr>
          </a:p>
          <a:p>
            <a:pPr marL="14288" indent="-14288" algn="ctr"/>
            <a:endParaRPr lang="en-US" sz="4400" b="1">
              <a:solidFill>
                <a:srgbClr val="000099"/>
              </a:solidFill>
              <a:latin typeface="Cambria" pitchFamily="18" charset="0"/>
            </a:endParaRPr>
          </a:p>
        </p:txBody>
      </p:sp>
      <p:grpSp>
        <p:nvGrpSpPr>
          <p:cNvPr id="3077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36" name="Rectangle 35"/>
          <p:cNvSpPr/>
          <p:nvPr/>
        </p:nvSpPr>
        <p:spPr>
          <a:xfrm>
            <a:off x="381000" y="4495800"/>
            <a:ext cx="8382000" cy="9239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+mn-cs"/>
            </a:endParaRPr>
          </a:p>
        </p:txBody>
      </p:sp>
      <p:pic>
        <p:nvPicPr>
          <p:cNvPr id="3079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943600" y="6400800"/>
            <a:ext cx="32004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100" b="1" i="1" dirty="0">
                <a:solidFill>
                  <a:schemeClr val="tx1"/>
                </a:solidFill>
                <a:latin typeface="Cambria" pitchFamily="18" charset="0"/>
              </a:rPr>
              <a:t>Chapter </a:t>
            </a:r>
            <a:r>
              <a:rPr lang="en-US" sz="1100" b="1" i="1" dirty="0">
                <a:solidFill>
                  <a:schemeClr val="tx1"/>
                </a:solidFill>
                <a:latin typeface="Cambria" pitchFamily="18" charset="0"/>
              </a:rPr>
              <a:t> 28 </a:t>
            </a:r>
            <a:r>
              <a:rPr lang="hr-HR" sz="1100" b="1" i="1" dirty="0">
                <a:solidFill>
                  <a:schemeClr val="tx1"/>
                </a:solidFill>
                <a:latin typeface="Cambria" pitchFamily="18" charset="0"/>
              </a:rPr>
              <a:t>– </a:t>
            </a:r>
            <a:r>
              <a:rPr lang="en-US" sz="1100" b="1" i="1" dirty="0">
                <a:solidFill>
                  <a:schemeClr val="tx1"/>
                </a:solidFill>
                <a:latin typeface="Cambria" pitchFamily="18" charset="0"/>
              </a:rPr>
              <a:t>Consumer and Health Protection</a:t>
            </a:r>
            <a:endParaRPr lang="pl-PL" sz="1100" b="1" i="1" dirty="0">
              <a:solidFill>
                <a:schemeClr val="tx1"/>
              </a:solidFill>
              <a:cs typeface="Arial" charset="0"/>
            </a:endParaRPr>
          </a:p>
        </p:txBody>
      </p:sp>
      <p:pic>
        <p:nvPicPr>
          <p:cNvPr id="3082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620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17"/>
          <p:cNvSpPr/>
          <p:nvPr/>
        </p:nvSpPr>
        <p:spPr>
          <a:xfrm>
            <a:off x="355600" y="1633538"/>
            <a:ext cx="8382000" cy="4798237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algn="ctr">
              <a:spcAft>
                <a:spcPts val="400"/>
              </a:spcAft>
              <a:buClr>
                <a:srgbClr val="FF0000"/>
              </a:buClr>
              <a:buFont typeface="Wingdings" pitchFamily="2" charset="2"/>
              <a:buNone/>
            </a:pP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Directive of the European Parliament and of the Council of </a:t>
            </a:r>
            <a:r>
              <a:rPr lang="x-none" sz="2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14 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January 2009 </a:t>
            </a:r>
            <a:r>
              <a:rPr lang="hr-HR" sz="2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on </a:t>
            </a:r>
            <a:endParaRPr lang="en-US" sz="28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14288" indent="-14288" algn="ctr">
              <a:spcAft>
                <a:spcPts val="400"/>
              </a:spcAft>
              <a:buClr>
                <a:srgbClr val="FF0000"/>
              </a:buClr>
              <a:buFont typeface="Wingdings" pitchFamily="2" charset="2"/>
              <a:buNone/>
            </a:pP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the protection of consumers in respect of certain aspects of timeshare, long-term holiday product, resale and exchange contracts</a:t>
            </a:r>
            <a:endParaRPr lang="sr-Latn-CS" sz="28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14288" indent="-14288" algn="ctr">
              <a:spcAft>
                <a:spcPts val="4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2800" b="1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</a:pPr>
            <a:r>
              <a:rPr lang="sr-Latn-CS" sz="2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(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2008/122/EC</a:t>
            </a:r>
            <a:r>
              <a:rPr lang="sr-Latn-CS" sz="2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)</a:t>
            </a: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sz="2800" b="1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</a:pPr>
            <a:r>
              <a:rPr lang="sr-Latn-CS" sz="14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Božo Vučeković</a:t>
            </a:r>
            <a:r>
              <a:rPr lang="en-US" sz="14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endParaRPr lang="sr-Latn-CS" sz="1400" b="1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</a:pPr>
            <a:r>
              <a:rPr lang="sr-Latn-CS" sz="14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The Ministry of Sustainable Development and Tourism</a:t>
            </a:r>
            <a:r>
              <a:rPr lang="en-US" sz="14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, </a:t>
            </a:r>
            <a:endParaRPr lang="sr-Latn-CS" sz="14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14288" indent="-14288" algn="ctr">
              <a:spcAft>
                <a:spcPct val="10000"/>
              </a:spcAft>
              <a:buClr>
                <a:srgbClr val="FF0000"/>
              </a:buClr>
              <a:buFont typeface="Wingdings" pitchFamily="2" charset="2"/>
              <a:buNone/>
            </a:pPr>
            <a:r>
              <a:rPr lang="sr-Latn-CS" sz="14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hlinkClick r:id="rId4"/>
              </a:rPr>
              <a:t>bozo.vucekovic@mrt.gov.me</a:t>
            </a:r>
            <a:r>
              <a:rPr lang="sr-Latn-CS" sz="14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 </a:t>
            </a:r>
            <a:endParaRPr lang="en-US" sz="14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ctr">
              <a:defRPr/>
            </a:pPr>
            <a:endParaRPr lang="en-US" sz="20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b="1" i="1" dirty="0" smtClean="0">
                <a:solidFill>
                  <a:schemeClr val="bg1"/>
                </a:solidFill>
                <a:latin typeface="Cambria" pitchFamily="18" charset="0"/>
              </a:rPr>
              <a:t>Chapter </a:t>
            </a:r>
            <a:r>
              <a:rPr lang="en-US" b="1" i="1" dirty="0" smtClean="0">
                <a:solidFill>
                  <a:schemeClr val="bg1"/>
                </a:solidFill>
                <a:latin typeface="Cambria" pitchFamily="18" charset="0"/>
              </a:rPr>
              <a:t> 28 </a:t>
            </a:r>
            <a:r>
              <a:rPr lang="hr-HR" b="1" i="1" dirty="0" smtClean="0">
                <a:solidFill>
                  <a:schemeClr val="bg1"/>
                </a:solidFill>
                <a:latin typeface="Cambria" pitchFamily="18" charset="0"/>
              </a:rPr>
              <a:t>– </a:t>
            </a:r>
            <a:r>
              <a:rPr lang="en-US" b="1" i="1" dirty="0" smtClean="0">
                <a:solidFill>
                  <a:schemeClr val="bg1"/>
                </a:solidFill>
                <a:latin typeface="Cambria" pitchFamily="18" charset="0"/>
              </a:rPr>
              <a:t>Consumer and Health Protection</a:t>
            </a:r>
            <a:endParaRPr lang="pl-PL" b="1" dirty="0">
              <a:solidFill>
                <a:schemeClr val="bg1"/>
              </a:solidFill>
              <a:cs typeface="Arial" charset="0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5125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41" name="Title 20"/>
          <p:cNvSpPr txBox="1">
            <a:spLocks/>
          </p:cNvSpPr>
          <p:nvPr/>
        </p:nvSpPr>
        <p:spPr bwMode="auto">
          <a:xfrm>
            <a:off x="452438" y="952500"/>
            <a:ext cx="82296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 fontScale="85000" lnSpcReduction="2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ea typeface="+mj-ea"/>
                <a:cs typeface="+mj-cs"/>
              </a:rPr>
              <a:t/>
            </a:r>
            <a:b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ea typeface="+mj-ea"/>
                <a:cs typeface="+mj-cs"/>
              </a:rPr>
            </a:b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ea typeface="+mj-ea"/>
              <a:cs typeface="+mj-cs"/>
            </a:endParaRPr>
          </a:p>
        </p:txBody>
      </p:sp>
      <p:sp>
        <p:nvSpPr>
          <p:cNvPr id="5128" name="Rectangle 41"/>
          <p:cNvSpPr>
            <a:spLocks noChangeArrowheads="1"/>
          </p:cNvSpPr>
          <p:nvPr/>
        </p:nvSpPr>
        <p:spPr bwMode="auto">
          <a:xfrm>
            <a:off x="609600" y="1905000"/>
            <a:ext cx="79248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endParaRPr lang="sr-Latn-C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 algn="just">
              <a:lnSpc>
                <a:spcPct val="60000"/>
              </a:lnSpc>
              <a:buFont typeface="Wingdings" pitchFamily="2" charset="2"/>
              <a:buChar char="Ø"/>
            </a:pPr>
            <a:endParaRPr lang="en-US" sz="1000" dirty="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sz="1000" dirty="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5129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4" name="Title 16"/>
          <p:cNvSpPr>
            <a:spLocks noGrp="1"/>
          </p:cNvSpPr>
          <p:nvPr>
            <p:ph type="ctrTitle" idx="4294967295"/>
          </p:nvPr>
        </p:nvSpPr>
        <p:spPr>
          <a:xfrm>
            <a:off x="1090613" y="690563"/>
            <a:ext cx="7772400" cy="609600"/>
          </a:xfrm>
        </p:spPr>
        <p:txBody>
          <a:bodyPr/>
          <a:lstStyle/>
          <a:p>
            <a:pPr>
              <a:defRPr/>
            </a:pPr>
            <a:r>
              <a:rPr lang="x-none" sz="3200" b="1" smtClean="0">
                <a:solidFill>
                  <a:srgbClr val="0000FF"/>
                </a:solidFill>
                <a:latin typeface="Cambria" pitchFamily="18" charset="0"/>
                <a:cs typeface="Times New Roman" pitchFamily="18" charset="0"/>
              </a:rPr>
              <a:t/>
            </a:r>
            <a:br>
              <a:rPr lang="x-none" sz="3200" b="1" smtClean="0">
                <a:solidFill>
                  <a:srgbClr val="0000FF"/>
                </a:solidFill>
                <a:latin typeface="Cambria" pitchFamily="18" charset="0"/>
                <a:cs typeface="Times New Roman" pitchFamily="18" charset="0"/>
              </a:rPr>
            </a:br>
            <a:r>
              <a:rPr lang="sr-Latn-CS" sz="3200" b="1" dirty="0" smtClean="0">
                <a:solidFill>
                  <a:srgbClr val="0000FF"/>
                </a:solidFill>
                <a:latin typeface="Cambria" pitchFamily="18" charset="0"/>
              </a:rPr>
              <a:t>Contents</a:t>
            </a:r>
            <a:endParaRPr lang="en-GB" sz="3200" b="1" dirty="0" smtClean="0">
              <a:solidFill>
                <a:srgbClr val="0000FF"/>
              </a:solidFill>
              <a:latin typeface="Cambria" pitchFamily="18" charset="0"/>
            </a:endParaRPr>
          </a:p>
        </p:txBody>
      </p:sp>
      <p:sp>
        <p:nvSpPr>
          <p:cNvPr id="21515" name="Subtitle 17"/>
          <p:cNvSpPr>
            <a:spLocks noGrp="1"/>
          </p:cNvSpPr>
          <p:nvPr>
            <p:ph type="subTitle" idx="4294967295"/>
          </p:nvPr>
        </p:nvSpPr>
        <p:spPr>
          <a:xfrm>
            <a:off x="1071538" y="1524000"/>
            <a:ext cx="7875612" cy="4648200"/>
          </a:xfrm>
        </p:spPr>
        <p:txBody>
          <a:bodyPr/>
          <a:lstStyle/>
          <a:p>
            <a:pPr marL="812800" indent="-812800" algn="just">
              <a:buNone/>
              <a:defRPr/>
            </a:pPr>
            <a:r>
              <a:rPr lang="en-US" sz="12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Arial" charset="0"/>
              </a:rPr>
              <a:t>                                                                                                                                          </a:t>
            </a:r>
            <a:endParaRPr lang="pl-PL" sz="1200" b="1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  <a:cs typeface="Arial" charset="0"/>
            </a:endParaRPr>
          </a:p>
          <a:p>
            <a:pPr marL="812800" indent="-812800">
              <a:buFont typeface="Arial" pitchFamily="34" charset="0"/>
              <a:buChar char="•"/>
              <a:defRPr/>
            </a:pPr>
            <a:endParaRPr lang="pl-PL" sz="1200" b="1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  <a:cs typeface="Arial" charset="0"/>
            </a:endParaRPr>
          </a:p>
          <a:p>
            <a:pPr>
              <a:lnSpc>
                <a:spcPct val="90000"/>
              </a:lnSpc>
              <a:spcBef>
                <a:spcPts val="1800"/>
              </a:spcBef>
              <a:buFont typeface="Wingdings" pitchFamily="2" charset="2"/>
              <a:buChar char="q"/>
              <a:defRPr/>
            </a:pP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Relevant </a:t>
            </a:r>
            <a:r>
              <a:rPr lang="en-US" sz="2800" i="1" dirty="0" err="1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Acquis</a:t>
            </a:r>
            <a:endParaRPr lang="hr-HR" sz="2800" i="1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>
              <a:lnSpc>
                <a:spcPct val="90000"/>
              </a:lnSpc>
              <a:spcBef>
                <a:spcPts val="1800"/>
              </a:spcBef>
              <a:buFont typeface="Wingdings" pitchFamily="2" charset="2"/>
              <a:buChar char="q"/>
              <a:defRPr/>
            </a:pP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National  legislation</a:t>
            </a:r>
          </a:p>
          <a:p>
            <a:pPr>
              <a:lnSpc>
                <a:spcPct val="90000"/>
              </a:lnSpc>
              <a:spcBef>
                <a:spcPts val="1800"/>
              </a:spcBef>
              <a:buFont typeface="Wingdings" pitchFamily="2" charset="2"/>
              <a:buChar char="q"/>
              <a:defRPr/>
            </a:pP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Institutional Framework</a:t>
            </a:r>
          </a:p>
          <a:p>
            <a:pPr>
              <a:lnSpc>
                <a:spcPct val="90000"/>
              </a:lnSpc>
              <a:spcBef>
                <a:spcPts val="1800"/>
              </a:spcBef>
              <a:buFont typeface="Wingdings" pitchFamily="2" charset="2"/>
              <a:buChar char="q"/>
              <a:defRPr/>
            </a:pP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Level of transposition </a:t>
            </a:r>
            <a:endParaRPr lang="x-none" sz="280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>
              <a:lnSpc>
                <a:spcPct val="90000"/>
              </a:lnSpc>
              <a:spcBef>
                <a:spcPts val="1800"/>
              </a:spcBef>
              <a:buFont typeface="Wingdings" pitchFamily="2" charset="2"/>
              <a:buChar char="q"/>
              <a:defRPr/>
            </a:pPr>
            <a:r>
              <a:rPr lang="sr-Latn-CS" sz="2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Plans</a:t>
            </a:r>
            <a:endParaRPr lang="en-US" sz="28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812800" indent="-812800">
              <a:buFont typeface="Arial" pitchFamily="34" charset="0"/>
              <a:buChar char="•"/>
              <a:defRPr/>
            </a:pPr>
            <a:endParaRPr lang="en-GB" sz="12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6096000" y="6400801"/>
            <a:ext cx="3048000" cy="45720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tx1"/>
                </a:solidFill>
              </a:rPr>
              <a:t>Chapter 28 - Consumer and Health Protection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28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Consumer Protection and Public Health</a:t>
            </a: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5125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09600" y="2209800"/>
            <a:ext cx="8153400" cy="5349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Arial" pitchFamily="34" charset="0"/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Cambria" pitchFamily="18" charset="0"/>
              <a:cs typeface="Arial" pitchFamily="34" charset="0"/>
            </a:endParaRPr>
          </a:p>
        </p:txBody>
      </p:sp>
      <p:sp>
        <p:nvSpPr>
          <p:cNvPr id="19" name="Title 18"/>
          <p:cNvSpPr txBox="1">
            <a:spLocks/>
          </p:cNvSpPr>
          <p:nvPr/>
        </p:nvSpPr>
        <p:spPr bwMode="auto">
          <a:xfrm>
            <a:off x="457200" y="11430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ea typeface="+mj-ea"/>
              <a:cs typeface="+mj-cs"/>
            </a:endParaRPr>
          </a:p>
        </p:txBody>
      </p:sp>
      <p:pic>
        <p:nvPicPr>
          <p:cNvPr id="5129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0" name="Title 24"/>
          <p:cNvSpPr>
            <a:spLocks noGrp="1"/>
          </p:cNvSpPr>
          <p:nvPr>
            <p:ph type="title"/>
          </p:nvPr>
        </p:nvSpPr>
        <p:spPr>
          <a:xfrm>
            <a:off x="2286000" y="1143000"/>
            <a:ext cx="4572000" cy="838200"/>
          </a:xfrm>
        </p:spPr>
        <p:txBody>
          <a:bodyPr/>
          <a:lstStyle/>
          <a:p>
            <a:r>
              <a:rPr lang="bs-Latn-BA" sz="3200" b="1" dirty="0" err="1" smtClean="0">
                <a:solidFill>
                  <a:schemeClr val="hlink"/>
                </a:solidFill>
                <a:latin typeface="Cambria" pitchFamily="18" charset="0"/>
              </a:rPr>
              <a:t>Relevant</a:t>
            </a:r>
            <a:r>
              <a:rPr lang="bs-Latn-BA" sz="3200" b="1" dirty="0" smtClean="0">
                <a:solidFill>
                  <a:schemeClr val="hlink"/>
                </a:solidFill>
                <a:latin typeface="Cambria" pitchFamily="18" charset="0"/>
              </a:rPr>
              <a:t> </a:t>
            </a:r>
            <a:r>
              <a:rPr lang="en-US" sz="3200" b="1" i="1" dirty="0" smtClean="0">
                <a:solidFill>
                  <a:schemeClr val="hlink"/>
                </a:solidFill>
                <a:latin typeface="Cambria" pitchFamily="18" charset="0"/>
              </a:rPr>
              <a:t>A</a:t>
            </a:r>
            <a:r>
              <a:rPr lang="bs-Latn-BA" sz="3200" b="1" i="1" dirty="0" err="1" smtClean="0">
                <a:solidFill>
                  <a:schemeClr val="hlink"/>
                </a:solidFill>
                <a:latin typeface="Cambria" pitchFamily="18" charset="0"/>
              </a:rPr>
              <a:t>cquis</a:t>
            </a:r>
            <a:endParaRPr lang="en-GB" b="1" i="1" dirty="0" smtClean="0">
              <a:solidFill>
                <a:schemeClr val="hlink"/>
              </a:solidFill>
              <a:latin typeface="Cambria" pitchFamily="18" charset="0"/>
            </a:endParaRPr>
          </a:p>
        </p:txBody>
      </p:sp>
      <p:sp>
        <p:nvSpPr>
          <p:cNvPr id="5131" name="Content Placeholder 25"/>
          <p:cNvSpPr>
            <a:spLocks noGrp="1"/>
          </p:cNvSpPr>
          <p:nvPr>
            <p:ph idx="1"/>
          </p:nvPr>
        </p:nvSpPr>
        <p:spPr>
          <a:xfrm>
            <a:off x="304800" y="2514600"/>
            <a:ext cx="8458200" cy="3124200"/>
          </a:xfrm>
        </p:spPr>
        <p:txBody>
          <a:bodyPr/>
          <a:lstStyle/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endParaRPr lang="en-US" sz="1800" b="1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0" indent="0">
              <a:spcAft>
                <a:spcPts val="400"/>
              </a:spcAft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Directive 2008/122/EC 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of the European Parliament and of the Council of 14 January 2009 </a:t>
            </a:r>
            <a:r>
              <a:rPr lang="hr-HR" sz="20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on 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the protection of consumers in respect of certain aspects of timeshare, long-term holiday product, resale and exchange contracts</a:t>
            </a:r>
            <a:endParaRPr lang="en-US" sz="2000" b="1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eaLnBrk="1" hangingPunct="1">
              <a:spcAft>
                <a:spcPct val="40000"/>
              </a:spcAft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endParaRPr lang="en-US" sz="1800" b="1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endParaRPr lang="hr-HR" sz="18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endParaRPr lang="hr-HR" sz="18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943600" y="6400800"/>
            <a:ext cx="32004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1100" b="1" i="1" dirty="0" smtClean="0">
                <a:solidFill>
                  <a:schemeClr val="tx1"/>
                </a:solidFill>
                <a:latin typeface="Cambria" pitchFamily="18" charset="0"/>
              </a:rPr>
              <a:t>Chapter </a:t>
            </a:r>
            <a:r>
              <a:rPr lang="en-US" sz="1100" b="1" i="1" dirty="0" smtClean="0">
                <a:solidFill>
                  <a:schemeClr val="tx1"/>
                </a:solidFill>
                <a:latin typeface="Cambria" pitchFamily="18" charset="0"/>
              </a:rPr>
              <a:t> 28 </a:t>
            </a:r>
            <a:r>
              <a:rPr lang="hr-HR" sz="1100" b="1" i="1" dirty="0" smtClean="0">
                <a:solidFill>
                  <a:schemeClr val="tx1"/>
                </a:solidFill>
                <a:latin typeface="Cambria" pitchFamily="18" charset="0"/>
              </a:rPr>
              <a:t>– </a:t>
            </a:r>
            <a:r>
              <a:rPr lang="en-US" sz="1100" b="1" i="1" dirty="0" smtClean="0">
                <a:solidFill>
                  <a:schemeClr val="tx1"/>
                </a:solidFill>
                <a:latin typeface="Cambria" pitchFamily="18" charset="0"/>
              </a:rPr>
              <a:t>Consumer and Health Protection</a:t>
            </a:r>
            <a:endParaRPr lang="pl-PL" sz="1100" b="1" dirty="0">
              <a:solidFill>
                <a:schemeClr val="tx1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32" y="-71462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sr-Latn-CS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  <a:p>
            <a:pPr>
              <a:defRPr/>
            </a:pP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28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Consumer and Health Protection</a:t>
            </a:r>
          </a:p>
          <a:p>
            <a:pPr>
              <a:defRPr/>
            </a:pPr>
            <a:endParaRPr lang="pl-PL" b="1" dirty="0">
              <a:solidFill>
                <a:schemeClr val="bg1"/>
              </a:solidFill>
              <a:cs typeface="Arial" charset="0"/>
            </a:endParaRPr>
          </a:p>
        </p:txBody>
      </p:sp>
      <p:grpSp>
        <p:nvGrpSpPr>
          <p:cNvPr id="4100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4101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943600" y="6400800"/>
            <a:ext cx="32004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100" b="1" i="1" dirty="0">
                <a:solidFill>
                  <a:schemeClr val="tx1"/>
                </a:solidFill>
                <a:latin typeface="Cambria" pitchFamily="18" charset="0"/>
              </a:rPr>
              <a:t>Chapter </a:t>
            </a:r>
            <a:r>
              <a:rPr lang="en-US" sz="1100" b="1" i="1" dirty="0">
                <a:solidFill>
                  <a:schemeClr val="tx1"/>
                </a:solidFill>
                <a:latin typeface="Cambria" pitchFamily="18" charset="0"/>
              </a:rPr>
              <a:t> 28 </a:t>
            </a:r>
            <a:r>
              <a:rPr lang="hr-HR" sz="1100" b="1" i="1" dirty="0">
                <a:solidFill>
                  <a:schemeClr val="tx1"/>
                </a:solidFill>
                <a:latin typeface="Cambria" pitchFamily="18" charset="0"/>
              </a:rPr>
              <a:t>– </a:t>
            </a:r>
            <a:r>
              <a:rPr lang="en-US" sz="1100" b="1" i="1" dirty="0">
                <a:solidFill>
                  <a:schemeClr val="tx1"/>
                </a:solidFill>
                <a:latin typeface="Cambria" pitchFamily="18" charset="0"/>
              </a:rPr>
              <a:t>Consumer and Health Protection</a:t>
            </a:r>
            <a:endParaRPr lang="pl-PL" sz="1100" b="1" dirty="0">
              <a:solidFill>
                <a:schemeClr val="tx1"/>
              </a:solidFill>
              <a:cs typeface="Arial" charset="0"/>
            </a:endParaRPr>
          </a:p>
        </p:txBody>
      </p:sp>
      <p:sp>
        <p:nvSpPr>
          <p:cNvPr id="41" name="Title 20"/>
          <p:cNvSpPr txBox="1">
            <a:spLocks/>
          </p:cNvSpPr>
          <p:nvPr/>
        </p:nvSpPr>
        <p:spPr bwMode="auto">
          <a:xfrm>
            <a:off x="457200" y="7620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GB" sz="2800" b="1" i="1" dirty="0">
                <a:solidFill>
                  <a:schemeClr val="bg1"/>
                </a:solidFill>
              </a:rPr>
              <a:t>Chapter </a:t>
            </a:r>
            <a:r>
              <a:rPr lang="en-US" sz="2800" b="1" i="1" dirty="0">
                <a:solidFill>
                  <a:schemeClr val="bg1"/>
                </a:solidFill>
              </a:rPr>
              <a:t> </a:t>
            </a:r>
            <a:endParaRPr lang="sr-Latn-CS" sz="2800" b="1" i="1" dirty="0" smtClean="0">
              <a:solidFill>
                <a:schemeClr val="bg1"/>
              </a:solidFill>
            </a:endParaRPr>
          </a:p>
          <a:p>
            <a:pPr algn="ctr" fontAlgn="auto">
              <a:spcAft>
                <a:spcPts val="0"/>
              </a:spcAft>
              <a:defRPr/>
            </a:pPr>
            <a:r>
              <a:rPr lang="sr-Latn-CS" sz="2800" b="1" i="1" dirty="0" smtClean="0">
                <a:solidFill>
                  <a:schemeClr val="bg1"/>
                </a:solidFill>
              </a:rPr>
              <a:t>27</a:t>
            </a:r>
            <a:r>
              <a:rPr lang="en-US" sz="2800" b="1" i="1" dirty="0" smtClean="0">
                <a:solidFill>
                  <a:schemeClr val="bg1"/>
                </a:solidFill>
              </a:rPr>
              <a:t> </a:t>
            </a:r>
            <a:r>
              <a:rPr lang="hr-HR" sz="2800" b="1" i="1" dirty="0">
                <a:solidFill>
                  <a:schemeClr val="bg1"/>
                </a:solidFill>
              </a:rPr>
              <a:t>– </a:t>
            </a:r>
            <a:r>
              <a:rPr lang="sr-Latn-CS" sz="2800" b="1" i="1" dirty="0">
                <a:solidFill>
                  <a:schemeClr val="bg1"/>
                </a:solidFill>
              </a:rPr>
              <a:t>Environment</a:t>
            </a:r>
            <a:r>
              <a:rPr lang="en-US" sz="2800" b="1" i="1" dirty="0">
                <a:solidFill>
                  <a:schemeClr val="bg1"/>
                </a:solidFill>
              </a:rPr>
              <a:t> and climate change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ea typeface="+mj-ea"/>
              <a:cs typeface="+mj-cs"/>
            </a:endParaRPr>
          </a:p>
        </p:txBody>
      </p:sp>
      <p:sp>
        <p:nvSpPr>
          <p:cNvPr id="4105" name="Rectangle 41"/>
          <p:cNvSpPr>
            <a:spLocks noChangeArrowheads="1"/>
          </p:cNvSpPr>
          <p:nvPr/>
        </p:nvSpPr>
        <p:spPr bwMode="auto">
          <a:xfrm>
            <a:off x="609600" y="1905000"/>
            <a:ext cx="79248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endParaRPr lang="sr-Latn-C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 algn="just">
              <a:lnSpc>
                <a:spcPct val="60000"/>
              </a:lnSpc>
              <a:buFont typeface="Wingdings" pitchFamily="2" charset="2"/>
              <a:buChar char="Ø"/>
            </a:pPr>
            <a:endParaRPr lang="en-U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4106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2" name="Title 16"/>
          <p:cNvSpPr>
            <a:spLocks noGrp="1"/>
          </p:cNvSpPr>
          <p:nvPr>
            <p:ph type="ctrTitle" idx="4294967295"/>
          </p:nvPr>
        </p:nvSpPr>
        <p:spPr>
          <a:xfrm>
            <a:off x="571472" y="471484"/>
            <a:ext cx="8072494" cy="1600194"/>
          </a:xfrm>
        </p:spPr>
        <p:txBody>
          <a:bodyPr/>
          <a:lstStyle/>
          <a:p>
            <a:pPr>
              <a:defRPr/>
            </a:pPr>
            <a:r>
              <a:rPr lang="en-US" sz="3600" b="1" dirty="0" smtClean="0">
                <a:solidFill>
                  <a:srgbClr val="0000FF"/>
                </a:solidFill>
                <a:latin typeface="Cambria" pitchFamily="18" charset="0"/>
              </a:rPr>
              <a:t>National </a:t>
            </a:r>
            <a:r>
              <a:rPr lang="bs-Latn-BA" sz="3600" b="1" dirty="0" smtClean="0">
                <a:solidFill>
                  <a:srgbClr val="0000FF"/>
                </a:solidFill>
                <a:latin typeface="Cambria" pitchFamily="18" charset="0"/>
              </a:rPr>
              <a:t>L</a:t>
            </a:r>
            <a:r>
              <a:rPr lang="en-US" sz="3600" b="1" dirty="0" err="1" smtClean="0">
                <a:solidFill>
                  <a:srgbClr val="0000FF"/>
                </a:solidFill>
                <a:latin typeface="Cambria" pitchFamily="18" charset="0"/>
              </a:rPr>
              <a:t>egislation</a:t>
            </a:r>
            <a:endParaRPr lang="en-GB" sz="3600" b="1" dirty="0">
              <a:solidFill>
                <a:srgbClr val="0000FF"/>
              </a:solidFill>
              <a:latin typeface="Cambria" pitchFamily="18" charset="0"/>
            </a:endParaRPr>
          </a:p>
        </p:txBody>
      </p:sp>
      <p:sp>
        <p:nvSpPr>
          <p:cNvPr id="4108" name="Subtitle 17"/>
          <p:cNvSpPr>
            <a:spLocks noGrp="1"/>
          </p:cNvSpPr>
          <p:nvPr>
            <p:ph type="subTitle" idx="4294967295"/>
          </p:nvPr>
        </p:nvSpPr>
        <p:spPr>
          <a:xfrm>
            <a:off x="357158" y="3143248"/>
            <a:ext cx="8377238" cy="2671762"/>
          </a:xfrm>
        </p:spPr>
        <p:txBody>
          <a:bodyPr/>
          <a:lstStyle/>
          <a:p>
            <a:pPr marL="0" indent="0" algn="ctr">
              <a:lnSpc>
                <a:spcPct val="90000"/>
              </a:lnSpc>
              <a:buFont typeface="Wingdings" pitchFamily="2" charset="2"/>
              <a:buChar char="Ø"/>
              <a:tabLst>
                <a:tab pos="0" algn="l"/>
                <a:tab pos="112713" algn="l"/>
                <a:tab pos="569913" algn="l"/>
                <a:tab pos="1027113" algn="l"/>
                <a:tab pos="1484313" algn="l"/>
                <a:tab pos="1941513" algn="l"/>
                <a:tab pos="2398713" algn="l"/>
                <a:tab pos="2855913" algn="l"/>
                <a:tab pos="3313113" algn="l"/>
                <a:tab pos="3770313" algn="l"/>
                <a:tab pos="4227513" algn="l"/>
                <a:tab pos="4684713" algn="l"/>
                <a:tab pos="5141913" algn="l"/>
                <a:tab pos="5599113" algn="l"/>
                <a:tab pos="6056313" algn="l"/>
                <a:tab pos="6513513" algn="l"/>
                <a:tab pos="6970713" algn="l"/>
                <a:tab pos="7427913" algn="l"/>
                <a:tab pos="7885113" algn="l"/>
                <a:tab pos="8342313" algn="l"/>
                <a:tab pos="8799513" algn="l"/>
              </a:tabLst>
              <a:defRPr/>
            </a:pPr>
            <a:endParaRPr lang="sr-Latn-CS" sz="20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0" indent="0">
              <a:lnSpc>
                <a:spcPct val="90000"/>
              </a:lnSpc>
              <a:buFont typeface="Wingdings" pitchFamily="2" charset="2"/>
              <a:buChar char="Ø"/>
              <a:tabLst>
                <a:tab pos="0" algn="l"/>
                <a:tab pos="112713" algn="l"/>
                <a:tab pos="569913" algn="l"/>
                <a:tab pos="1027113" algn="l"/>
                <a:tab pos="1484313" algn="l"/>
                <a:tab pos="1941513" algn="l"/>
                <a:tab pos="2398713" algn="l"/>
                <a:tab pos="2855913" algn="l"/>
                <a:tab pos="3313113" algn="l"/>
                <a:tab pos="3770313" algn="l"/>
                <a:tab pos="4227513" algn="l"/>
                <a:tab pos="4684713" algn="l"/>
                <a:tab pos="5141913" algn="l"/>
                <a:tab pos="5599113" algn="l"/>
                <a:tab pos="6056313" algn="l"/>
                <a:tab pos="6513513" algn="l"/>
                <a:tab pos="6970713" algn="l"/>
                <a:tab pos="7427913" algn="l"/>
                <a:tab pos="7885113" algn="l"/>
                <a:tab pos="8342313" algn="l"/>
                <a:tab pos="8799513" algn="l"/>
              </a:tabLst>
              <a:defRPr/>
            </a:pPr>
            <a:r>
              <a:rPr lang="bs-Latn-BA" sz="20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     </a:t>
            </a:r>
            <a:r>
              <a:rPr lang="en-GB" sz="2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Law on Consumer Protection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Times New Roman" pitchFamily="18" charset="0"/>
              </a:rPr>
              <a:t>(“Official Gazette of MNE”, no.</a:t>
            </a:r>
            <a:r>
              <a:rPr lang="sr-Latn-CS" sz="20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 26/07)</a:t>
            </a:r>
          </a:p>
          <a:p>
            <a:pPr marL="0" indent="0">
              <a:lnSpc>
                <a:spcPct val="90000"/>
              </a:lnSpc>
              <a:buNone/>
              <a:tabLst>
                <a:tab pos="0" algn="l"/>
                <a:tab pos="112713" algn="l"/>
                <a:tab pos="569913" algn="l"/>
                <a:tab pos="1027113" algn="l"/>
                <a:tab pos="1484313" algn="l"/>
                <a:tab pos="1941513" algn="l"/>
                <a:tab pos="2398713" algn="l"/>
                <a:tab pos="2855913" algn="l"/>
                <a:tab pos="3313113" algn="l"/>
                <a:tab pos="3770313" algn="l"/>
                <a:tab pos="4227513" algn="l"/>
                <a:tab pos="4684713" algn="l"/>
                <a:tab pos="5141913" algn="l"/>
                <a:tab pos="5599113" algn="l"/>
                <a:tab pos="6056313" algn="l"/>
                <a:tab pos="6513513" algn="l"/>
                <a:tab pos="6970713" algn="l"/>
                <a:tab pos="7427913" algn="l"/>
                <a:tab pos="7885113" algn="l"/>
                <a:tab pos="8342313" algn="l"/>
                <a:tab pos="8799513" algn="l"/>
              </a:tabLst>
              <a:defRPr/>
            </a:pPr>
            <a:endParaRPr lang="en-US" sz="20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  <a:cs typeface="Times New Roman" pitchFamily="18" charset="0"/>
            </a:endParaRP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en-GB" sz="20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Times New Roman" pitchFamily="18" charset="0"/>
              </a:rPr>
              <a:t/>
            </a:r>
            <a:br>
              <a:rPr lang="en-GB" sz="20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Times New Roman" pitchFamily="18" charset="0"/>
              </a:rPr>
            </a:br>
            <a:endParaRPr lang="en-GB" sz="20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  <a:cs typeface="Times New Roman" pitchFamily="18" charset="0"/>
            </a:endParaRPr>
          </a:p>
          <a:p>
            <a:pPr marL="0" indent="0" algn="just">
              <a:lnSpc>
                <a:spcPct val="80000"/>
              </a:lnSpc>
              <a:buFont typeface="Wingdings" pitchFamily="2" charset="2"/>
              <a:buChar char="Ø"/>
              <a:defRPr/>
            </a:pPr>
            <a:endParaRPr lang="en-US" sz="20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0" indent="0" algn="just">
              <a:lnSpc>
                <a:spcPct val="80000"/>
              </a:lnSpc>
              <a:buFont typeface="Wingdings" pitchFamily="2" charset="2"/>
              <a:buChar char="Ø"/>
              <a:defRPr/>
            </a:pPr>
            <a:endParaRPr lang="sr-Latn-CS" sz="2000" i="1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0" indent="0" algn="just">
              <a:lnSpc>
                <a:spcPct val="80000"/>
              </a:lnSpc>
              <a:buFont typeface="Wingdings" pitchFamily="2" charset="2"/>
              <a:buChar char="Ø"/>
              <a:defRPr/>
            </a:pPr>
            <a:endParaRPr lang="sr-Latn-CS" sz="2000" i="1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0" indent="0" algn="just">
              <a:lnSpc>
                <a:spcPct val="80000"/>
              </a:lnSpc>
              <a:buFont typeface="Wingdings" pitchFamily="2" charset="2"/>
              <a:buChar char="Ø"/>
              <a:defRPr/>
            </a:pPr>
            <a:endParaRPr lang="en-GB" sz="20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-71462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sr-Latn-CS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  <a:p>
            <a:pPr>
              <a:defRPr/>
            </a:pP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28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Consumer and Health Protection</a:t>
            </a:r>
          </a:p>
          <a:p>
            <a:pPr>
              <a:defRPr/>
            </a:pPr>
            <a:endParaRPr lang="pl-PL" b="1" dirty="0">
              <a:solidFill>
                <a:schemeClr val="bg1"/>
              </a:solidFill>
              <a:cs typeface="Arial" charset="0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4101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41" name="Title 20"/>
          <p:cNvSpPr txBox="1">
            <a:spLocks/>
          </p:cNvSpPr>
          <p:nvPr/>
        </p:nvSpPr>
        <p:spPr bwMode="auto">
          <a:xfrm>
            <a:off x="457200" y="7620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GB" sz="2800" b="1" i="1" dirty="0">
                <a:solidFill>
                  <a:schemeClr val="bg1"/>
                </a:solidFill>
              </a:rPr>
              <a:t>Chapter </a:t>
            </a:r>
            <a:r>
              <a:rPr lang="en-US" sz="2800" b="1" i="1" dirty="0">
                <a:solidFill>
                  <a:schemeClr val="bg1"/>
                </a:solidFill>
              </a:rPr>
              <a:t> </a:t>
            </a:r>
            <a:endParaRPr lang="sr-Latn-CS" sz="2800" b="1" i="1" dirty="0" smtClean="0">
              <a:solidFill>
                <a:schemeClr val="bg1"/>
              </a:solidFill>
            </a:endParaRPr>
          </a:p>
          <a:p>
            <a:pPr algn="ctr" fontAlgn="auto">
              <a:spcAft>
                <a:spcPts val="0"/>
              </a:spcAft>
              <a:defRPr/>
            </a:pPr>
            <a:r>
              <a:rPr lang="sr-Latn-CS" sz="2800" b="1" i="1" dirty="0" smtClean="0">
                <a:solidFill>
                  <a:schemeClr val="bg1"/>
                </a:solidFill>
              </a:rPr>
              <a:t>27</a:t>
            </a:r>
            <a:r>
              <a:rPr lang="en-US" sz="2800" b="1" i="1" dirty="0" smtClean="0">
                <a:solidFill>
                  <a:schemeClr val="bg1"/>
                </a:solidFill>
              </a:rPr>
              <a:t> </a:t>
            </a:r>
            <a:r>
              <a:rPr lang="hr-HR" sz="2800" b="1" i="1" dirty="0">
                <a:solidFill>
                  <a:schemeClr val="bg1"/>
                </a:solidFill>
              </a:rPr>
              <a:t>– </a:t>
            </a:r>
            <a:r>
              <a:rPr lang="sr-Latn-CS" sz="2800" b="1" i="1" dirty="0">
                <a:solidFill>
                  <a:schemeClr val="bg1"/>
                </a:solidFill>
              </a:rPr>
              <a:t>Environment</a:t>
            </a:r>
            <a:r>
              <a:rPr lang="en-US" sz="2800" b="1" i="1" dirty="0">
                <a:solidFill>
                  <a:schemeClr val="bg1"/>
                </a:solidFill>
              </a:rPr>
              <a:t> and climate change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ea typeface="+mj-ea"/>
              <a:cs typeface="+mj-cs"/>
            </a:endParaRPr>
          </a:p>
        </p:txBody>
      </p:sp>
      <p:sp>
        <p:nvSpPr>
          <p:cNvPr id="4105" name="Rectangle 41"/>
          <p:cNvSpPr>
            <a:spLocks noChangeArrowheads="1"/>
          </p:cNvSpPr>
          <p:nvPr/>
        </p:nvSpPr>
        <p:spPr bwMode="auto">
          <a:xfrm>
            <a:off x="609600" y="1905000"/>
            <a:ext cx="79248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endParaRPr lang="sr-Latn-C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 algn="just">
              <a:lnSpc>
                <a:spcPct val="60000"/>
              </a:lnSpc>
              <a:buFont typeface="Wingdings" pitchFamily="2" charset="2"/>
              <a:buChar char="Ø"/>
            </a:pPr>
            <a:endParaRPr lang="en-U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4106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8" name="Subtitle 17"/>
          <p:cNvSpPr>
            <a:spLocks noGrp="1"/>
          </p:cNvSpPr>
          <p:nvPr>
            <p:ph type="subTitle" idx="4294967295"/>
          </p:nvPr>
        </p:nvSpPr>
        <p:spPr>
          <a:xfrm>
            <a:off x="304800" y="928669"/>
            <a:ext cx="8377238" cy="5243531"/>
          </a:xfrm>
        </p:spPr>
        <p:txBody>
          <a:bodyPr/>
          <a:lstStyle/>
          <a:p>
            <a:pPr marL="0" indent="0" algn="ctr">
              <a:lnSpc>
                <a:spcPct val="90000"/>
              </a:lnSpc>
              <a:tabLst>
                <a:tab pos="0" algn="l"/>
                <a:tab pos="112713" algn="l"/>
                <a:tab pos="569913" algn="l"/>
                <a:tab pos="1027113" algn="l"/>
                <a:tab pos="1484313" algn="l"/>
                <a:tab pos="1941513" algn="l"/>
                <a:tab pos="2398713" algn="l"/>
                <a:tab pos="2855913" algn="l"/>
                <a:tab pos="3313113" algn="l"/>
                <a:tab pos="3770313" algn="l"/>
                <a:tab pos="4227513" algn="l"/>
                <a:tab pos="4684713" algn="l"/>
                <a:tab pos="5141913" algn="l"/>
                <a:tab pos="5599113" algn="l"/>
                <a:tab pos="6056313" algn="l"/>
                <a:tab pos="6513513" algn="l"/>
                <a:tab pos="6970713" algn="l"/>
                <a:tab pos="7427913" algn="l"/>
                <a:tab pos="7885113" algn="l"/>
                <a:tab pos="8342313" algn="l"/>
                <a:tab pos="8799513" algn="l"/>
              </a:tabLst>
              <a:defRPr/>
            </a:pPr>
            <a:endParaRPr lang="sr-Latn-CS" sz="20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0" indent="0" algn="ctr">
              <a:lnSpc>
                <a:spcPct val="90000"/>
              </a:lnSpc>
              <a:buNone/>
              <a:tabLst>
                <a:tab pos="0" algn="l"/>
                <a:tab pos="112713" algn="l"/>
                <a:tab pos="569913" algn="l"/>
                <a:tab pos="1027113" algn="l"/>
                <a:tab pos="1484313" algn="l"/>
                <a:tab pos="1941513" algn="l"/>
                <a:tab pos="2398713" algn="l"/>
                <a:tab pos="2855913" algn="l"/>
                <a:tab pos="3313113" algn="l"/>
                <a:tab pos="3770313" algn="l"/>
                <a:tab pos="4227513" algn="l"/>
                <a:tab pos="4684713" algn="l"/>
                <a:tab pos="5141913" algn="l"/>
                <a:tab pos="5599113" algn="l"/>
                <a:tab pos="6056313" algn="l"/>
                <a:tab pos="6513513" algn="l"/>
                <a:tab pos="6970713" algn="l"/>
                <a:tab pos="7427913" algn="l"/>
                <a:tab pos="7885113" algn="l"/>
                <a:tab pos="8342313" algn="l"/>
                <a:tab pos="8799513" algn="l"/>
              </a:tabLst>
              <a:defRPr/>
            </a:pPr>
            <a:r>
              <a:rPr lang="en-GB" sz="2000" b="1" dirty="0" smtClean="0">
                <a:solidFill>
                  <a:srgbClr val="0000FF"/>
                </a:solidFill>
                <a:latin typeface="Cambria" pitchFamily="18" charset="0"/>
              </a:rPr>
              <a:t>Law on Consumer Protection</a:t>
            </a:r>
            <a:r>
              <a:rPr lang="en-US" sz="2000" b="1" dirty="0" smtClean="0">
                <a:solidFill>
                  <a:srgbClr val="0000FF"/>
                </a:solidFill>
                <a:latin typeface="Cambria" pitchFamily="18" charset="0"/>
                <a:cs typeface="Times New Roman" pitchFamily="18" charset="0"/>
              </a:rPr>
              <a:t> (“Official Gazette of MNE”, no.</a:t>
            </a:r>
            <a:r>
              <a:rPr lang="sr-Latn-CS" sz="2000" b="1" dirty="0" smtClean="0">
                <a:solidFill>
                  <a:srgbClr val="0000FF"/>
                </a:solidFill>
                <a:latin typeface="Cambria" pitchFamily="18" charset="0"/>
              </a:rPr>
              <a:t>  26/07</a:t>
            </a:r>
            <a:r>
              <a:rPr lang="sr-Latn-CS" sz="2000" dirty="0" smtClean="0">
                <a:solidFill>
                  <a:srgbClr val="0000FF"/>
                </a:solidFill>
                <a:latin typeface="Cambria" pitchFamily="18" charset="0"/>
              </a:rPr>
              <a:t>):</a:t>
            </a:r>
          </a:p>
          <a:p>
            <a:pPr marL="0" indent="0" algn="ctr">
              <a:lnSpc>
                <a:spcPct val="90000"/>
              </a:lnSpc>
              <a:buNone/>
              <a:tabLst>
                <a:tab pos="0" algn="l"/>
                <a:tab pos="112713" algn="l"/>
                <a:tab pos="569913" algn="l"/>
                <a:tab pos="1027113" algn="l"/>
                <a:tab pos="1484313" algn="l"/>
                <a:tab pos="1941513" algn="l"/>
                <a:tab pos="2398713" algn="l"/>
                <a:tab pos="2855913" algn="l"/>
                <a:tab pos="3313113" algn="l"/>
                <a:tab pos="3770313" algn="l"/>
                <a:tab pos="4227513" algn="l"/>
                <a:tab pos="4684713" algn="l"/>
                <a:tab pos="5141913" algn="l"/>
                <a:tab pos="5599113" algn="l"/>
                <a:tab pos="6056313" algn="l"/>
                <a:tab pos="6513513" algn="l"/>
                <a:tab pos="6970713" algn="l"/>
                <a:tab pos="7427913" algn="l"/>
                <a:tab pos="7885113" algn="l"/>
                <a:tab pos="8342313" algn="l"/>
                <a:tab pos="8799513" algn="l"/>
              </a:tabLst>
              <a:defRPr/>
            </a:pPr>
            <a:endParaRPr lang="sr-Latn-CS" sz="20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0" indent="0" algn="just">
              <a:lnSpc>
                <a:spcPct val="90000"/>
              </a:lnSpc>
              <a:buNone/>
              <a:tabLst>
                <a:tab pos="0" algn="l"/>
                <a:tab pos="112713" algn="l"/>
                <a:tab pos="569913" algn="l"/>
                <a:tab pos="1027113" algn="l"/>
                <a:tab pos="1484313" algn="l"/>
                <a:tab pos="1941513" algn="l"/>
                <a:tab pos="2398713" algn="l"/>
                <a:tab pos="2855913" algn="l"/>
                <a:tab pos="3313113" algn="l"/>
                <a:tab pos="3770313" algn="l"/>
                <a:tab pos="4227513" algn="l"/>
                <a:tab pos="4684713" algn="l"/>
                <a:tab pos="5141913" algn="l"/>
                <a:tab pos="5599113" algn="l"/>
                <a:tab pos="6056313" algn="l"/>
                <a:tab pos="6513513" algn="l"/>
                <a:tab pos="6970713" algn="l"/>
                <a:tab pos="7427913" algn="l"/>
                <a:tab pos="7885113" algn="l"/>
                <a:tab pos="8342313" algn="l"/>
                <a:tab pos="8799513" algn="l"/>
              </a:tabLst>
              <a:defRPr/>
            </a:pPr>
            <a:r>
              <a:rPr lang="sr-Latn-CS" sz="20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n the chapter </a:t>
            </a:r>
            <a:r>
              <a:rPr lang="x-none" sz="20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„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economic interests of consumers</a:t>
            </a:r>
            <a:r>
              <a:rPr lang="x-none" sz="20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“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sr-Latn-CS" sz="20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of this Law  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provisions relating to timeshare contract</a:t>
            </a:r>
            <a:r>
              <a:rPr lang="x-none" sz="20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are provided:</a:t>
            </a:r>
            <a:endParaRPr lang="bs-Latn-BA" sz="20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0" indent="0" algn="just">
              <a:lnSpc>
                <a:spcPct val="90000"/>
              </a:lnSpc>
              <a:buNone/>
              <a:tabLst>
                <a:tab pos="0" algn="l"/>
                <a:tab pos="112713" algn="l"/>
                <a:tab pos="569913" algn="l"/>
                <a:tab pos="1027113" algn="l"/>
                <a:tab pos="1484313" algn="l"/>
                <a:tab pos="1941513" algn="l"/>
                <a:tab pos="2398713" algn="l"/>
                <a:tab pos="2855913" algn="l"/>
                <a:tab pos="3313113" algn="l"/>
                <a:tab pos="3770313" algn="l"/>
                <a:tab pos="4227513" algn="l"/>
                <a:tab pos="4684713" algn="l"/>
                <a:tab pos="5141913" algn="l"/>
                <a:tab pos="5599113" algn="l"/>
                <a:tab pos="6056313" algn="l"/>
                <a:tab pos="6513513" algn="l"/>
                <a:tab pos="6970713" algn="l"/>
                <a:tab pos="7427913" algn="l"/>
                <a:tab pos="7885113" algn="l"/>
                <a:tab pos="8342313" algn="l"/>
                <a:tab pos="8799513" algn="l"/>
              </a:tabLst>
              <a:defRPr/>
            </a:pPr>
            <a:endParaRPr lang="sr-Latn-CS" sz="20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just">
              <a:lnSpc>
                <a:spcPct val="90000"/>
              </a:lnSpc>
              <a:buFont typeface="Wingdings" pitchFamily="2" charset="2"/>
              <a:buChar char="Ø"/>
              <a:tabLst>
                <a:tab pos="0" algn="l"/>
                <a:tab pos="112713" algn="l"/>
                <a:tab pos="569913" algn="l"/>
                <a:tab pos="1027113" algn="l"/>
                <a:tab pos="1484313" algn="l"/>
                <a:tab pos="1941513" algn="l"/>
                <a:tab pos="2398713" algn="l"/>
                <a:tab pos="2855913" algn="l"/>
                <a:tab pos="3313113" algn="l"/>
                <a:tab pos="3770313" algn="l"/>
                <a:tab pos="4227513" algn="l"/>
                <a:tab pos="4684713" algn="l"/>
                <a:tab pos="5141913" algn="l"/>
                <a:tab pos="5599113" algn="l"/>
                <a:tab pos="6056313" algn="l"/>
                <a:tab pos="6513513" algn="l"/>
                <a:tab pos="6970713" algn="l"/>
                <a:tab pos="7427913" algn="l"/>
                <a:tab pos="7885113" algn="l"/>
                <a:tab pos="8342313" algn="l"/>
                <a:tab pos="8799513" algn="l"/>
              </a:tabLst>
              <a:defRPr/>
            </a:pP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Determine</a:t>
            </a:r>
            <a:r>
              <a:rPr lang="x-none" sz="20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the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basic consumer rights when buying goods and services, and ways of exercising consumer protection 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procedures</a:t>
            </a:r>
            <a:r>
              <a:rPr lang="sr-Latn-CS" sz="2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,</a:t>
            </a:r>
            <a:endParaRPr lang="sr-Latn-CS" sz="20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just">
              <a:lnSpc>
                <a:spcPct val="90000"/>
              </a:lnSpc>
              <a:buFont typeface="Wingdings" pitchFamily="2" charset="2"/>
              <a:buChar char="Ø"/>
              <a:tabLst>
                <a:tab pos="0" algn="l"/>
                <a:tab pos="112713" algn="l"/>
                <a:tab pos="569913" algn="l"/>
                <a:tab pos="1027113" algn="l"/>
                <a:tab pos="1484313" algn="l"/>
                <a:tab pos="1941513" algn="l"/>
                <a:tab pos="2398713" algn="l"/>
                <a:tab pos="2855913" algn="l"/>
                <a:tab pos="3313113" algn="l"/>
                <a:tab pos="3770313" algn="l"/>
                <a:tab pos="4227513" algn="l"/>
                <a:tab pos="4684713" algn="l"/>
                <a:tab pos="5141913" algn="l"/>
                <a:tab pos="5599113" algn="l"/>
                <a:tab pos="6056313" algn="l"/>
                <a:tab pos="6513513" algn="l"/>
                <a:tab pos="6970713" algn="l"/>
                <a:tab pos="7427913" algn="l"/>
                <a:tab pos="7885113" algn="l"/>
                <a:tab pos="8342313" algn="l"/>
                <a:tab pos="8799513" algn="l"/>
              </a:tabLst>
              <a:defRPr/>
            </a:pPr>
            <a:r>
              <a:rPr lang="sr-Latn-CS" sz="20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definition of contract,</a:t>
            </a:r>
          </a:p>
          <a:p>
            <a:pPr algn="just">
              <a:lnSpc>
                <a:spcPct val="90000"/>
              </a:lnSpc>
              <a:buFont typeface="Wingdings" pitchFamily="2" charset="2"/>
              <a:buChar char="Ø"/>
              <a:tabLst>
                <a:tab pos="0" algn="l"/>
                <a:tab pos="112713" algn="l"/>
                <a:tab pos="569913" algn="l"/>
                <a:tab pos="1027113" algn="l"/>
                <a:tab pos="1484313" algn="l"/>
                <a:tab pos="1941513" algn="l"/>
                <a:tab pos="2398713" algn="l"/>
                <a:tab pos="2855913" algn="l"/>
                <a:tab pos="3313113" algn="l"/>
                <a:tab pos="3770313" algn="l"/>
                <a:tab pos="4227513" algn="l"/>
                <a:tab pos="4684713" algn="l"/>
                <a:tab pos="5141913" algn="l"/>
                <a:tab pos="5599113" algn="l"/>
                <a:tab pos="6056313" algn="l"/>
                <a:tab pos="6513513" algn="l"/>
                <a:tab pos="6970713" algn="l"/>
                <a:tab pos="7427913" algn="l"/>
                <a:tab pos="7885113" algn="l"/>
                <a:tab pos="8342313" algn="l"/>
                <a:tab pos="8799513" algn="l"/>
              </a:tabLst>
              <a:defRPr/>
            </a:pPr>
            <a:r>
              <a:rPr lang="sr-Latn-CS" sz="20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form of contract,</a:t>
            </a:r>
          </a:p>
          <a:p>
            <a:pPr algn="just">
              <a:lnSpc>
                <a:spcPct val="90000"/>
              </a:lnSpc>
              <a:buFont typeface="Wingdings" pitchFamily="2" charset="2"/>
              <a:buChar char="Ø"/>
              <a:tabLst>
                <a:tab pos="0" algn="l"/>
                <a:tab pos="112713" algn="l"/>
                <a:tab pos="569913" algn="l"/>
                <a:tab pos="1027113" algn="l"/>
                <a:tab pos="1484313" algn="l"/>
                <a:tab pos="1941513" algn="l"/>
                <a:tab pos="2398713" algn="l"/>
                <a:tab pos="2855913" algn="l"/>
                <a:tab pos="3313113" algn="l"/>
                <a:tab pos="3770313" algn="l"/>
                <a:tab pos="4227513" algn="l"/>
                <a:tab pos="4684713" algn="l"/>
                <a:tab pos="5141913" algn="l"/>
                <a:tab pos="5599113" algn="l"/>
                <a:tab pos="6056313" algn="l"/>
                <a:tab pos="6513513" algn="l"/>
                <a:tab pos="6970713" algn="l"/>
                <a:tab pos="7427913" algn="l"/>
                <a:tab pos="7885113" algn="l"/>
                <a:tab pos="8342313" algn="l"/>
                <a:tab pos="8799513" algn="l"/>
              </a:tabLst>
              <a:defRPr/>
            </a:pPr>
            <a:r>
              <a:rPr lang="sr-Latn-CS" sz="20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prior notice</a:t>
            </a:r>
          </a:p>
          <a:p>
            <a:pPr algn="just">
              <a:lnSpc>
                <a:spcPct val="90000"/>
              </a:lnSpc>
              <a:buFont typeface="Wingdings" pitchFamily="2" charset="2"/>
              <a:buChar char="Ø"/>
              <a:tabLst>
                <a:tab pos="0" algn="l"/>
                <a:tab pos="112713" algn="l"/>
                <a:tab pos="569913" algn="l"/>
                <a:tab pos="1027113" algn="l"/>
                <a:tab pos="1484313" algn="l"/>
                <a:tab pos="1941513" algn="l"/>
                <a:tab pos="2398713" algn="l"/>
                <a:tab pos="2855913" algn="l"/>
                <a:tab pos="3313113" algn="l"/>
                <a:tab pos="3770313" algn="l"/>
                <a:tab pos="4227513" algn="l"/>
                <a:tab pos="4684713" algn="l"/>
                <a:tab pos="5141913" algn="l"/>
                <a:tab pos="5599113" algn="l"/>
                <a:tab pos="6056313" algn="l"/>
                <a:tab pos="6513513" algn="l"/>
                <a:tab pos="6970713" algn="l"/>
                <a:tab pos="7427913" algn="l"/>
                <a:tab pos="7885113" algn="l"/>
                <a:tab pos="8342313" algn="l"/>
                <a:tab pos="8799513" algn="l"/>
              </a:tabLst>
              <a:defRPr/>
            </a:pP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content of the contract</a:t>
            </a:r>
            <a:endParaRPr lang="sr-Latn-CS" sz="20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just">
              <a:lnSpc>
                <a:spcPct val="90000"/>
              </a:lnSpc>
              <a:buFont typeface="Wingdings" pitchFamily="2" charset="2"/>
              <a:buChar char="Ø"/>
              <a:tabLst>
                <a:tab pos="0" algn="l"/>
                <a:tab pos="112713" algn="l"/>
                <a:tab pos="569913" algn="l"/>
                <a:tab pos="1027113" algn="l"/>
                <a:tab pos="1484313" algn="l"/>
                <a:tab pos="1941513" algn="l"/>
                <a:tab pos="2398713" algn="l"/>
                <a:tab pos="2855913" algn="l"/>
                <a:tab pos="3313113" algn="l"/>
                <a:tab pos="3770313" algn="l"/>
                <a:tab pos="4227513" algn="l"/>
                <a:tab pos="4684713" algn="l"/>
                <a:tab pos="5141913" algn="l"/>
                <a:tab pos="5599113" algn="l"/>
                <a:tab pos="6056313" algn="l"/>
                <a:tab pos="6513513" algn="l"/>
                <a:tab pos="6970713" algn="l"/>
                <a:tab pos="7427913" algn="l"/>
                <a:tab pos="7885113" algn="l"/>
                <a:tab pos="8342313" algn="l"/>
                <a:tab pos="8799513" algn="l"/>
              </a:tabLst>
              <a:defRPr/>
            </a:pP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the right </a:t>
            </a:r>
            <a:r>
              <a:rPr lang="x-none" sz="20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of 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consumers</a:t>
            </a:r>
            <a:r>
              <a:rPr lang="x-none" sz="20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to unilaterally terminate the contract,</a:t>
            </a:r>
            <a:endParaRPr lang="sr-Latn-CS" sz="20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just">
              <a:lnSpc>
                <a:spcPct val="90000"/>
              </a:lnSpc>
              <a:buFont typeface="Wingdings" pitchFamily="2" charset="2"/>
              <a:buChar char="Ø"/>
              <a:tabLst>
                <a:tab pos="0" algn="l"/>
                <a:tab pos="112713" algn="l"/>
                <a:tab pos="569913" algn="l"/>
                <a:tab pos="1027113" algn="l"/>
                <a:tab pos="1484313" algn="l"/>
                <a:tab pos="1941513" algn="l"/>
                <a:tab pos="2398713" algn="l"/>
                <a:tab pos="2855913" algn="l"/>
                <a:tab pos="3313113" algn="l"/>
                <a:tab pos="3770313" algn="l"/>
                <a:tab pos="4227513" algn="l"/>
                <a:tab pos="4684713" algn="l"/>
                <a:tab pos="5141913" algn="l"/>
                <a:tab pos="5599113" algn="l"/>
                <a:tab pos="6056313" algn="l"/>
                <a:tab pos="6513513" algn="l"/>
                <a:tab pos="6970713" algn="l"/>
                <a:tab pos="7427913" algn="l"/>
                <a:tab pos="7885113" algn="l"/>
                <a:tab pos="8342313" algn="l"/>
                <a:tab pos="8799513" algn="l"/>
              </a:tabLst>
              <a:defRPr/>
            </a:pPr>
            <a:r>
              <a:rPr lang="sr-Latn-CS" sz="20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consequences of unilateral termination,</a:t>
            </a:r>
          </a:p>
          <a:p>
            <a:pPr algn="just">
              <a:lnSpc>
                <a:spcPct val="90000"/>
              </a:lnSpc>
              <a:buFont typeface="Wingdings" pitchFamily="2" charset="2"/>
              <a:buChar char="Ø"/>
              <a:tabLst>
                <a:tab pos="0" algn="l"/>
                <a:tab pos="112713" algn="l"/>
                <a:tab pos="569913" algn="l"/>
                <a:tab pos="1027113" algn="l"/>
                <a:tab pos="1484313" algn="l"/>
                <a:tab pos="1941513" algn="l"/>
                <a:tab pos="2398713" algn="l"/>
                <a:tab pos="2855913" algn="l"/>
                <a:tab pos="3313113" algn="l"/>
                <a:tab pos="3770313" algn="l"/>
                <a:tab pos="4227513" algn="l"/>
                <a:tab pos="4684713" algn="l"/>
                <a:tab pos="5141913" algn="l"/>
                <a:tab pos="5599113" algn="l"/>
                <a:tab pos="6056313" algn="l"/>
                <a:tab pos="6513513" algn="l"/>
                <a:tab pos="6970713" algn="l"/>
                <a:tab pos="7427913" algn="l"/>
                <a:tab pos="7885113" algn="l"/>
                <a:tab pos="8342313" algn="l"/>
                <a:tab pos="8799513" algn="l"/>
              </a:tabLst>
              <a:defRPr/>
            </a:pPr>
            <a:r>
              <a:rPr lang="en-US" sz="2000" dirty="0" err="1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</a:t>
            </a:r>
            <a:r>
              <a:rPr lang="sr-Latn-CS" sz="20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nfluence 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of unilateral termination of the loan agreement</a:t>
            </a:r>
            <a:r>
              <a:rPr lang="sr-Latn-CS" sz="20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.</a:t>
            </a:r>
            <a:endParaRPr lang="en-US" sz="20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0" indent="0">
              <a:lnSpc>
                <a:spcPct val="90000"/>
              </a:lnSpc>
              <a:buNone/>
              <a:tabLst>
                <a:tab pos="0" algn="l"/>
                <a:tab pos="112713" algn="l"/>
                <a:tab pos="569913" algn="l"/>
                <a:tab pos="1027113" algn="l"/>
                <a:tab pos="1484313" algn="l"/>
                <a:tab pos="1941513" algn="l"/>
                <a:tab pos="2398713" algn="l"/>
                <a:tab pos="2855913" algn="l"/>
                <a:tab pos="3313113" algn="l"/>
                <a:tab pos="3770313" algn="l"/>
                <a:tab pos="4227513" algn="l"/>
                <a:tab pos="4684713" algn="l"/>
                <a:tab pos="5141913" algn="l"/>
                <a:tab pos="5599113" algn="l"/>
                <a:tab pos="6056313" algn="l"/>
                <a:tab pos="6513513" algn="l"/>
                <a:tab pos="6970713" algn="l"/>
                <a:tab pos="7427913" algn="l"/>
                <a:tab pos="7885113" algn="l"/>
                <a:tab pos="8342313" algn="l"/>
                <a:tab pos="8799513" algn="l"/>
              </a:tabLst>
              <a:defRPr/>
            </a:pPr>
            <a:endParaRPr lang="sr-Latn-CS" sz="2000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0" indent="0">
              <a:lnSpc>
                <a:spcPct val="90000"/>
              </a:lnSpc>
              <a:tabLst>
                <a:tab pos="0" algn="l"/>
                <a:tab pos="112713" algn="l"/>
                <a:tab pos="569913" algn="l"/>
                <a:tab pos="1027113" algn="l"/>
                <a:tab pos="1484313" algn="l"/>
                <a:tab pos="1941513" algn="l"/>
                <a:tab pos="2398713" algn="l"/>
                <a:tab pos="2855913" algn="l"/>
                <a:tab pos="3313113" algn="l"/>
                <a:tab pos="3770313" algn="l"/>
                <a:tab pos="4227513" algn="l"/>
                <a:tab pos="4684713" algn="l"/>
                <a:tab pos="5141913" algn="l"/>
                <a:tab pos="5599113" algn="l"/>
                <a:tab pos="6056313" algn="l"/>
                <a:tab pos="6513513" algn="l"/>
                <a:tab pos="6970713" algn="l"/>
                <a:tab pos="7427913" algn="l"/>
                <a:tab pos="7885113" algn="l"/>
                <a:tab pos="8342313" algn="l"/>
                <a:tab pos="8799513" algn="l"/>
              </a:tabLst>
              <a:defRPr/>
            </a:pPr>
            <a:endParaRPr lang="sr-Latn-CS" sz="20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0" indent="0">
              <a:lnSpc>
                <a:spcPct val="90000"/>
              </a:lnSpc>
              <a:tabLst>
                <a:tab pos="0" algn="l"/>
                <a:tab pos="112713" algn="l"/>
                <a:tab pos="569913" algn="l"/>
                <a:tab pos="1027113" algn="l"/>
                <a:tab pos="1484313" algn="l"/>
                <a:tab pos="1941513" algn="l"/>
                <a:tab pos="2398713" algn="l"/>
                <a:tab pos="2855913" algn="l"/>
                <a:tab pos="3313113" algn="l"/>
                <a:tab pos="3770313" algn="l"/>
                <a:tab pos="4227513" algn="l"/>
                <a:tab pos="4684713" algn="l"/>
                <a:tab pos="5141913" algn="l"/>
                <a:tab pos="5599113" algn="l"/>
                <a:tab pos="6056313" algn="l"/>
                <a:tab pos="6513513" algn="l"/>
                <a:tab pos="6970713" algn="l"/>
                <a:tab pos="7427913" algn="l"/>
                <a:tab pos="7885113" algn="l"/>
                <a:tab pos="8342313" algn="l"/>
                <a:tab pos="8799513" algn="l"/>
              </a:tabLst>
              <a:defRPr/>
            </a:pPr>
            <a:endParaRPr lang="sr-Latn-CS" sz="20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0" indent="0">
              <a:lnSpc>
                <a:spcPct val="90000"/>
              </a:lnSpc>
              <a:buNone/>
              <a:tabLst>
                <a:tab pos="0" algn="l"/>
                <a:tab pos="112713" algn="l"/>
                <a:tab pos="569913" algn="l"/>
                <a:tab pos="1027113" algn="l"/>
                <a:tab pos="1484313" algn="l"/>
                <a:tab pos="1941513" algn="l"/>
                <a:tab pos="2398713" algn="l"/>
                <a:tab pos="2855913" algn="l"/>
                <a:tab pos="3313113" algn="l"/>
                <a:tab pos="3770313" algn="l"/>
                <a:tab pos="4227513" algn="l"/>
                <a:tab pos="4684713" algn="l"/>
                <a:tab pos="5141913" algn="l"/>
                <a:tab pos="5599113" algn="l"/>
                <a:tab pos="6056313" algn="l"/>
                <a:tab pos="6513513" algn="l"/>
                <a:tab pos="6970713" algn="l"/>
                <a:tab pos="7427913" algn="l"/>
                <a:tab pos="7885113" algn="l"/>
                <a:tab pos="8342313" algn="l"/>
                <a:tab pos="8799513" algn="l"/>
              </a:tabLst>
              <a:defRPr/>
            </a:pPr>
            <a:endParaRPr lang="sr-Latn-CS" sz="20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0" indent="0">
              <a:lnSpc>
                <a:spcPct val="90000"/>
              </a:lnSpc>
              <a:buNone/>
              <a:tabLst>
                <a:tab pos="0" algn="l"/>
                <a:tab pos="112713" algn="l"/>
                <a:tab pos="569913" algn="l"/>
                <a:tab pos="1027113" algn="l"/>
                <a:tab pos="1484313" algn="l"/>
                <a:tab pos="1941513" algn="l"/>
                <a:tab pos="2398713" algn="l"/>
                <a:tab pos="2855913" algn="l"/>
                <a:tab pos="3313113" algn="l"/>
                <a:tab pos="3770313" algn="l"/>
                <a:tab pos="4227513" algn="l"/>
                <a:tab pos="4684713" algn="l"/>
                <a:tab pos="5141913" algn="l"/>
                <a:tab pos="5599113" algn="l"/>
                <a:tab pos="6056313" algn="l"/>
                <a:tab pos="6513513" algn="l"/>
                <a:tab pos="6970713" algn="l"/>
                <a:tab pos="7427913" algn="l"/>
                <a:tab pos="7885113" algn="l"/>
                <a:tab pos="8342313" algn="l"/>
                <a:tab pos="8799513" algn="l"/>
              </a:tabLst>
              <a:defRPr/>
            </a:pPr>
            <a:endParaRPr lang="en-US" sz="20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  <a:cs typeface="Times New Roman" pitchFamily="18" charset="0"/>
            </a:endParaRPr>
          </a:p>
          <a:p>
            <a:pPr marL="0" indent="0">
              <a:lnSpc>
                <a:spcPct val="80000"/>
              </a:lnSpc>
              <a:buFont typeface="Arial" charset="0"/>
              <a:buNone/>
              <a:defRPr/>
            </a:pPr>
            <a:r>
              <a:rPr lang="en-GB" sz="20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Times New Roman" pitchFamily="18" charset="0"/>
              </a:rPr>
              <a:t/>
            </a:r>
            <a:br>
              <a:rPr lang="en-GB" sz="20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Times New Roman" pitchFamily="18" charset="0"/>
              </a:rPr>
            </a:br>
            <a:endParaRPr lang="en-GB" sz="20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  <a:cs typeface="Times New Roman" pitchFamily="18" charset="0"/>
            </a:endParaRPr>
          </a:p>
          <a:p>
            <a:pPr marL="0" indent="0" algn="just">
              <a:lnSpc>
                <a:spcPct val="80000"/>
              </a:lnSpc>
              <a:buFont typeface="Arial" charset="0"/>
              <a:buNone/>
              <a:defRPr/>
            </a:pPr>
            <a:endParaRPr lang="en-US" sz="20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0" indent="0" algn="just">
              <a:lnSpc>
                <a:spcPct val="80000"/>
              </a:lnSpc>
              <a:buFont typeface="Arial" charset="0"/>
              <a:buNone/>
              <a:defRPr/>
            </a:pPr>
            <a:endParaRPr lang="sr-Latn-CS" sz="1800" i="1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0" indent="0" algn="just">
              <a:lnSpc>
                <a:spcPct val="80000"/>
              </a:lnSpc>
              <a:buFont typeface="Arial" charset="0"/>
              <a:buNone/>
              <a:defRPr/>
            </a:pPr>
            <a:endParaRPr lang="sr-Latn-CS" sz="1800" i="1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0" indent="0" algn="just">
              <a:lnSpc>
                <a:spcPct val="80000"/>
              </a:lnSpc>
              <a:buFont typeface="Arial" charset="0"/>
              <a:buNone/>
              <a:defRPr/>
            </a:pPr>
            <a:endParaRPr lang="en-GB" sz="14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943600" y="6400800"/>
            <a:ext cx="32004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Chapter 28: </a:t>
            </a:r>
            <a:r>
              <a:rPr lang="x-none" sz="1100" b="1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CONSUMER AND HEALTH PROTECTION</a:t>
            </a: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-71462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sr-Latn-CS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  <a:p>
            <a:pPr>
              <a:defRPr/>
            </a:pP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28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Consumer and Health Protection</a:t>
            </a:r>
          </a:p>
          <a:p>
            <a:pPr>
              <a:defRPr/>
            </a:pPr>
            <a:endParaRPr lang="pl-PL" dirty="0">
              <a:solidFill>
                <a:schemeClr val="bg1"/>
              </a:solidFill>
              <a:cs typeface="Arial" charset="0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4101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41" name="Title 20"/>
          <p:cNvSpPr txBox="1">
            <a:spLocks/>
          </p:cNvSpPr>
          <p:nvPr/>
        </p:nvSpPr>
        <p:spPr bwMode="auto">
          <a:xfrm>
            <a:off x="457200" y="7620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GB" sz="2800" b="1" i="1" dirty="0">
                <a:solidFill>
                  <a:schemeClr val="bg1"/>
                </a:solidFill>
              </a:rPr>
              <a:t>Chapter </a:t>
            </a:r>
            <a:r>
              <a:rPr lang="en-US" sz="2800" b="1" i="1" dirty="0">
                <a:solidFill>
                  <a:schemeClr val="bg1"/>
                </a:solidFill>
              </a:rPr>
              <a:t> </a:t>
            </a:r>
            <a:endParaRPr lang="sr-Latn-CS" sz="2800" b="1" i="1" dirty="0" smtClean="0">
              <a:solidFill>
                <a:schemeClr val="bg1"/>
              </a:solidFill>
            </a:endParaRPr>
          </a:p>
          <a:p>
            <a:pPr algn="ctr" fontAlgn="auto">
              <a:spcAft>
                <a:spcPts val="0"/>
              </a:spcAft>
              <a:defRPr/>
            </a:pPr>
            <a:r>
              <a:rPr lang="sr-Latn-CS" sz="2800" b="1" i="1" dirty="0" smtClean="0">
                <a:solidFill>
                  <a:schemeClr val="bg1"/>
                </a:solidFill>
              </a:rPr>
              <a:t>27</a:t>
            </a:r>
            <a:r>
              <a:rPr lang="en-US" sz="2800" b="1" i="1" dirty="0" smtClean="0">
                <a:solidFill>
                  <a:schemeClr val="bg1"/>
                </a:solidFill>
              </a:rPr>
              <a:t> </a:t>
            </a:r>
            <a:r>
              <a:rPr lang="hr-HR" sz="2800" b="1" i="1" dirty="0">
                <a:solidFill>
                  <a:schemeClr val="bg1"/>
                </a:solidFill>
              </a:rPr>
              <a:t>– </a:t>
            </a:r>
            <a:r>
              <a:rPr lang="sr-Latn-CS" sz="2800" b="1" i="1" dirty="0">
                <a:solidFill>
                  <a:schemeClr val="bg1"/>
                </a:solidFill>
              </a:rPr>
              <a:t>Environment</a:t>
            </a:r>
            <a:r>
              <a:rPr lang="en-US" sz="2800" b="1" i="1" dirty="0">
                <a:solidFill>
                  <a:schemeClr val="bg1"/>
                </a:solidFill>
              </a:rPr>
              <a:t> and climate change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ea typeface="+mj-ea"/>
              <a:cs typeface="+mj-cs"/>
            </a:endParaRPr>
          </a:p>
        </p:txBody>
      </p:sp>
      <p:sp>
        <p:nvSpPr>
          <p:cNvPr id="4105" name="Rectangle 41"/>
          <p:cNvSpPr>
            <a:spLocks noChangeArrowheads="1"/>
          </p:cNvSpPr>
          <p:nvPr/>
        </p:nvSpPr>
        <p:spPr bwMode="auto">
          <a:xfrm>
            <a:off x="609600" y="1905000"/>
            <a:ext cx="79248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endParaRPr lang="sr-Latn-C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 algn="just">
              <a:lnSpc>
                <a:spcPct val="60000"/>
              </a:lnSpc>
              <a:buFont typeface="Wingdings" pitchFamily="2" charset="2"/>
              <a:buChar char="Ø"/>
            </a:pPr>
            <a:endParaRPr lang="en-U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4106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8" name="Subtitle 17"/>
          <p:cNvSpPr>
            <a:spLocks noGrp="1"/>
          </p:cNvSpPr>
          <p:nvPr>
            <p:ph type="subTitle" idx="4294967295"/>
          </p:nvPr>
        </p:nvSpPr>
        <p:spPr>
          <a:xfrm>
            <a:off x="214282" y="1295400"/>
            <a:ext cx="8643998" cy="4876800"/>
          </a:xfrm>
        </p:spPr>
        <p:txBody>
          <a:bodyPr/>
          <a:lstStyle/>
          <a:p>
            <a:pPr marL="0" indent="0" algn="just">
              <a:lnSpc>
                <a:spcPct val="90000"/>
              </a:lnSpc>
              <a:buNone/>
              <a:tabLst>
                <a:tab pos="0" algn="l"/>
                <a:tab pos="112713" algn="l"/>
                <a:tab pos="569913" algn="l"/>
                <a:tab pos="1027113" algn="l"/>
                <a:tab pos="1484313" algn="l"/>
                <a:tab pos="1941513" algn="l"/>
                <a:tab pos="2398713" algn="l"/>
                <a:tab pos="2855913" algn="l"/>
                <a:tab pos="3313113" algn="l"/>
                <a:tab pos="3770313" algn="l"/>
                <a:tab pos="4227513" algn="l"/>
                <a:tab pos="4684713" algn="l"/>
                <a:tab pos="5141913" algn="l"/>
                <a:tab pos="5599113" algn="l"/>
                <a:tab pos="6056313" algn="l"/>
                <a:tab pos="6513513" algn="l"/>
                <a:tab pos="6970713" algn="l"/>
                <a:tab pos="7427913" algn="l"/>
                <a:tab pos="7885113" algn="l"/>
                <a:tab pos="8342313" algn="l"/>
                <a:tab pos="8799513" algn="l"/>
              </a:tabLst>
              <a:defRPr/>
            </a:pPr>
            <a:r>
              <a:rPr lang="sr-Latn-CS" sz="19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The Law also provides:</a:t>
            </a:r>
          </a:p>
          <a:p>
            <a:pPr marL="0" indent="0" algn="just">
              <a:lnSpc>
                <a:spcPct val="90000"/>
              </a:lnSpc>
              <a:buNone/>
              <a:tabLst>
                <a:tab pos="0" algn="l"/>
                <a:tab pos="112713" algn="l"/>
                <a:tab pos="569913" algn="l"/>
                <a:tab pos="1027113" algn="l"/>
                <a:tab pos="1484313" algn="l"/>
                <a:tab pos="1941513" algn="l"/>
                <a:tab pos="2398713" algn="l"/>
                <a:tab pos="2855913" algn="l"/>
                <a:tab pos="3313113" algn="l"/>
                <a:tab pos="3770313" algn="l"/>
                <a:tab pos="4227513" algn="l"/>
                <a:tab pos="4684713" algn="l"/>
                <a:tab pos="5141913" algn="l"/>
                <a:tab pos="5599113" algn="l"/>
                <a:tab pos="6056313" algn="l"/>
                <a:tab pos="6513513" algn="l"/>
                <a:tab pos="6970713" algn="l"/>
                <a:tab pos="7427913" algn="l"/>
                <a:tab pos="7885113" algn="l"/>
                <a:tab pos="8342313" algn="l"/>
                <a:tab pos="8799513" algn="l"/>
              </a:tabLst>
              <a:defRPr/>
            </a:pPr>
            <a:endParaRPr lang="sr-Latn-CS" sz="19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0" indent="0" algn="just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Ø"/>
              <a:tabLst>
                <a:tab pos="0" algn="l"/>
                <a:tab pos="112713" algn="l"/>
                <a:tab pos="569913" algn="l"/>
                <a:tab pos="1027113" algn="l"/>
                <a:tab pos="1484313" algn="l"/>
                <a:tab pos="1941513" algn="l"/>
                <a:tab pos="2398713" algn="l"/>
                <a:tab pos="2855913" algn="l"/>
                <a:tab pos="3313113" algn="l"/>
                <a:tab pos="3770313" algn="l"/>
                <a:tab pos="4227513" algn="l"/>
                <a:tab pos="4684713" algn="l"/>
                <a:tab pos="5141913" algn="l"/>
                <a:tab pos="5599113" algn="l"/>
                <a:tab pos="6056313" algn="l"/>
                <a:tab pos="6513513" algn="l"/>
                <a:tab pos="6970713" algn="l"/>
                <a:tab pos="7427913" algn="l"/>
                <a:tab pos="7885113" algn="l"/>
                <a:tab pos="8342313" algn="l"/>
                <a:tab pos="8799513" algn="l"/>
              </a:tabLst>
              <a:defRPr/>
            </a:pPr>
            <a:r>
              <a:rPr lang="sr-Latn-CS" sz="19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 </a:t>
            </a:r>
            <a:r>
              <a:rPr lang="sr-Latn-CS" sz="19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Inspection supervision </a:t>
            </a:r>
            <a:r>
              <a:rPr lang="sr-Latn-CS" sz="19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– surveillance over implementation of  this Law provides </a:t>
            </a:r>
            <a:r>
              <a:rPr lang="en-US" sz="19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Authority for Inspection supervision </a:t>
            </a:r>
            <a:r>
              <a:rPr lang="sr-Latn-CS" sz="19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through T</a:t>
            </a:r>
            <a:r>
              <a:rPr lang="en-US" sz="1900" dirty="0" err="1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ouris</a:t>
            </a:r>
            <a:r>
              <a:rPr lang="x-none" sz="19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</a:t>
            </a:r>
            <a:r>
              <a:rPr lang="en-US" sz="19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inspection</a:t>
            </a:r>
            <a:endParaRPr lang="sr-Latn-CS" sz="19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0" indent="0" algn="just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Ø"/>
              <a:tabLst>
                <a:tab pos="0" algn="l"/>
                <a:tab pos="112713" algn="l"/>
                <a:tab pos="569913" algn="l"/>
                <a:tab pos="1027113" algn="l"/>
                <a:tab pos="1484313" algn="l"/>
                <a:tab pos="1941513" algn="l"/>
                <a:tab pos="2398713" algn="l"/>
                <a:tab pos="2855913" algn="l"/>
                <a:tab pos="3313113" algn="l"/>
                <a:tab pos="3770313" algn="l"/>
                <a:tab pos="4227513" algn="l"/>
                <a:tab pos="4684713" algn="l"/>
                <a:tab pos="5141913" algn="l"/>
                <a:tab pos="5599113" algn="l"/>
                <a:tab pos="6056313" algn="l"/>
                <a:tab pos="6513513" algn="l"/>
                <a:tab pos="6970713" algn="l"/>
                <a:tab pos="7427913" algn="l"/>
                <a:tab pos="7885113" algn="l"/>
                <a:tab pos="8342313" algn="l"/>
                <a:tab pos="8799513" algn="l"/>
              </a:tabLst>
              <a:defRPr/>
            </a:pPr>
            <a:r>
              <a:rPr lang="sr-Latn-CS" sz="19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 Administrative measures </a:t>
            </a:r>
            <a:r>
              <a:rPr lang="sr-Latn-CS" sz="19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– tourist</a:t>
            </a:r>
            <a:r>
              <a:rPr lang="en-US" sz="19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inspector is authorized to </a:t>
            </a:r>
            <a:r>
              <a:rPr lang="sr-Latn-CS" sz="19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take </a:t>
            </a:r>
            <a:r>
              <a:rPr lang="en-US" sz="19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administrative measures in accordance with the provisions of the </a:t>
            </a:r>
            <a:r>
              <a:rPr lang="sr-Latn-CS" sz="19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L</a:t>
            </a:r>
            <a:r>
              <a:rPr lang="en-US" sz="19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aw </a:t>
            </a:r>
            <a:r>
              <a:rPr lang="sr-Latn-CS" sz="19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regulating</a:t>
            </a:r>
            <a:r>
              <a:rPr lang="en-US" sz="19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the inspection, in the part where the merchant does not submit the required information (</a:t>
            </a:r>
            <a:r>
              <a:rPr lang="sr-Latn-CS" sz="19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offer</a:t>
            </a:r>
            <a:r>
              <a:rPr lang="en-US" sz="19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) on the conditions </a:t>
            </a:r>
            <a:r>
              <a:rPr lang="sr-Latn-CS" sz="19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of time-limited use of </a:t>
            </a:r>
            <a:r>
              <a:rPr lang="en-US" sz="19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immovable property</a:t>
            </a:r>
            <a:r>
              <a:rPr lang="sr-Latn-CS" sz="19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en-US" sz="19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(Art. 57</a:t>
            </a:r>
            <a:r>
              <a:rPr lang="sr-Latn-CS" sz="19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, paragraphs: </a:t>
            </a:r>
            <a:r>
              <a:rPr lang="en-US" sz="19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3,1,4,5) </a:t>
            </a:r>
            <a:r>
              <a:rPr lang="sr-Latn-CS" sz="19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and in the case of improperly advertising right of time – limited use of </a:t>
            </a:r>
            <a:r>
              <a:rPr lang="en-US" sz="19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immovable property</a:t>
            </a:r>
            <a:r>
              <a:rPr lang="sr-Latn-CS" sz="19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en-US" sz="19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(Article 57, paragraph 6)</a:t>
            </a:r>
            <a:endParaRPr lang="sr-Latn-CS" sz="19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0" indent="0" algn="just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Ø"/>
              <a:tabLst>
                <a:tab pos="0" algn="l"/>
                <a:tab pos="112713" algn="l"/>
                <a:tab pos="569913" algn="l"/>
                <a:tab pos="1027113" algn="l"/>
                <a:tab pos="1484313" algn="l"/>
                <a:tab pos="1941513" algn="l"/>
                <a:tab pos="2398713" algn="l"/>
                <a:tab pos="2855913" algn="l"/>
                <a:tab pos="3313113" algn="l"/>
                <a:tab pos="3770313" algn="l"/>
                <a:tab pos="4227513" algn="l"/>
                <a:tab pos="4684713" algn="l"/>
                <a:tab pos="5141913" algn="l"/>
                <a:tab pos="5599113" algn="l"/>
                <a:tab pos="6056313" algn="l"/>
                <a:tab pos="6513513" algn="l"/>
                <a:tab pos="6970713" algn="l"/>
                <a:tab pos="7427913" algn="l"/>
                <a:tab pos="7885113" algn="l"/>
                <a:tab pos="8342313" algn="l"/>
                <a:tab pos="8799513" algn="l"/>
              </a:tabLst>
              <a:defRPr/>
            </a:pPr>
            <a:r>
              <a:rPr lang="sr-Latn-CS" sz="19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en-US" sz="19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Sanctions</a:t>
            </a:r>
            <a:r>
              <a:rPr lang="en-US" sz="19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– </a:t>
            </a:r>
            <a:r>
              <a:rPr lang="sr-Latn-CS" sz="19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it is </a:t>
            </a:r>
            <a:r>
              <a:rPr lang="en-US" sz="19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prescribed </a:t>
            </a:r>
            <a:r>
              <a:rPr lang="sr-Latn-CS" sz="19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infrigement</a:t>
            </a:r>
            <a:r>
              <a:rPr lang="en-US" sz="19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for a trader, responsible person, legal </a:t>
            </a:r>
            <a:r>
              <a:rPr lang="sr-Latn-CS" sz="19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entity </a:t>
            </a:r>
            <a:r>
              <a:rPr lang="en-US" sz="19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or physical </a:t>
            </a:r>
            <a:r>
              <a:rPr lang="sr-Latn-CS" sz="19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entity</a:t>
            </a:r>
            <a:r>
              <a:rPr lang="en-US" sz="19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, if:</a:t>
            </a:r>
          </a:p>
          <a:p>
            <a:pPr marL="0" indent="0" algn="just">
              <a:lnSpc>
                <a:spcPct val="90000"/>
              </a:lnSpc>
              <a:spcAft>
                <a:spcPts val="600"/>
              </a:spcAft>
              <a:buNone/>
              <a:tabLst>
                <a:tab pos="0" algn="l"/>
                <a:tab pos="112713" algn="l"/>
                <a:tab pos="569913" algn="l"/>
                <a:tab pos="1027113" algn="l"/>
                <a:tab pos="1484313" algn="l"/>
                <a:tab pos="1941513" algn="l"/>
                <a:tab pos="2398713" algn="l"/>
                <a:tab pos="2855913" algn="l"/>
                <a:tab pos="3313113" algn="l"/>
                <a:tab pos="3770313" algn="l"/>
                <a:tab pos="4227513" algn="l"/>
                <a:tab pos="4684713" algn="l"/>
                <a:tab pos="5141913" algn="l"/>
                <a:tab pos="5599113" algn="l"/>
                <a:tab pos="6056313" algn="l"/>
                <a:tab pos="6513513" algn="l"/>
                <a:tab pos="6970713" algn="l"/>
                <a:tab pos="7427913" algn="l"/>
                <a:tab pos="7885113" algn="l"/>
                <a:tab pos="8342313" algn="l"/>
                <a:tab pos="8799513" algn="l"/>
              </a:tabLst>
              <a:defRPr/>
            </a:pPr>
            <a:r>
              <a:rPr lang="sr-Latn-CS" sz="19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			- does not</a:t>
            </a:r>
            <a:r>
              <a:rPr lang="en-US" sz="19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sr-Latn-CS" sz="19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submit the </a:t>
            </a:r>
            <a:r>
              <a:rPr lang="en-US" sz="19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required information (</a:t>
            </a:r>
            <a:r>
              <a:rPr lang="sr-Latn-CS" sz="19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offer</a:t>
            </a:r>
            <a:r>
              <a:rPr lang="en-US" sz="19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) on the conditions </a:t>
            </a:r>
            <a:r>
              <a:rPr lang="sr-Latn-CS" sz="19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of time-limited use of </a:t>
            </a:r>
            <a:r>
              <a:rPr lang="en-US" sz="19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immovable property</a:t>
            </a:r>
            <a:r>
              <a:rPr lang="sr-Latn-CS" sz="19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en-US" sz="19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(Art. 57. 1,2,4,5)</a:t>
            </a:r>
            <a:r>
              <a:rPr lang="sr-Latn-CS" sz="19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to a consumer</a:t>
            </a:r>
            <a:endParaRPr lang="en-US" sz="19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0" indent="0" algn="just">
              <a:lnSpc>
                <a:spcPct val="90000"/>
              </a:lnSpc>
              <a:spcAft>
                <a:spcPts val="600"/>
              </a:spcAft>
              <a:buNone/>
              <a:tabLst>
                <a:tab pos="0" algn="l"/>
                <a:tab pos="112713" algn="l"/>
                <a:tab pos="569913" algn="l"/>
                <a:tab pos="1027113" algn="l"/>
                <a:tab pos="1484313" algn="l"/>
                <a:tab pos="1941513" algn="l"/>
                <a:tab pos="2398713" algn="l"/>
                <a:tab pos="2855913" algn="l"/>
                <a:tab pos="3313113" algn="l"/>
                <a:tab pos="3770313" algn="l"/>
                <a:tab pos="4227513" algn="l"/>
                <a:tab pos="4684713" algn="l"/>
                <a:tab pos="5141913" algn="l"/>
                <a:tab pos="5599113" algn="l"/>
                <a:tab pos="6056313" algn="l"/>
                <a:tab pos="6513513" algn="l"/>
                <a:tab pos="6970713" algn="l"/>
                <a:tab pos="7427913" algn="l"/>
                <a:tab pos="7885113" algn="l"/>
                <a:tab pos="8342313" algn="l"/>
                <a:tab pos="8799513" algn="l"/>
              </a:tabLst>
              <a:defRPr/>
            </a:pPr>
            <a:r>
              <a:rPr lang="sr-Latn-CS" sz="19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			</a:t>
            </a:r>
            <a:r>
              <a:rPr lang="en-US" sz="19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-</a:t>
            </a:r>
            <a:r>
              <a:rPr lang="sr-Latn-CS" sz="19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improperly </a:t>
            </a:r>
            <a:r>
              <a:rPr lang="en-US" sz="19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advertise</a:t>
            </a:r>
            <a:r>
              <a:rPr lang="sr-Latn-CS" sz="19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right</a:t>
            </a:r>
            <a:r>
              <a:rPr lang="en-US" sz="19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to the time</a:t>
            </a:r>
            <a:r>
              <a:rPr lang="sr-Latn-CS" sz="19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- </a:t>
            </a:r>
            <a:r>
              <a:rPr lang="en-US" sz="19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limited use of</a:t>
            </a:r>
            <a:r>
              <a:rPr lang="x-none" sz="19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x-none" sz="19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the </a:t>
            </a:r>
            <a:r>
              <a:rPr lang="en-US" sz="19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immovable property</a:t>
            </a:r>
            <a:r>
              <a:rPr lang="sr-Latn-CS" sz="19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en-US" sz="19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(Art. 57. 6).</a:t>
            </a:r>
            <a:endParaRPr lang="sr-Latn-CS" sz="19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0" indent="0" algn="just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Ø"/>
              <a:tabLst>
                <a:tab pos="0" algn="l"/>
                <a:tab pos="112713" algn="l"/>
                <a:tab pos="569913" algn="l"/>
                <a:tab pos="1027113" algn="l"/>
                <a:tab pos="1484313" algn="l"/>
                <a:tab pos="1941513" algn="l"/>
                <a:tab pos="2398713" algn="l"/>
                <a:tab pos="2855913" algn="l"/>
                <a:tab pos="3313113" algn="l"/>
                <a:tab pos="3770313" algn="l"/>
                <a:tab pos="4227513" algn="l"/>
                <a:tab pos="4684713" algn="l"/>
                <a:tab pos="5141913" algn="l"/>
                <a:tab pos="5599113" algn="l"/>
                <a:tab pos="6056313" algn="l"/>
                <a:tab pos="6513513" algn="l"/>
                <a:tab pos="6970713" algn="l"/>
                <a:tab pos="7427913" algn="l"/>
                <a:tab pos="7885113" algn="l"/>
                <a:tab pos="8342313" algn="l"/>
                <a:tab pos="8799513" algn="l"/>
              </a:tabLst>
              <a:defRPr/>
            </a:pPr>
            <a:endParaRPr lang="sr-Latn-CS" sz="1900" b="1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>
              <a:lnSpc>
                <a:spcPct val="90000"/>
              </a:lnSpc>
              <a:buNone/>
              <a:tabLst>
                <a:tab pos="0" algn="l"/>
                <a:tab pos="112713" algn="l"/>
                <a:tab pos="569913" algn="l"/>
                <a:tab pos="1027113" algn="l"/>
                <a:tab pos="1484313" algn="l"/>
                <a:tab pos="1941513" algn="l"/>
                <a:tab pos="2398713" algn="l"/>
                <a:tab pos="2855913" algn="l"/>
                <a:tab pos="3313113" algn="l"/>
                <a:tab pos="3770313" algn="l"/>
                <a:tab pos="4227513" algn="l"/>
                <a:tab pos="4684713" algn="l"/>
                <a:tab pos="5141913" algn="l"/>
                <a:tab pos="5599113" algn="l"/>
                <a:tab pos="6056313" algn="l"/>
                <a:tab pos="6513513" algn="l"/>
                <a:tab pos="6970713" algn="l"/>
                <a:tab pos="7427913" algn="l"/>
                <a:tab pos="7885113" algn="l"/>
                <a:tab pos="8342313" algn="l"/>
                <a:tab pos="8799513" algn="l"/>
              </a:tabLst>
              <a:defRPr/>
            </a:pPr>
            <a:endParaRPr lang="sr-Latn-CS" sz="1900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0" indent="0">
              <a:lnSpc>
                <a:spcPct val="90000"/>
              </a:lnSpc>
              <a:buNone/>
              <a:tabLst>
                <a:tab pos="0" algn="l"/>
                <a:tab pos="112713" algn="l"/>
                <a:tab pos="569913" algn="l"/>
                <a:tab pos="1027113" algn="l"/>
                <a:tab pos="1484313" algn="l"/>
                <a:tab pos="1941513" algn="l"/>
                <a:tab pos="2398713" algn="l"/>
                <a:tab pos="2855913" algn="l"/>
                <a:tab pos="3313113" algn="l"/>
                <a:tab pos="3770313" algn="l"/>
                <a:tab pos="4227513" algn="l"/>
                <a:tab pos="4684713" algn="l"/>
                <a:tab pos="5141913" algn="l"/>
                <a:tab pos="5599113" algn="l"/>
                <a:tab pos="6056313" algn="l"/>
                <a:tab pos="6513513" algn="l"/>
                <a:tab pos="6970713" algn="l"/>
                <a:tab pos="7427913" algn="l"/>
                <a:tab pos="7885113" algn="l"/>
                <a:tab pos="8342313" algn="l"/>
                <a:tab pos="8799513" algn="l"/>
              </a:tabLst>
              <a:defRPr/>
            </a:pPr>
            <a:r>
              <a:rPr lang="en-US" sz="19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/>
            </a:r>
            <a:br>
              <a:rPr lang="en-US" sz="19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</a:br>
            <a:r>
              <a:rPr lang="en-US" sz="19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/>
            </a:r>
            <a:br>
              <a:rPr lang="en-US" sz="19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</a:br>
            <a:endParaRPr lang="sr-Latn-CS" sz="19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  <a:tabLst>
                <a:tab pos="0" algn="l"/>
                <a:tab pos="112713" algn="l"/>
                <a:tab pos="569913" algn="l"/>
                <a:tab pos="1027113" algn="l"/>
                <a:tab pos="1484313" algn="l"/>
                <a:tab pos="1941513" algn="l"/>
                <a:tab pos="2398713" algn="l"/>
                <a:tab pos="2855913" algn="l"/>
                <a:tab pos="3313113" algn="l"/>
                <a:tab pos="3770313" algn="l"/>
                <a:tab pos="4227513" algn="l"/>
                <a:tab pos="4684713" algn="l"/>
                <a:tab pos="5141913" algn="l"/>
                <a:tab pos="5599113" algn="l"/>
                <a:tab pos="6056313" algn="l"/>
                <a:tab pos="6513513" algn="l"/>
                <a:tab pos="6970713" algn="l"/>
                <a:tab pos="7427913" algn="l"/>
                <a:tab pos="7885113" algn="l"/>
                <a:tab pos="8342313" algn="l"/>
                <a:tab pos="8799513" algn="l"/>
              </a:tabLst>
              <a:defRPr/>
            </a:pPr>
            <a:endParaRPr lang="en-US" sz="1900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  <a:tabLst>
                <a:tab pos="0" algn="l"/>
                <a:tab pos="112713" algn="l"/>
                <a:tab pos="569913" algn="l"/>
                <a:tab pos="1027113" algn="l"/>
                <a:tab pos="1484313" algn="l"/>
                <a:tab pos="1941513" algn="l"/>
                <a:tab pos="2398713" algn="l"/>
                <a:tab pos="2855913" algn="l"/>
                <a:tab pos="3313113" algn="l"/>
                <a:tab pos="3770313" algn="l"/>
                <a:tab pos="4227513" algn="l"/>
                <a:tab pos="4684713" algn="l"/>
                <a:tab pos="5141913" algn="l"/>
                <a:tab pos="5599113" algn="l"/>
                <a:tab pos="6056313" algn="l"/>
                <a:tab pos="6513513" algn="l"/>
                <a:tab pos="6970713" algn="l"/>
                <a:tab pos="7427913" algn="l"/>
                <a:tab pos="7885113" algn="l"/>
                <a:tab pos="8342313" algn="l"/>
                <a:tab pos="8799513" algn="l"/>
              </a:tabLst>
              <a:defRPr/>
            </a:pPr>
            <a:endParaRPr lang="en-US" sz="1900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  <a:tabLst>
                <a:tab pos="0" algn="l"/>
                <a:tab pos="112713" algn="l"/>
                <a:tab pos="569913" algn="l"/>
                <a:tab pos="1027113" algn="l"/>
                <a:tab pos="1484313" algn="l"/>
                <a:tab pos="1941513" algn="l"/>
                <a:tab pos="2398713" algn="l"/>
                <a:tab pos="2855913" algn="l"/>
                <a:tab pos="3313113" algn="l"/>
                <a:tab pos="3770313" algn="l"/>
                <a:tab pos="4227513" algn="l"/>
                <a:tab pos="4684713" algn="l"/>
                <a:tab pos="5141913" algn="l"/>
                <a:tab pos="5599113" algn="l"/>
                <a:tab pos="6056313" algn="l"/>
                <a:tab pos="6513513" algn="l"/>
                <a:tab pos="6970713" algn="l"/>
                <a:tab pos="7427913" algn="l"/>
                <a:tab pos="7885113" algn="l"/>
                <a:tab pos="8342313" algn="l"/>
                <a:tab pos="8799513" algn="l"/>
              </a:tabLst>
              <a:defRPr/>
            </a:pPr>
            <a:endParaRPr lang="en-US" sz="1900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  <a:tabLst>
                <a:tab pos="0" algn="l"/>
                <a:tab pos="112713" algn="l"/>
                <a:tab pos="569913" algn="l"/>
                <a:tab pos="1027113" algn="l"/>
                <a:tab pos="1484313" algn="l"/>
                <a:tab pos="1941513" algn="l"/>
                <a:tab pos="2398713" algn="l"/>
                <a:tab pos="2855913" algn="l"/>
                <a:tab pos="3313113" algn="l"/>
                <a:tab pos="3770313" algn="l"/>
                <a:tab pos="4227513" algn="l"/>
                <a:tab pos="4684713" algn="l"/>
                <a:tab pos="5141913" algn="l"/>
                <a:tab pos="5599113" algn="l"/>
                <a:tab pos="6056313" algn="l"/>
                <a:tab pos="6513513" algn="l"/>
                <a:tab pos="6970713" algn="l"/>
                <a:tab pos="7427913" algn="l"/>
                <a:tab pos="7885113" algn="l"/>
                <a:tab pos="8342313" algn="l"/>
                <a:tab pos="8799513" algn="l"/>
              </a:tabLst>
              <a:defRPr/>
            </a:pPr>
            <a:endParaRPr lang="en-US" sz="1900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  <a:tabLst>
                <a:tab pos="0" algn="l"/>
                <a:tab pos="112713" algn="l"/>
                <a:tab pos="569913" algn="l"/>
                <a:tab pos="1027113" algn="l"/>
                <a:tab pos="1484313" algn="l"/>
                <a:tab pos="1941513" algn="l"/>
                <a:tab pos="2398713" algn="l"/>
                <a:tab pos="2855913" algn="l"/>
                <a:tab pos="3313113" algn="l"/>
                <a:tab pos="3770313" algn="l"/>
                <a:tab pos="4227513" algn="l"/>
                <a:tab pos="4684713" algn="l"/>
                <a:tab pos="5141913" algn="l"/>
                <a:tab pos="5599113" algn="l"/>
                <a:tab pos="6056313" algn="l"/>
                <a:tab pos="6513513" algn="l"/>
                <a:tab pos="6970713" algn="l"/>
                <a:tab pos="7427913" algn="l"/>
                <a:tab pos="7885113" algn="l"/>
                <a:tab pos="8342313" algn="l"/>
                <a:tab pos="8799513" algn="l"/>
              </a:tabLst>
              <a:defRPr/>
            </a:pPr>
            <a:endParaRPr lang="sr-Latn-CS" sz="19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0" indent="0">
              <a:lnSpc>
                <a:spcPct val="90000"/>
              </a:lnSpc>
              <a:buNone/>
              <a:tabLst>
                <a:tab pos="0" algn="l"/>
                <a:tab pos="112713" algn="l"/>
                <a:tab pos="569913" algn="l"/>
                <a:tab pos="1027113" algn="l"/>
                <a:tab pos="1484313" algn="l"/>
                <a:tab pos="1941513" algn="l"/>
                <a:tab pos="2398713" algn="l"/>
                <a:tab pos="2855913" algn="l"/>
                <a:tab pos="3313113" algn="l"/>
                <a:tab pos="3770313" algn="l"/>
                <a:tab pos="4227513" algn="l"/>
                <a:tab pos="4684713" algn="l"/>
                <a:tab pos="5141913" algn="l"/>
                <a:tab pos="5599113" algn="l"/>
                <a:tab pos="6056313" algn="l"/>
                <a:tab pos="6513513" algn="l"/>
                <a:tab pos="6970713" algn="l"/>
                <a:tab pos="7427913" algn="l"/>
                <a:tab pos="7885113" algn="l"/>
                <a:tab pos="8342313" algn="l"/>
                <a:tab pos="8799513" algn="l"/>
              </a:tabLst>
              <a:defRPr/>
            </a:pPr>
            <a:r>
              <a:rPr lang="en-US" sz="19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/>
            </a:r>
            <a:br>
              <a:rPr lang="en-US" sz="19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</a:br>
            <a:endParaRPr lang="en-US" sz="1900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  <a:tabLst>
                <a:tab pos="0" algn="l"/>
                <a:tab pos="112713" algn="l"/>
                <a:tab pos="569913" algn="l"/>
                <a:tab pos="1027113" algn="l"/>
                <a:tab pos="1484313" algn="l"/>
                <a:tab pos="1941513" algn="l"/>
                <a:tab pos="2398713" algn="l"/>
                <a:tab pos="2855913" algn="l"/>
                <a:tab pos="3313113" algn="l"/>
                <a:tab pos="3770313" algn="l"/>
                <a:tab pos="4227513" algn="l"/>
                <a:tab pos="4684713" algn="l"/>
                <a:tab pos="5141913" algn="l"/>
                <a:tab pos="5599113" algn="l"/>
                <a:tab pos="6056313" algn="l"/>
                <a:tab pos="6513513" algn="l"/>
                <a:tab pos="6970713" algn="l"/>
                <a:tab pos="7427913" algn="l"/>
                <a:tab pos="7885113" algn="l"/>
                <a:tab pos="8342313" algn="l"/>
                <a:tab pos="8799513" algn="l"/>
              </a:tabLst>
              <a:defRPr/>
            </a:pPr>
            <a:endParaRPr lang="en-US" sz="1900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  <a:tabLst>
                <a:tab pos="0" algn="l"/>
                <a:tab pos="112713" algn="l"/>
                <a:tab pos="569913" algn="l"/>
                <a:tab pos="1027113" algn="l"/>
                <a:tab pos="1484313" algn="l"/>
                <a:tab pos="1941513" algn="l"/>
                <a:tab pos="2398713" algn="l"/>
                <a:tab pos="2855913" algn="l"/>
                <a:tab pos="3313113" algn="l"/>
                <a:tab pos="3770313" algn="l"/>
                <a:tab pos="4227513" algn="l"/>
                <a:tab pos="4684713" algn="l"/>
                <a:tab pos="5141913" algn="l"/>
                <a:tab pos="5599113" algn="l"/>
                <a:tab pos="6056313" algn="l"/>
                <a:tab pos="6513513" algn="l"/>
                <a:tab pos="6970713" algn="l"/>
                <a:tab pos="7427913" algn="l"/>
                <a:tab pos="7885113" algn="l"/>
                <a:tab pos="8342313" algn="l"/>
                <a:tab pos="8799513" algn="l"/>
              </a:tabLst>
              <a:defRPr/>
            </a:pPr>
            <a:endParaRPr lang="en-US" sz="1900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  <a:tabLst>
                <a:tab pos="0" algn="l"/>
                <a:tab pos="112713" algn="l"/>
                <a:tab pos="569913" algn="l"/>
                <a:tab pos="1027113" algn="l"/>
                <a:tab pos="1484313" algn="l"/>
                <a:tab pos="1941513" algn="l"/>
                <a:tab pos="2398713" algn="l"/>
                <a:tab pos="2855913" algn="l"/>
                <a:tab pos="3313113" algn="l"/>
                <a:tab pos="3770313" algn="l"/>
                <a:tab pos="4227513" algn="l"/>
                <a:tab pos="4684713" algn="l"/>
                <a:tab pos="5141913" algn="l"/>
                <a:tab pos="5599113" algn="l"/>
                <a:tab pos="6056313" algn="l"/>
                <a:tab pos="6513513" algn="l"/>
                <a:tab pos="6970713" algn="l"/>
                <a:tab pos="7427913" algn="l"/>
                <a:tab pos="7885113" algn="l"/>
                <a:tab pos="8342313" algn="l"/>
                <a:tab pos="8799513" algn="l"/>
              </a:tabLst>
              <a:defRPr/>
            </a:pPr>
            <a:endParaRPr lang="sr-Latn-CS" sz="19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  <a:tabLst>
                <a:tab pos="0" algn="l"/>
                <a:tab pos="112713" algn="l"/>
                <a:tab pos="569913" algn="l"/>
                <a:tab pos="1027113" algn="l"/>
                <a:tab pos="1484313" algn="l"/>
                <a:tab pos="1941513" algn="l"/>
                <a:tab pos="2398713" algn="l"/>
                <a:tab pos="2855913" algn="l"/>
                <a:tab pos="3313113" algn="l"/>
                <a:tab pos="3770313" algn="l"/>
                <a:tab pos="4227513" algn="l"/>
                <a:tab pos="4684713" algn="l"/>
                <a:tab pos="5141913" algn="l"/>
                <a:tab pos="5599113" algn="l"/>
                <a:tab pos="6056313" algn="l"/>
                <a:tab pos="6513513" algn="l"/>
                <a:tab pos="6970713" algn="l"/>
                <a:tab pos="7427913" algn="l"/>
                <a:tab pos="7885113" algn="l"/>
                <a:tab pos="8342313" algn="l"/>
                <a:tab pos="8799513" algn="l"/>
              </a:tabLst>
              <a:defRPr/>
            </a:pPr>
            <a:endParaRPr lang="sr-Latn-CS" sz="19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943600" y="6400800"/>
            <a:ext cx="32004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Chapter 28: </a:t>
            </a:r>
            <a:r>
              <a:rPr lang="x-none" sz="1100" b="1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CONSUMER AND HEALTH PROTECTION</a:t>
            </a: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4623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-71462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sr-Latn-CS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  <a:p>
            <a:pPr>
              <a:defRPr/>
            </a:pP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28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Consumer and Health Protection</a:t>
            </a:r>
          </a:p>
          <a:p>
            <a:pPr>
              <a:defRPr/>
            </a:pPr>
            <a:endParaRPr lang="pl-PL" b="1" dirty="0">
              <a:solidFill>
                <a:schemeClr val="bg1"/>
              </a:solidFill>
              <a:cs typeface="Arial" charset="0"/>
            </a:endParaRPr>
          </a:p>
        </p:txBody>
      </p:sp>
      <p:grpSp>
        <p:nvGrpSpPr>
          <p:cNvPr id="6148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6149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41" name="Title 20"/>
          <p:cNvSpPr txBox="1">
            <a:spLocks/>
          </p:cNvSpPr>
          <p:nvPr/>
        </p:nvSpPr>
        <p:spPr bwMode="auto">
          <a:xfrm>
            <a:off x="452438" y="952500"/>
            <a:ext cx="82296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 fontScale="85000" lnSpcReduction="2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ea typeface="+mj-ea"/>
                <a:cs typeface="+mj-cs"/>
              </a:rPr>
              <a:t/>
            </a:r>
            <a:b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ea typeface="+mj-ea"/>
                <a:cs typeface="+mj-cs"/>
              </a:rPr>
            </a:b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ea typeface="+mj-ea"/>
              <a:cs typeface="+mj-cs"/>
            </a:endParaRPr>
          </a:p>
        </p:txBody>
      </p:sp>
      <p:sp>
        <p:nvSpPr>
          <p:cNvPr id="6153" name="Rectangle 41"/>
          <p:cNvSpPr>
            <a:spLocks noChangeArrowheads="1"/>
          </p:cNvSpPr>
          <p:nvPr/>
        </p:nvSpPr>
        <p:spPr bwMode="auto">
          <a:xfrm>
            <a:off x="609600" y="1905000"/>
            <a:ext cx="79248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endParaRPr lang="sr-Latn-C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 algn="just">
              <a:lnSpc>
                <a:spcPct val="60000"/>
              </a:lnSpc>
              <a:buFont typeface="Wingdings" pitchFamily="2" charset="2"/>
              <a:buChar char="Ø"/>
            </a:pPr>
            <a:endParaRPr lang="en-U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6154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4" name="Title 16"/>
          <p:cNvSpPr>
            <a:spLocks noGrp="1"/>
          </p:cNvSpPr>
          <p:nvPr>
            <p:ph type="ctrTitle" idx="4294967295"/>
          </p:nvPr>
        </p:nvSpPr>
        <p:spPr>
          <a:xfrm>
            <a:off x="1071538" y="533384"/>
            <a:ext cx="7772400" cy="609600"/>
          </a:xfrm>
        </p:spPr>
        <p:txBody>
          <a:bodyPr/>
          <a:lstStyle/>
          <a:p>
            <a:pPr>
              <a:defRPr/>
            </a:pPr>
            <a:r>
              <a:rPr lang="en-US" sz="3200" b="1" dirty="0" smtClean="0">
                <a:solidFill>
                  <a:srgbClr val="0000FF"/>
                </a:solidFill>
                <a:latin typeface="Cambria" pitchFamily="18" charset="0"/>
              </a:rPr>
              <a:t>Institutional Framework</a:t>
            </a:r>
            <a:endParaRPr lang="en-GB" sz="3200" b="1" dirty="0" smtClean="0">
              <a:solidFill>
                <a:srgbClr val="0000FF"/>
              </a:solidFill>
            </a:endParaRPr>
          </a:p>
        </p:txBody>
      </p:sp>
      <p:sp>
        <p:nvSpPr>
          <p:cNvPr id="6156" name="Subtitle 17"/>
          <p:cNvSpPr>
            <a:spLocks noGrp="1"/>
          </p:cNvSpPr>
          <p:nvPr>
            <p:ph type="subTitle" idx="4294967295"/>
          </p:nvPr>
        </p:nvSpPr>
        <p:spPr>
          <a:xfrm>
            <a:off x="152400" y="1219200"/>
            <a:ext cx="8794750" cy="5181600"/>
          </a:xfrm>
        </p:spPr>
        <p:txBody>
          <a:bodyPr/>
          <a:lstStyle/>
          <a:p>
            <a:pPr algn="just">
              <a:buNone/>
            </a:pPr>
            <a:endParaRPr lang="sr-Latn-CS" sz="18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GB" sz="18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Main institutions and stakeholders:</a:t>
            </a:r>
            <a:endParaRPr lang="sr-Latn-CS" sz="1800" b="1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just">
              <a:buNone/>
            </a:pPr>
            <a:endParaRPr lang="en-US" sz="20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943600" y="6400800"/>
            <a:ext cx="32004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Chapter 28: </a:t>
            </a:r>
            <a:r>
              <a:rPr lang="x-none" sz="1100" b="1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CONSUMER AND HEALTH PROTECTION</a:t>
            </a: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21" name="Diagram 20"/>
          <p:cNvGraphicFramePr/>
          <p:nvPr/>
        </p:nvGraphicFramePr>
        <p:xfrm>
          <a:off x="571472" y="2151082"/>
          <a:ext cx="5738810" cy="39211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6553200" y="3571876"/>
            <a:ext cx="2590800" cy="738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20 </a:t>
            </a:r>
            <a:r>
              <a:rPr lang="en-US" sz="14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tourist inspector</a:t>
            </a:r>
            <a:r>
              <a:rPr lang="sr-Latn-CS" sz="14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s </a:t>
            </a:r>
            <a:r>
              <a:rPr lang="en-US" sz="14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supervise </a:t>
            </a:r>
            <a:r>
              <a:rPr lang="sr-Latn-CS" sz="14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implementa</a:t>
            </a:r>
            <a:r>
              <a:rPr lang="en-US" sz="14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</a:t>
            </a:r>
            <a:r>
              <a:rPr lang="sr-Latn-CS" sz="14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ion </a:t>
            </a:r>
            <a:r>
              <a:rPr lang="en-US" sz="14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of the Law on Tourism</a:t>
            </a:r>
            <a:endParaRPr lang="en-US" sz="1400" dirty="0"/>
          </a:p>
        </p:txBody>
      </p:sp>
      <p:sp>
        <p:nvSpPr>
          <p:cNvPr id="23" name="Right Arrow 22"/>
          <p:cNvSpPr/>
          <p:nvPr/>
        </p:nvSpPr>
        <p:spPr>
          <a:xfrm>
            <a:off x="6143636" y="3714752"/>
            <a:ext cx="4572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-71462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sr-Latn-CS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  <a:p>
            <a:pPr>
              <a:defRPr/>
            </a:pP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28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Consumer and Health Protection</a:t>
            </a:r>
          </a:p>
          <a:p>
            <a:pPr>
              <a:defRPr/>
            </a:pPr>
            <a:endParaRPr lang="pl-PL" b="1" dirty="0">
              <a:solidFill>
                <a:schemeClr val="bg1"/>
              </a:solidFill>
              <a:cs typeface="Arial" charset="0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6149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41" name="Title 20"/>
          <p:cNvSpPr txBox="1">
            <a:spLocks/>
          </p:cNvSpPr>
          <p:nvPr/>
        </p:nvSpPr>
        <p:spPr bwMode="auto">
          <a:xfrm>
            <a:off x="452438" y="952500"/>
            <a:ext cx="82296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 fontScale="85000" lnSpcReduction="2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ea typeface="+mj-ea"/>
                <a:cs typeface="+mj-cs"/>
              </a:rPr>
              <a:t/>
            </a:r>
            <a:b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ea typeface="+mj-ea"/>
                <a:cs typeface="+mj-cs"/>
              </a:rPr>
            </a:b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ea typeface="+mj-ea"/>
              <a:cs typeface="+mj-cs"/>
            </a:endParaRPr>
          </a:p>
        </p:txBody>
      </p:sp>
      <p:sp>
        <p:nvSpPr>
          <p:cNvPr id="6153" name="Rectangle 41"/>
          <p:cNvSpPr>
            <a:spLocks noChangeArrowheads="1"/>
          </p:cNvSpPr>
          <p:nvPr/>
        </p:nvSpPr>
        <p:spPr bwMode="auto">
          <a:xfrm>
            <a:off x="609600" y="1905000"/>
            <a:ext cx="79248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endParaRPr lang="sr-Latn-C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 algn="just">
              <a:lnSpc>
                <a:spcPct val="60000"/>
              </a:lnSpc>
              <a:buFont typeface="Wingdings" pitchFamily="2" charset="2"/>
              <a:buChar char="Ø"/>
            </a:pPr>
            <a:endParaRPr lang="en-U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6154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4" name="Title 16"/>
          <p:cNvSpPr>
            <a:spLocks noGrp="1"/>
          </p:cNvSpPr>
          <p:nvPr>
            <p:ph type="ctrTitle" idx="4294967295"/>
          </p:nvPr>
        </p:nvSpPr>
        <p:spPr>
          <a:xfrm>
            <a:off x="1143000" y="604822"/>
            <a:ext cx="7772400" cy="609600"/>
          </a:xfrm>
        </p:spPr>
        <p:txBody>
          <a:bodyPr/>
          <a:lstStyle/>
          <a:p>
            <a:pPr>
              <a:defRPr/>
            </a:pPr>
            <a:r>
              <a:rPr lang="en-US" sz="3200" b="1" dirty="0" smtClean="0">
                <a:solidFill>
                  <a:schemeClr val="hlink"/>
                </a:solidFill>
                <a:latin typeface="Cambria" pitchFamily="18" charset="0"/>
              </a:rPr>
              <a:t>Level of Transposition</a:t>
            </a:r>
            <a:r>
              <a:rPr lang="sr-Latn-CS" sz="3200" b="1" dirty="0" smtClean="0">
                <a:solidFill>
                  <a:schemeClr val="hlink"/>
                </a:solidFill>
                <a:latin typeface="Cambria" pitchFamily="18" charset="0"/>
              </a:rPr>
              <a:t>/1</a:t>
            </a:r>
            <a:endParaRPr lang="en-GB" sz="3200" b="1" dirty="0" smtClean="0">
              <a:solidFill>
                <a:schemeClr val="hlink"/>
              </a:solidFill>
            </a:endParaRPr>
          </a:p>
        </p:txBody>
      </p:sp>
      <p:sp>
        <p:nvSpPr>
          <p:cNvPr id="6156" name="Subtitle 17"/>
          <p:cNvSpPr>
            <a:spLocks noGrp="1"/>
          </p:cNvSpPr>
          <p:nvPr>
            <p:ph type="subTitle" idx="4294967295"/>
          </p:nvPr>
        </p:nvSpPr>
        <p:spPr>
          <a:xfrm>
            <a:off x="152400" y="1219200"/>
            <a:ext cx="8686800" cy="5181600"/>
          </a:xfrm>
        </p:spPr>
        <p:txBody>
          <a:bodyPr/>
          <a:lstStyle/>
          <a:p>
            <a:pPr algn="just"/>
            <a:endParaRPr lang="sr-Latn-CS" sz="1700" b="1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17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Inconsistencies between </a:t>
            </a:r>
            <a:r>
              <a:rPr lang="sr-Latn-CS" sz="17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our </a:t>
            </a:r>
            <a:r>
              <a:rPr lang="en-US" sz="17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legislation </a:t>
            </a:r>
            <a:r>
              <a:rPr lang="sr-Latn-CS" sz="17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(</a:t>
            </a:r>
            <a:r>
              <a:rPr lang="en-GB" sz="17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Law on Consumer Protection</a:t>
            </a:r>
            <a:r>
              <a:rPr lang="sr-Latn-CS" sz="17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)</a:t>
            </a:r>
            <a:r>
              <a:rPr lang="en-US" sz="17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Times New Roman" pitchFamily="18" charset="0"/>
              </a:rPr>
              <a:t> </a:t>
            </a:r>
            <a:r>
              <a:rPr lang="en-US" sz="17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and the Directive</a:t>
            </a:r>
            <a:r>
              <a:rPr lang="sr-Latn-CS" sz="17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:</a:t>
            </a:r>
          </a:p>
          <a:p>
            <a:pPr marL="400050" lvl="1" indent="0" algn="just">
              <a:spcAft>
                <a:spcPts val="600"/>
              </a:spcAft>
              <a:buClr>
                <a:srgbClr val="0000FF"/>
              </a:buClr>
              <a:buFont typeface="Wingdings" pitchFamily="2" charset="2"/>
              <a:buChar char="§"/>
            </a:pPr>
            <a:r>
              <a:rPr lang="sr-Latn-CS" sz="17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Definition of </a:t>
            </a:r>
            <a:r>
              <a:rPr lang="en-US" sz="17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the contract, the seller, the consumer</a:t>
            </a:r>
            <a:r>
              <a:rPr lang="sr-Latn-CS" sz="17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sr-Latn-CS" sz="17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is not complete </a:t>
            </a:r>
          </a:p>
          <a:p>
            <a:pPr marL="400050" lvl="1" indent="0" algn="just">
              <a:spcAft>
                <a:spcPts val="600"/>
              </a:spcAft>
              <a:buClr>
                <a:srgbClr val="0000FF"/>
              </a:buClr>
              <a:buFont typeface="Wingdings" pitchFamily="2" charset="2"/>
              <a:buChar char="§"/>
            </a:pPr>
            <a:r>
              <a:rPr lang="sr-Latn-CS" sz="17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It is not prescribed that rules of time - share contract </a:t>
            </a:r>
            <a:r>
              <a:rPr lang="en-US" sz="17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shall not affect the application of general rules of civil law liability</a:t>
            </a:r>
            <a:r>
              <a:rPr lang="sr-Latn-CS" sz="17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en-US" sz="17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(definition of timeshare does not comply</a:t>
            </a:r>
            <a:r>
              <a:rPr lang="sr-Latn-CS" sz="17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– there is missing </a:t>
            </a:r>
            <a:r>
              <a:rPr lang="en-US" sz="17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movable thing</a:t>
            </a:r>
            <a:r>
              <a:rPr lang="sr-Latn-CS" sz="17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, not just </a:t>
            </a:r>
            <a:r>
              <a:rPr lang="en-US" sz="17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immovable property</a:t>
            </a:r>
            <a:r>
              <a:rPr lang="sr-Latn-CS" sz="17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, </a:t>
            </a:r>
            <a:r>
              <a:rPr lang="en-US" sz="17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contracts that have been concluded for a period longer than a year</a:t>
            </a:r>
            <a:r>
              <a:rPr lang="sr-Latn-CS" sz="17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are not included</a:t>
            </a:r>
            <a:r>
              <a:rPr lang="en-US" sz="17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)</a:t>
            </a:r>
          </a:p>
          <a:p>
            <a:pPr marL="400050" lvl="1" indent="0" algn="just">
              <a:spcAft>
                <a:spcPts val="600"/>
              </a:spcAft>
              <a:buClr>
                <a:srgbClr val="0000FF"/>
              </a:buClr>
              <a:buFont typeface="Wingdings" pitchFamily="2" charset="2"/>
              <a:buChar char="§"/>
            </a:pPr>
            <a:r>
              <a:rPr lang="sr-Latn-CS" sz="17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n</a:t>
            </a:r>
            <a:r>
              <a:rPr lang="en-US" sz="1700" b="1" dirty="0" err="1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ew</a:t>
            </a:r>
            <a:r>
              <a:rPr lang="en-US" sz="17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holiday products</a:t>
            </a:r>
            <a:r>
              <a:rPr lang="sr-Latn-CS" sz="17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, </a:t>
            </a:r>
            <a:r>
              <a:rPr lang="en-US" sz="17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such as</a:t>
            </a:r>
            <a:r>
              <a:rPr lang="sr-Latn-CS" sz="17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: </a:t>
            </a:r>
            <a:r>
              <a:rPr lang="en-US" sz="17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long-term holiday product</a:t>
            </a:r>
            <a:r>
              <a:rPr lang="en-US" sz="17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, </a:t>
            </a:r>
            <a:r>
              <a:rPr lang="en-US" sz="17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resale contract </a:t>
            </a:r>
            <a:r>
              <a:rPr lang="en-US" sz="17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and </a:t>
            </a:r>
            <a:r>
              <a:rPr lang="en-US" sz="17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exchange contract</a:t>
            </a:r>
            <a:r>
              <a:rPr lang="en-US" sz="17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sr-Latn-CS" sz="17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are not defined</a:t>
            </a:r>
          </a:p>
          <a:p>
            <a:pPr marL="400050" lvl="1" indent="0" algn="just">
              <a:spcAft>
                <a:spcPts val="600"/>
              </a:spcAft>
              <a:buClr>
                <a:srgbClr val="0000FF"/>
              </a:buClr>
              <a:buFont typeface="Wingdings" pitchFamily="2" charset="2"/>
              <a:buChar char="§"/>
            </a:pPr>
            <a:r>
              <a:rPr lang="en-US" sz="17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terms "</a:t>
            </a:r>
            <a:r>
              <a:rPr lang="en-US" sz="17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ancillary contract</a:t>
            </a:r>
            <a:r>
              <a:rPr lang="en-US" sz="17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", "</a:t>
            </a:r>
            <a:r>
              <a:rPr lang="en-US" sz="17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durable</a:t>
            </a:r>
            <a:r>
              <a:rPr lang="sr-Latn-CS" sz="17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en-US" sz="17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medium</a:t>
            </a:r>
            <a:r>
              <a:rPr lang="en-US" sz="17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", "</a:t>
            </a:r>
            <a:r>
              <a:rPr lang="en-US" sz="17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code of conduct</a:t>
            </a:r>
            <a:r>
              <a:rPr lang="en-US" sz="17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" and "</a:t>
            </a:r>
            <a:r>
              <a:rPr lang="en-US" sz="17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code owner</a:t>
            </a:r>
            <a:r>
              <a:rPr lang="en-US" sz="17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“ </a:t>
            </a:r>
            <a:r>
              <a:rPr lang="sr-Latn-CS" sz="17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are not defined</a:t>
            </a:r>
          </a:p>
          <a:p>
            <a:pPr marL="400050" lvl="1" indent="0" algn="just">
              <a:spcAft>
                <a:spcPts val="600"/>
              </a:spcAft>
              <a:buClr>
                <a:srgbClr val="0000FF"/>
              </a:buClr>
              <a:buFont typeface="Wingdings" pitchFamily="2" charset="2"/>
              <a:buChar char="§"/>
            </a:pPr>
            <a:r>
              <a:rPr lang="sr-Latn-CS" sz="17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It is not provided that </a:t>
            </a:r>
            <a:r>
              <a:rPr lang="en-US" sz="17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any provision in the contract allowing for tacit</a:t>
            </a:r>
            <a:r>
              <a:rPr lang="sr-Latn-CS" sz="17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en-US" sz="17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renewal or prolongation shall be taken into account in</a:t>
            </a:r>
            <a:r>
              <a:rPr lang="sr-Latn-CS" sz="17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en-US" sz="17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calculating the duration of a contract </a:t>
            </a:r>
            <a:endParaRPr lang="sr-Latn-CS" sz="17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400050" lvl="1" indent="0" algn="just">
              <a:spcAft>
                <a:spcPts val="600"/>
              </a:spcAft>
              <a:buClr>
                <a:srgbClr val="0000FF"/>
              </a:buClr>
              <a:buFont typeface="Wingdings" pitchFamily="2" charset="2"/>
              <a:buChar char="§"/>
            </a:pPr>
            <a:r>
              <a:rPr lang="en-US" sz="17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content of </a:t>
            </a:r>
            <a:r>
              <a:rPr lang="sr-Latn-CS" sz="17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consumer </a:t>
            </a:r>
            <a:r>
              <a:rPr lang="en-US" sz="17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information</a:t>
            </a:r>
            <a:r>
              <a:rPr lang="sr-Latn-CS" sz="17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en-US" sz="17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where he can obtain more detailed pre-contractual</a:t>
            </a:r>
            <a:r>
              <a:rPr lang="sr-Latn-CS" sz="17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en-US" sz="17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information on the holiday product which is the subject of the contract</a:t>
            </a:r>
            <a:r>
              <a:rPr lang="x-none" sz="17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is not defined</a:t>
            </a:r>
            <a:endParaRPr lang="sr-Latn-CS" sz="17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marL="0" indent="0">
              <a:buNone/>
            </a:pPr>
            <a:endParaRPr lang="sr-Latn-CS" sz="17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just">
              <a:buNone/>
            </a:pPr>
            <a:r>
              <a:rPr lang="sr-Latn-CS" sz="17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	</a:t>
            </a:r>
          </a:p>
          <a:p>
            <a:pPr algn="just">
              <a:buNone/>
            </a:pPr>
            <a:r>
              <a:rPr lang="sr-Latn-CS" sz="17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	</a:t>
            </a:r>
          </a:p>
          <a:p>
            <a:pPr algn="just">
              <a:buNone/>
            </a:pPr>
            <a:r>
              <a:rPr lang="sr-Latn-CS" sz="17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	</a:t>
            </a:r>
            <a:r>
              <a:rPr lang="x-none" sz="170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     </a:t>
            </a:r>
            <a:endParaRPr lang="sr-Latn-CS" sz="1700" b="1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just">
              <a:buNone/>
            </a:pPr>
            <a:r>
              <a:rPr lang="en-US" sz="17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/>
            </a:r>
            <a:br>
              <a:rPr lang="en-US" sz="17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</a:br>
            <a:endParaRPr lang="sr-Latn-CS" sz="17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just">
              <a:buFontTx/>
              <a:buChar char="-"/>
            </a:pPr>
            <a:endParaRPr lang="sr-Latn-CS" sz="17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just">
              <a:buFontTx/>
              <a:buChar char="-"/>
            </a:pPr>
            <a:endParaRPr lang="sr-Latn-CS" sz="17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just"/>
            <a:endParaRPr lang="sr-Latn-CS" sz="17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943600" y="6400800"/>
            <a:ext cx="32004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Chapter 28: </a:t>
            </a:r>
            <a:r>
              <a:rPr lang="x-none" sz="1100" b="1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CONSUMER AND HEALTH PROTECTION</a:t>
            </a: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-71462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sr-Latn-CS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  <a:p>
            <a:pPr>
              <a:defRPr/>
            </a:pP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28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Consumer and Health Protection</a:t>
            </a:r>
          </a:p>
          <a:p>
            <a:pPr>
              <a:defRPr/>
            </a:pPr>
            <a:endParaRPr lang="pl-PL" b="1" dirty="0">
              <a:solidFill>
                <a:schemeClr val="bg1"/>
              </a:solidFill>
              <a:cs typeface="Arial" charset="0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6149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41" name="Title 20"/>
          <p:cNvSpPr txBox="1">
            <a:spLocks/>
          </p:cNvSpPr>
          <p:nvPr/>
        </p:nvSpPr>
        <p:spPr bwMode="auto">
          <a:xfrm>
            <a:off x="452438" y="952500"/>
            <a:ext cx="82296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 fontScale="85000" lnSpcReduction="2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ea typeface="+mj-ea"/>
                <a:cs typeface="+mj-cs"/>
              </a:rPr>
              <a:t/>
            </a:r>
            <a:b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ea typeface="+mj-ea"/>
                <a:cs typeface="+mj-cs"/>
              </a:rPr>
            </a:b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ea typeface="+mj-ea"/>
              <a:cs typeface="+mj-cs"/>
            </a:endParaRPr>
          </a:p>
        </p:txBody>
      </p:sp>
      <p:sp>
        <p:nvSpPr>
          <p:cNvPr id="6153" name="Rectangle 41"/>
          <p:cNvSpPr>
            <a:spLocks noChangeArrowheads="1"/>
          </p:cNvSpPr>
          <p:nvPr/>
        </p:nvSpPr>
        <p:spPr bwMode="auto">
          <a:xfrm>
            <a:off x="609600" y="1905000"/>
            <a:ext cx="79248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endParaRPr lang="sr-Latn-C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 algn="just">
              <a:lnSpc>
                <a:spcPct val="60000"/>
              </a:lnSpc>
              <a:buFont typeface="Wingdings" pitchFamily="2" charset="2"/>
              <a:buChar char="Ø"/>
            </a:pPr>
            <a:endParaRPr lang="en-U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6154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4" name="Title 16"/>
          <p:cNvSpPr>
            <a:spLocks noGrp="1"/>
          </p:cNvSpPr>
          <p:nvPr>
            <p:ph type="ctrTitle" idx="4294967295"/>
          </p:nvPr>
        </p:nvSpPr>
        <p:spPr>
          <a:xfrm>
            <a:off x="1143000" y="676260"/>
            <a:ext cx="7772400" cy="609600"/>
          </a:xfrm>
        </p:spPr>
        <p:txBody>
          <a:bodyPr/>
          <a:lstStyle/>
          <a:p>
            <a:pPr>
              <a:defRPr/>
            </a:pPr>
            <a:r>
              <a:rPr lang="en-US" sz="3200" b="1" dirty="0" smtClean="0">
                <a:solidFill>
                  <a:schemeClr val="hlink"/>
                </a:solidFill>
                <a:latin typeface="Cambria" pitchFamily="18" charset="0"/>
              </a:rPr>
              <a:t>Level of Transposition</a:t>
            </a:r>
            <a:r>
              <a:rPr lang="sr-Latn-CS" sz="3200" b="1" dirty="0" smtClean="0">
                <a:solidFill>
                  <a:schemeClr val="hlink"/>
                </a:solidFill>
                <a:latin typeface="Cambria" pitchFamily="18" charset="0"/>
              </a:rPr>
              <a:t>/2</a:t>
            </a:r>
            <a:endParaRPr lang="en-GB" sz="3200" b="1" dirty="0" smtClean="0">
              <a:solidFill>
                <a:schemeClr val="hlink"/>
              </a:solidFill>
            </a:endParaRPr>
          </a:p>
        </p:txBody>
      </p:sp>
      <p:sp>
        <p:nvSpPr>
          <p:cNvPr id="6156" name="Subtitle 17"/>
          <p:cNvSpPr>
            <a:spLocks noGrp="1"/>
          </p:cNvSpPr>
          <p:nvPr>
            <p:ph type="subTitle" idx="4294967295"/>
          </p:nvPr>
        </p:nvSpPr>
        <p:spPr>
          <a:xfrm>
            <a:off x="152400" y="1600200"/>
            <a:ext cx="8794750" cy="4648200"/>
          </a:xfrm>
        </p:spPr>
        <p:txBody>
          <a:bodyPr/>
          <a:lstStyle/>
          <a:p>
            <a:pPr algn="just">
              <a:spcAft>
                <a:spcPts val="600"/>
              </a:spcAft>
              <a:buClr>
                <a:srgbClr val="0000FF"/>
              </a:buClr>
              <a:buFont typeface="Wingdings" pitchFamily="2" charset="2"/>
              <a:buChar char="§"/>
            </a:pPr>
            <a:r>
              <a:rPr lang="sr-Latn-C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Content of 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rule defining that where a holiday product is to be offered or sold at a promotion or sales</a:t>
            </a:r>
            <a:r>
              <a:rPr lang="sr-Latn-C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event, the </a:t>
            </a:r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commercial purpose of the event must be clearly indicated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, and that the</a:t>
            </a:r>
            <a:r>
              <a:rPr lang="sr-Latn-C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information on holiday product must be available to the consumer during the event</a:t>
            </a:r>
            <a:r>
              <a:rPr lang="x-none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, is not defined</a:t>
            </a:r>
          </a:p>
          <a:p>
            <a:pPr algn="just">
              <a:spcAft>
                <a:spcPts val="600"/>
              </a:spcAft>
              <a:buClr>
                <a:srgbClr val="0000FF"/>
              </a:buClr>
              <a:buFont typeface="Wingdings" pitchFamily="2" charset="2"/>
              <a:buChar char="§"/>
            </a:pPr>
            <a:r>
              <a:rPr lang="en-US" sz="16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It contains no prohibition of advertising or selling tourist products as 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investments</a:t>
            </a:r>
            <a:endParaRPr lang="sr-Latn-CS" sz="16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just">
              <a:spcAft>
                <a:spcPts val="600"/>
              </a:spcAft>
              <a:buClr>
                <a:srgbClr val="0000FF"/>
              </a:buClr>
              <a:buFont typeface="Wingdings" pitchFamily="2" charset="2"/>
              <a:buChar char="§"/>
            </a:pP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The content of </a:t>
            </a:r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prior information</a:t>
            </a:r>
            <a:r>
              <a:rPr lang="sr-Latn-CS" sz="16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 </a:t>
            </a:r>
            <a:r>
              <a:rPr lang="sr-Latn-C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(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that requirement</a:t>
            </a:r>
            <a:r>
              <a:rPr lang="sr-Latn-C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 for 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such information </a:t>
            </a:r>
            <a:r>
              <a:rPr lang="sr-Latn-C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can 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be provided</a:t>
            </a:r>
            <a:r>
              <a:rPr lang="sr-Latn-C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in a clear</a:t>
            </a:r>
            <a:r>
              <a:rPr lang="sr-Latn-C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and 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comprehensible manner</a:t>
            </a:r>
            <a:r>
              <a:rPr lang="sr-Latn-C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, 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provided by</a:t>
            </a:r>
            <a:r>
              <a:rPr lang="sr-Latn-C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means of the standard information form</a:t>
            </a:r>
            <a:r>
              <a:rPr lang="sr-Latn-C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, 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free of charge</a:t>
            </a:r>
            <a:r>
              <a:rPr lang="sr-Latn-C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, 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in</a:t>
            </a:r>
            <a:r>
              <a:rPr lang="sr-Latn-C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writing or on another durable medium which is easily accessible to the consumer</a:t>
            </a:r>
            <a:r>
              <a:rPr lang="sr-Latn-C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) is not harmonized with the same content in Directive</a:t>
            </a:r>
          </a:p>
          <a:p>
            <a:pPr algn="just">
              <a:spcAft>
                <a:spcPts val="600"/>
              </a:spcAft>
              <a:buClr>
                <a:srgbClr val="0000FF"/>
              </a:buClr>
              <a:buFont typeface="Wingdings" pitchFamily="2" charset="2"/>
              <a:buChar char="§"/>
            </a:pPr>
            <a:r>
              <a:rPr lang="sr-Latn-C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It is not transposed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the rule regarding the </a:t>
            </a:r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language</a:t>
            </a:r>
            <a:r>
              <a:rPr lang="sr-Latn-C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in which the prior information must be</a:t>
            </a:r>
            <a:r>
              <a:rPr lang="sr-Latn-C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drawn up</a:t>
            </a:r>
            <a:endParaRPr lang="sr-Latn-CS" sz="16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just">
              <a:spcAft>
                <a:spcPts val="600"/>
              </a:spcAft>
              <a:buClr>
                <a:srgbClr val="0000FF"/>
              </a:buClr>
              <a:buFont typeface="Wingdings" pitchFamily="2" charset="2"/>
              <a:buChar char="§"/>
            </a:pPr>
            <a:r>
              <a:rPr lang="sr-Latn-C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It is not 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provide</a:t>
            </a:r>
            <a:r>
              <a:rPr lang="sr-Latn-C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d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that a contract on tourism product</a:t>
            </a:r>
            <a:r>
              <a:rPr lang="sr-Latn-C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can be made in writing or on another </a:t>
            </a:r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durable medium 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which is</a:t>
            </a:r>
            <a:r>
              <a:rPr lang="sr-Latn-C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easily accessible to the consumer</a:t>
            </a:r>
            <a:endParaRPr lang="sr-Latn-CS" sz="1600" b="1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just">
              <a:spcAft>
                <a:spcPts val="600"/>
              </a:spcAft>
              <a:buClr>
                <a:srgbClr val="0000FF"/>
              </a:buClr>
              <a:buFont typeface="Wingdings" pitchFamily="2" charset="2"/>
              <a:buChar char="§"/>
            </a:pPr>
            <a:r>
              <a:rPr lang="sr-Latn-C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</a:t>
            </a:r>
            <a:r>
              <a:rPr lang="en-US" sz="1600" dirty="0" err="1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nconsistency</a:t>
            </a:r>
            <a:r>
              <a:rPr lang="sr-Latn-C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regarding 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the </a:t>
            </a:r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language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in which the holiday product contract is to b</a:t>
            </a:r>
            <a:r>
              <a:rPr lang="sr-Latn-C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</a:t>
            </a:r>
            <a:r>
              <a:rPr lang="sr-Latn-CS" sz="1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sr-Latn-C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drawn up</a:t>
            </a:r>
          </a:p>
          <a:p>
            <a:pPr algn="just">
              <a:spcAft>
                <a:spcPts val="600"/>
              </a:spcAft>
              <a:buClr>
                <a:srgbClr val="0000FF"/>
              </a:buClr>
              <a:buFont typeface="Wingdings" pitchFamily="2" charset="2"/>
              <a:buChar char="§"/>
            </a:pPr>
            <a:endParaRPr lang="sr-Latn-CS" sz="18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943600" y="6400800"/>
            <a:ext cx="32004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Chapter 28: </a:t>
            </a:r>
            <a:r>
              <a:rPr lang="x-none" sz="1100" b="1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CONSUMER AND HEALTH PROTECTION</a:t>
            </a: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-71462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sr-Latn-CS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  <a:p>
            <a:pPr>
              <a:defRPr/>
            </a:pP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28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Consumer and Health Protection</a:t>
            </a:r>
          </a:p>
          <a:p>
            <a:pPr>
              <a:defRPr/>
            </a:pPr>
            <a:endParaRPr lang="pl-PL" b="1" dirty="0">
              <a:solidFill>
                <a:schemeClr val="bg1"/>
              </a:solidFill>
              <a:cs typeface="Arial" charset="0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6149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41" name="Title 20"/>
          <p:cNvSpPr txBox="1">
            <a:spLocks/>
          </p:cNvSpPr>
          <p:nvPr/>
        </p:nvSpPr>
        <p:spPr bwMode="auto">
          <a:xfrm>
            <a:off x="452438" y="952500"/>
            <a:ext cx="82296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 fontScale="85000" lnSpcReduction="2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ea typeface="+mj-ea"/>
                <a:cs typeface="+mj-cs"/>
              </a:rPr>
              <a:t/>
            </a:r>
            <a:b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ea typeface="+mj-ea"/>
                <a:cs typeface="+mj-cs"/>
              </a:rPr>
            </a:b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ea typeface="+mj-ea"/>
              <a:cs typeface="+mj-cs"/>
            </a:endParaRPr>
          </a:p>
        </p:txBody>
      </p:sp>
      <p:sp>
        <p:nvSpPr>
          <p:cNvPr id="6153" name="Rectangle 41"/>
          <p:cNvSpPr>
            <a:spLocks noChangeArrowheads="1"/>
          </p:cNvSpPr>
          <p:nvPr/>
        </p:nvSpPr>
        <p:spPr bwMode="auto">
          <a:xfrm>
            <a:off x="609600" y="1905000"/>
            <a:ext cx="79248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endParaRPr lang="sr-Latn-C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 algn="just">
              <a:lnSpc>
                <a:spcPct val="60000"/>
              </a:lnSpc>
              <a:buFont typeface="Wingdings" pitchFamily="2" charset="2"/>
              <a:buChar char="Ø"/>
            </a:pPr>
            <a:endParaRPr lang="en-U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6154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4" name="Title 16"/>
          <p:cNvSpPr>
            <a:spLocks noGrp="1"/>
          </p:cNvSpPr>
          <p:nvPr>
            <p:ph type="ctrTitle" idx="4294967295"/>
          </p:nvPr>
        </p:nvSpPr>
        <p:spPr>
          <a:xfrm>
            <a:off x="1143000" y="533400"/>
            <a:ext cx="7772400" cy="609600"/>
          </a:xfrm>
        </p:spPr>
        <p:txBody>
          <a:bodyPr/>
          <a:lstStyle/>
          <a:p>
            <a:pPr>
              <a:defRPr/>
            </a:pPr>
            <a:r>
              <a:rPr lang="en-US" sz="3200" b="1" dirty="0" smtClean="0">
                <a:solidFill>
                  <a:schemeClr val="hlink"/>
                </a:solidFill>
                <a:latin typeface="Cambria" pitchFamily="18" charset="0"/>
              </a:rPr>
              <a:t>Level of Transposition</a:t>
            </a:r>
            <a:r>
              <a:rPr lang="sr-Latn-CS" sz="3200" b="1" dirty="0" smtClean="0">
                <a:solidFill>
                  <a:schemeClr val="hlink"/>
                </a:solidFill>
                <a:latin typeface="Cambria" pitchFamily="18" charset="0"/>
              </a:rPr>
              <a:t>/3</a:t>
            </a:r>
            <a:endParaRPr lang="en-GB" sz="3200" b="1" dirty="0" smtClean="0">
              <a:solidFill>
                <a:schemeClr val="hlink"/>
              </a:solidFill>
            </a:endParaRPr>
          </a:p>
        </p:txBody>
      </p:sp>
      <p:sp>
        <p:nvSpPr>
          <p:cNvPr id="6156" name="Subtitle 17"/>
          <p:cNvSpPr>
            <a:spLocks noGrp="1"/>
          </p:cNvSpPr>
          <p:nvPr>
            <p:ph type="subTitle" idx="4294967295"/>
          </p:nvPr>
        </p:nvSpPr>
        <p:spPr>
          <a:xfrm>
            <a:off x="152400" y="1214422"/>
            <a:ext cx="8794750" cy="5186378"/>
          </a:xfrm>
        </p:spPr>
        <p:txBody>
          <a:bodyPr/>
          <a:lstStyle/>
          <a:p>
            <a:pPr algn="just">
              <a:buClr>
                <a:srgbClr val="0000FF"/>
              </a:buClr>
              <a:buFont typeface="Wingdings" pitchFamily="2" charset="2"/>
              <a:buChar char="§"/>
            </a:pPr>
            <a:r>
              <a:rPr lang="sr-Latn-CS" sz="1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he meaning of the phrase “</a:t>
            </a:r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circumstances beyond the trader’s</a:t>
            </a:r>
            <a:r>
              <a:rPr lang="sr-Latn-CS" sz="16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control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” is not specified</a:t>
            </a:r>
            <a:r>
              <a:rPr lang="sr-Latn-C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, and it is 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not </a:t>
            </a:r>
            <a:r>
              <a:rPr lang="en-US" sz="1600" dirty="0" err="1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specif</a:t>
            </a:r>
            <a:r>
              <a:rPr lang="sr-Latn-C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ied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in which form those changes shall be communicated to the consumer</a:t>
            </a:r>
            <a:endParaRPr lang="sr-Latn-CS" sz="16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just">
              <a:buClr>
                <a:srgbClr val="0000FF"/>
              </a:buClr>
              <a:buFont typeface="Wingdings" pitchFamily="2" charset="2"/>
              <a:buChar char="§"/>
            </a:pPr>
            <a:r>
              <a:rPr lang="sr-Latn-C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It 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does not contain special rules on </a:t>
            </a:r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the manner of</a:t>
            </a:r>
            <a:r>
              <a:rPr lang="sr-Latn-CS" sz="16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informing the consumer of his right of withdrawal</a:t>
            </a:r>
            <a:endParaRPr lang="sr-Latn-CS" sz="1600" b="1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just">
              <a:buClr>
                <a:srgbClr val="0000FF"/>
              </a:buClr>
              <a:buFont typeface="Wingdings" pitchFamily="2" charset="2"/>
              <a:buChar char="§"/>
            </a:pP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The rules concerning the right of withdrawal are </a:t>
            </a:r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less favorable</a:t>
            </a:r>
            <a:endParaRPr lang="sr-Latn-CS" sz="1600" b="1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just">
              <a:buClr>
                <a:srgbClr val="0000FF"/>
              </a:buClr>
              <a:buFont typeface="Wingdings" pitchFamily="2" charset="2"/>
              <a:buChar char="§"/>
            </a:pP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Withdrawal </a:t>
            </a:r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periods</a:t>
            </a:r>
            <a:r>
              <a:rPr lang="sr-Latn-C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or unilateral termination</a:t>
            </a:r>
            <a:r>
              <a:rPr lang="sr-Latn-C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are not consistent</a:t>
            </a:r>
          </a:p>
          <a:p>
            <a:pPr algn="just">
              <a:buClr>
                <a:srgbClr val="0000FF"/>
              </a:buClr>
              <a:buFont typeface="Wingdings" pitchFamily="2" charset="2"/>
              <a:buChar char="§"/>
            </a:pPr>
            <a:r>
              <a:rPr lang="sr-Latn-C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It 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does not provide the </a:t>
            </a:r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start of the withdrawal period</a:t>
            </a:r>
            <a:r>
              <a:rPr lang="sr-Latn-C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, nor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a special rule on the impact of the withdrawal period for</a:t>
            </a:r>
            <a:r>
              <a:rPr lang="sr-Latn-C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timeshare contract</a:t>
            </a:r>
            <a:endParaRPr lang="sr-Latn-CS" sz="16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just">
              <a:buClr>
                <a:srgbClr val="0000FF"/>
              </a:buClr>
              <a:buFont typeface="Wingdings" pitchFamily="2" charset="2"/>
              <a:buChar char="§"/>
            </a:pPr>
            <a:r>
              <a:rPr lang="sr-Latn-C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It 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does not specify in which </a:t>
            </a:r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form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the decision to withdraw</a:t>
            </a:r>
            <a:r>
              <a:rPr lang="sr-Latn-C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from the contract must be notified</a:t>
            </a:r>
            <a:endParaRPr lang="sr-Latn-CS" sz="16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just">
              <a:buClr>
                <a:srgbClr val="0000FF"/>
              </a:buClr>
              <a:buFont typeface="Wingdings" pitchFamily="2" charset="2"/>
              <a:buChar char="§"/>
            </a:pPr>
            <a:r>
              <a:rPr lang="sr-Latn-C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It is not provided  the rule 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that the consumer will not be obligated </a:t>
            </a:r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to bear the costs</a:t>
            </a:r>
            <a:r>
              <a:rPr lang="sr-Latn-CS" sz="16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in the event of termination of contract</a:t>
            </a:r>
            <a:endParaRPr lang="sr-Latn-CS" sz="16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just">
              <a:buClr>
                <a:srgbClr val="0000FF"/>
              </a:buClr>
              <a:buFont typeface="Wingdings" pitchFamily="2" charset="2"/>
              <a:buChar char="§"/>
            </a:pPr>
            <a:r>
              <a:rPr lang="sr-Latn-C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It does not provide the  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rule </a:t>
            </a:r>
            <a:r>
              <a:rPr lang="sr-Latn-C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on the </a:t>
            </a:r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prohibit</a:t>
            </a:r>
            <a:r>
              <a:rPr lang="sr-Latn-CS" sz="16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ion of </a:t>
            </a:r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payment</a:t>
            </a:r>
            <a:r>
              <a:rPr lang="sr-Latn-CS" sz="16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of any compensation 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to any other tourism product, as well as prohibition of</a:t>
            </a:r>
            <a:r>
              <a:rPr lang="sr-Latn-C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all </a:t>
            </a:r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other financial transactions</a:t>
            </a:r>
            <a:endParaRPr lang="sr-Latn-CS" sz="1600" b="1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just">
              <a:buClr>
                <a:srgbClr val="0000FF"/>
              </a:buClr>
              <a:buFont typeface="Wingdings" pitchFamily="2" charset="2"/>
              <a:buChar char="§"/>
            </a:pPr>
            <a:r>
              <a:rPr lang="sr-Latn-C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It does not provide 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rule</a:t>
            </a:r>
            <a:r>
              <a:rPr lang="sr-Latn-C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on </a:t>
            </a:r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prohibition of</a:t>
            </a:r>
            <a:r>
              <a:rPr lang="sr-Latn-CS" sz="16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advance payment</a:t>
            </a:r>
            <a:r>
              <a:rPr lang="sr-Latn-CS" sz="16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, 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or prohibition of any similar </a:t>
            </a:r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financial transaction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relating to resale</a:t>
            </a:r>
            <a:r>
              <a:rPr lang="sr-Latn-C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contracts</a:t>
            </a:r>
            <a:endParaRPr lang="sr-Latn-CS" sz="16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just">
              <a:buClr>
                <a:srgbClr val="0000FF"/>
              </a:buClr>
              <a:buFont typeface="Wingdings" pitchFamily="2" charset="2"/>
              <a:buChar char="§"/>
            </a:pPr>
            <a:endParaRPr lang="sr-Latn-CS" sz="1800" b="1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just">
              <a:buClr>
                <a:srgbClr val="0000FF"/>
              </a:buClr>
              <a:buFont typeface="Wingdings" pitchFamily="2" charset="2"/>
              <a:buChar char="§"/>
            </a:pPr>
            <a:endParaRPr lang="en-US" sz="18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just">
              <a:buClr>
                <a:srgbClr val="0000FF"/>
              </a:buClr>
              <a:buFont typeface="Wingdings" pitchFamily="2" charset="2"/>
              <a:buChar char="§"/>
            </a:pPr>
            <a:endParaRPr lang="sr-Latn-CS" sz="18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just">
              <a:buClr>
                <a:srgbClr val="0000FF"/>
              </a:buClr>
              <a:buFont typeface="Wingdings" pitchFamily="2" charset="2"/>
              <a:buChar char="§"/>
            </a:pPr>
            <a:endParaRPr lang="sr-Latn-CS" sz="18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just">
              <a:buClr>
                <a:srgbClr val="0000FF"/>
              </a:buClr>
              <a:buNone/>
            </a:pPr>
            <a:endParaRPr lang="sr-Latn-CS" sz="1800" b="1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>
              <a:buClr>
                <a:srgbClr val="0000FF"/>
              </a:buClr>
              <a:buFont typeface="Wingdings" pitchFamily="2" charset="2"/>
              <a:buChar char="§"/>
            </a:pPr>
            <a:endParaRPr lang="sr-Latn-CS" sz="1800" b="1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>
              <a:buClr>
                <a:srgbClr val="0000FF"/>
              </a:buClr>
              <a:buFont typeface="Wingdings" pitchFamily="2" charset="2"/>
              <a:buChar char="§"/>
            </a:pPr>
            <a:endParaRPr lang="sr-Latn-CS" sz="1800" b="1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943600" y="6400800"/>
            <a:ext cx="32004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Chapter 28: </a:t>
            </a:r>
            <a:r>
              <a:rPr lang="x-none" sz="1100" b="1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CONSUMER AND HEALTH PROTECTION</a:t>
            </a: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-71462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sr-Latn-CS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  <a:p>
            <a:pPr>
              <a:defRPr/>
            </a:pP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28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Consumer and Health Protection</a:t>
            </a:r>
          </a:p>
          <a:p>
            <a:pPr>
              <a:defRPr/>
            </a:pPr>
            <a:endParaRPr lang="pl-PL" b="1" dirty="0">
              <a:solidFill>
                <a:schemeClr val="bg1"/>
              </a:solidFill>
              <a:cs typeface="Arial" charset="0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6149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41" name="Title 20"/>
          <p:cNvSpPr txBox="1">
            <a:spLocks/>
          </p:cNvSpPr>
          <p:nvPr/>
        </p:nvSpPr>
        <p:spPr bwMode="auto">
          <a:xfrm>
            <a:off x="452438" y="952500"/>
            <a:ext cx="82296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 fontScale="85000" lnSpcReduction="2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ea typeface="+mj-ea"/>
                <a:cs typeface="+mj-cs"/>
              </a:rPr>
              <a:t/>
            </a:r>
            <a:b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ea typeface="+mj-ea"/>
                <a:cs typeface="+mj-cs"/>
              </a:rPr>
            </a:b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ea typeface="+mj-ea"/>
              <a:cs typeface="+mj-cs"/>
            </a:endParaRPr>
          </a:p>
        </p:txBody>
      </p:sp>
      <p:sp>
        <p:nvSpPr>
          <p:cNvPr id="6153" name="Rectangle 41"/>
          <p:cNvSpPr>
            <a:spLocks noChangeArrowheads="1"/>
          </p:cNvSpPr>
          <p:nvPr/>
        </p:nvSpPr>
        <p:spPr bwMode="auto">
          <a:xfrm>
            <a:off x="609600" y="1905000"/>
            <a:ext cx="79248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endParaRPr lang="sr-Latn-C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 algn="just">
              <a:lnSpc>
                <a:spcPct val="60000"/>
              </a:lnSpc>
              <a:buFont typeface="Wingdings" pitchFamily="2" charset="2"/>
              <a:buChar char="Ø"/>
            </a:pPr>
            <a:endParaRPr lang="en-U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6154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4" name="Title 16"/>
          <p:cNvSpPr>
            <a:spLocks noGrp="1"/>
          </p:cNvSpPr>
          <p:nvPr>
            <p:ph type="ctrTitle" idx="4294967295"/>
          </p:nvPr>
        </p:nvSpPr>
        <p:spPr>
          <a:xfrm>
            <a:off x="1143000" y="676260"/>
            <a:ext cx="7772400" cy="609600"/>
          </a:xfrm>
        </p:spPr>
        <p:txBody>
          <a:bodyPr/>
          <a:lstStyle/>
          <a:p>
            <a:pPr>
              <a:defRPr/>
            </a:pPr>
            <a:r>
              <a:rPr lang="en-US" sz="3200" b="1" dirty="0" smtClean="0">
                <a:solidFill>
                  <a:schemeClr val="hlink"/>
                </a:solidFill>
                <a:latin typeface="Cambria" pitchFamily="18" charset="0"/>
              </a:rPr>
              <a:t>Level of Transposition</a:t>
            </a:r>
            <a:r>
              <a:rPr lang="sr-Latn-CS" sz="3200" b="1" dirty="0" smtClean="0">
                <a:solidFill>
                  <a:schemeClr val="hlink"/>
                </a:solidFill>
                <a:latin typeface="Cambria" pitchFamily="18" charset="0"/>
              </a:rPr>
              <a:t>/4</a:t>
            </a:r>
            <a:endParaRPr lang="en-GB" sz="3200" b="1" dirty="0" smtClean="0">
              <a:solidFill>
                <a:schemeClr val="hlink"/>
              </a:solidFill>
            </a:endParaRPr>
          </a:p>
        </p:txBody>
      </p:sp>
      <p:sp>
        <p:nvSpPr>
          <p:cNvPr id="6156" name="Subtitle 17"/>
          <p:cNvSpPr>
            <a:spLocks noGrp="1"/>
          </p:cNvSpPr>
          <p:nvPr>
            <p:ph type="subTitle" idx="4294967295"/>
          </p:nvPr>
        </p:nvSpPr>
        <p:spPr>
          <a:xfrm>
            <a:off x="152400" y="1600200"/>
            <a:ext cx="8794750" cy="4648200"/>
          </a:xfrm>
        </p:spPr>
        <p:txBody>
          <a:bodyPr/>
          <a:lstStyle/>
          <a:p>
            <a:pPr algn="just">
              <a:buClr>
                <a:srgbClr val="0000FF"/>
              </a:buClr>
              <a:buFont typeface="Wingdings" pitchFamily="2" charset="2"/>
              <a:buChar char="§"/>
            </a:pP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The rule</a:t>
            </a:r>
            <a:r>
              <a:rPr lang="sr-Latn-CS" sz="1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regarding the </a:t>
            </a:r>
            <a:r>
              <a:rPr lang="en-US" sz="18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language</a:t>
            </a:r>
            <a:r>
              <a:rPr lang="sr-Latn-CS" sz="1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in which the prior information must be</a:t>
            </a:r>
            <a:r>
              <a:rPr lang="sr-Latn-CS" sz="1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drawn up</a:t>
            </a:r>
            <a:endParaRPr lang="sr-Latn-CS" sz="1800" b="1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just">
              <a:buClr>
                <a:srgbClr val="0000FF"/>
              </a:buClr>
              <a:buFont typeface="Wingdings" pitchFamily="2" charset="2"/>
              <a:buChar char="§"/>
            </a:pPr>
            <a:r>
              <a:rPr lang="sr-Latn-CS" sz="1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It </a:t>
            </a: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does not provide for </a:t>
            </a:r>
            <a:r>
              <a:rPr lang="en-US" sz="18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misdemeanor liability of a trader </a:t>
            </a:r>
            <a:endParaRPr lang="sr-Latn-CS" sz="1800" b="1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just">
              <a:buClr>
                <a:srgbClr val="0000FF"/>
              </a:buClr>
              <a:buFont typeface="Wingdings" pitchFamily="2" charset="2"/>
              <a:buChar char="§"/>
            </a:pPr>
            <a:r>
              <a:rPr lang="sr-Latn-CS" sz="1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It </a:t>
            </a: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does not contain any </a:t>
            </a:r>
            <a:r>
              <a:rPr lang="en-US" sz="18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specific rules </a:t>
            </a: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relating to long-term</a:t>
            </a:r>
            <a:r>
              <a:rPr lang="sr-Latn-CS" sz="1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holiday product contracts</a:t>
            </a:r>
            <a:r>
              <a:rPr lang="sr-Latn-CS" sz="1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(the impact of choice of applicable law)</a:t>
            </a:r>
            <a:endParaRPr lang="sr-Latn-CS" sz="18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just">
              <a:spcAft>
                <a:spcPts val="600"/>
              </a:spcAft>
              <a:buClr>
                <a:srgbClr val="0000FF"/>
              </a:buClr>
              <a:buFont typeface="Wingdings" pitchFamily="2" charset="2"/>
              <a:buChar char="§"/>
            </a:pP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The contents of the rules on </a:t>
            </a:r>
            <a:r>
              <a:rPr lang="en-US" sz="18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termination of ancillary contracts</a:t>
            </a:r>
            <a:r>
              <a:rPr lang="sr-Latn-CS" sz="18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 </a:t>
            </a: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do not</a:t>
            </a:r>
            <a:r>
              <a:rPr lang="sr-Latn-CS" sz="1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correspond</a:t>
            </a:r>
            <a:r>
              <a:rPr lang="sr-Latn-CS" sz="1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to the rules in the Directive</a:t>
            </a:r>
            <a:endParaRPr lang="sr-Latn-CS" sz="18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just">
              <a:spcAft>
                <a:spcPts val="600"/>
              </a:spcAft>
              <a:buClr>
                <a:srgbClr val="0000FF"/>
              </a:buClr>
              <a:buFont typeface="Wingdings" pitchFamily="2" charset="2"/>
              <a:buChar char="§"/>
            </a:pPr>
            <a:r>
              <a:rPr lang="sr-Latn-CS" sz="1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It </a:t>
            </a: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does not provide for and it does not elaborate the</a:t>
            </a:r>
            <a:r>
              <a:rPr lang="sr-Latn-CS" sz="1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en-US" sz="18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system of collective protection of the consumers</a:t>
            </a:r>
            <a:endParaRPr lang="sr-Latn-CS" sz="1800" b="1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just">
              <a:spcAft>
                <a:spcPts val="600"/>
              </a:spcAft>
              <a:buClr>
                <a:srgbClr val="0000FF"/>
              </a:buClr>
              <a:buFont typeface="Wingdings" pitchFamily="2" charset="2"/>
              <a:buChar char="§"/>
            </a:pPr>
            <a:r>
              <a:rPr lang="sr-Latn-CS" sz="1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It </a:t>
            </a: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does not provide for a </a:t>
            </a:r>
            <a:r>
              <a:rPr lang="en-US" sz="18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system of informing the</a:t>
            </a:r>
            <a:r>
              <a:rPr lang="sr-Latn-CS" sz="18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en-US" sz="18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consumers </a:t>
            </a: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on the rules of that Law concerning long-term holiday product contracts</a:t>
            </a:r>
            <a:endParaRPr lang="sr-Latn-CS" sz="18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just">
              <a:spcAft>
                <a:spcPts val="600"/>
              </a:spcAft>
              <a:buClr>
                <a:srgbClr val="0000FF"/>
              </a:buClr>
              <a:buFont typeface="Wingdings" pitchFamily="2" charset="2"/>
              <a:buChar char="§"/>
            </a:pPr>
            <a:r>
              <a:rPr lang="sr-Latn-CS" sz="1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It </a:t>
            </a: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does not provide </a:t>
            </a:r>
            <a:r>
              <a:rPr lang="x-none" sz="1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the</a:t>
            </a: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en-US" sz="18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effective penalties </a:t>
            </a: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in the</a:t>
            </a:r>
            <a:r>
              <a:rPr lang="sr-Latn-CS" sz="1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event of a trader’s failure to comply with the rules concerning long-term</a:t>
            </a:r>
            <a:r>
              <a:rPr lang="sr-Latn-CS" sz="1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holiday product contracts</a:t>
            </a:r>
            <a:endParaRPr lang="sr-Latn-CS" sz="18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just">
              <a:spcAft>
                <a:spcPts val="600"/>
              </a:spcAft>
              <a:buClr>
                <a:srgbClr val="0000FF"/>
              </a:buClr>
              <a:buFont typeface="Wingdings" pitchFamily="2" charset="2"/>
              <a:buChar char="§"/>
            </a:pPr>
            <a:r>
              <a:rPr lang="sr-Latn-CS" sz="1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It </a:t>
            </a: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does not contain the rules regulating the content of </a:t>
            </a:r>
            <a:r>
              <a:rPr lang="en-US" sz="18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information</a:t>
            </a: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sr-Latn-CS" sz="1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about </a:t>
            </a: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long-term holiday product contracts that must be</a:t>
            </a:r>
            <a:r>
              <a:rPr lang="sr-Latn-CS" sz="1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communicated to the consumer</a:t>
            </a:r>
            <a:endParaRPr lang="sr-Latn-CS" sz="18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>
              <a:spcAft>
                <a:spcPts val="600"/>
              </a:spcAft>
              <a:buClr>
                <a:srgbClr val="0000FF"/>
              </a:buClr>
              <a:buFont typeface="Wingdings" pitchFamily="2" charset="2"/>
              <a:buChar char="§"/>
            </a:pPr>
            <a:endParaRPr lang="sr-Latn-CS" sz="18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>
              <a:spcAft>
                <a:spcPts val="600"/>
              </a:spcAft>
              <a:buClr>
                <a:srgbClr val="0000FF"/>
              </a:buClr>
              <a:buFont typeface="Wingdings" pitchFamily="2" charset="2"/>
              <a:buChar char="§"/>
            </a:pPr>
            <a:endParaRPr lang="sr-Latn-CS" sz="18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>
              <a:spcAft>
                <a:spcPts val="600"/>
              </a:spcAft>
              <a:buClr>
                <a:srgbClr val="0000FF"/>
              </a:buClr>
              <a:buFont typeface="Wingdings" pitchFamily="2" charset="2"/>
              <a:buChar char="§"/>
            </a:pPr>
            <a:endParaRPr lang="sr-Latn-CS" sz="1600" b="1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>
              <a:spcAft>
                <a:spcPts val="600"/>
              </a:spcAft>
              <a:buClr>
                <a:srgbClr val="0000FF"/>
              </a:buClr>
              <a:buFont typeface="Wingdings" pitchFamily="2" charset="2"/>
              <a:buChar char="§"/>
            </a:pPr>
            <a:endParaRPr lang="sr-Latn-CS" sz="18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>
              <a:spcAft>
                <a:spcPts val="600"/>
              </a:spcAft>
              <a:buClr>
                <a:srgbClr val="0000FF"/>
              </a:buClr>
              <a:buFont typeface="Wingdings" pitchFamily="2" charset="2"/>
              <a:buChar char="§"/>
            </a:pPr>
            <a:endParaRPr lang="en-US" sz="1800" b="1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just">
              <a:spcAft>
                <a:spcPts val="600"/>
              </a:spcAft>
              <a:buClr>
                <a:srgbClr val="0000FF"/>
              </a:buClr>
              <a:buFont typeface="Wingdings" pitchFamily="2" charset="2"/>
              <a:buChar char="§"/>
            </a:pPr>
            <a:endParaRPr lang="sr-Latn-CS" sz="1800" b="1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943600" y="6400800"/>
            <a:ext cx="32004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Chapter 28: </a:t>
            </a:r>
            <a:r>
              <a:rPr lang="x-none" sz="1100" b="1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CONSUMER AND HEALTH PROTECTION</a:t>
            </a: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 Side Corner Rectangle 14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154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ound Same Side Corner Rectangle 13"/>
          <p:cNvSpPr/>
          <p:nvPr/>
        </p:nvSpPr>
        <p:spPr>
          <a:xfrm>
            <a:off x="0" y="-71462"/>
            <a:ext cx="9144000" cy="533400"/>
          </a:xfrm>
          <a:prstGeom prst="round2SameRect">
            <a:avLst>
              <a:gd name="adj1" fmla="val 18309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endParaRPr lang="sr-Latn-CS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Arial" charset="0"/>
            </a:endParaRPr>
          </a:p>
          <a:p>
            <a:pPr algn="just">
              <a:defRPr/>
            </a:pP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Chapter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28</a:t>
            </a:r>
            <a:r>
              <a:rPr lang="sr-Latn-C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: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Arial" charset="0"/>
              </a:rPr>
              <a:t>Consumer and Health Protection</a:t>
            </a:r>
          </a:p>
          <a:p>
            <a:pPr>
              <a:defRPr/>
            </a:pPr>
            <a:endParaRPr lang="pl-PL" b="1" dirty="0">
              <a:solidFill>
                <a:schemeClr val="bg1"/>
              </a:solidFill>
              <a:cs typeface="Arial" charset="0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904163" y="-4763"/>
            <a:ext cx="1211262" cy="385763"/>
            <a:chOff x="7814716" y="-5258"/>
            <a:chExt cx="1210767" cy="460280"/>
          </a:xfrm>
        </p:grpSpPr>
        <p:sp>
          <p:nvSpPr>
            <p:cNvPr id="24" name="5-Point Star 23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" name="5-Point Star 31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" name="5-Point Star 32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4" name="5-Point Star 33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6149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41" name="Title 20"/>
          <p:cNvSpPr txBox="1">
            <a:spLocks/>
          </p:cNvSpPr>
          <p:nvPr/>
        </p:nvSpPr>
        <p:spPr bwMode="auto">
          <a:xfrm>
            <a:off x="452438" y="952500"/>
            <a:ext cx="82296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 fontScale="85000" lnSpcReduction="2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ea typeface="+mj-ea"/>
                <a:cs typeface="+mj-cs"/>
              </a:rPr>
              <a:t/>
            </a:r>
            <a:b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ea typeface="+mj-ea"/>
                <a:cs typeface="+mj-cs"/>
              </a:rPr>
            </a:b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  <a:ea typeface="+mj-ea"/>
              <a:cs typeface="+mj-cs"/>
            </a:endParaRPr>
          </a:p>
        </p:txBody>
      </p:sp>
      <p:sp>
        <p:nvSpPr>
          <p:cNvPr id="6153" name="Rectangle 41"/>
          <p:cNvSpPr>
            <a:spLocks noChangeArrowheads="1"/>
          </p:cNvSpPr>
          <p:nvPr/>
        </p:nvSpPr>
        <p:spPr bwMode="auto">
          <a:xfrm>
            <a:off x="609600" y="1905000"/>
            <a:ext cx="79248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endParaRPr lang="sr-Latn-C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 algn="just">
              <a:lnSpc>
                <a:spcPct val="60000"/>
              </a:lnSpc>
              <a:buFont typeface="Wingdings" pitchFamily="2" charset="2"/>
              <a:buChar char="Ø"/>
            </a:pPr>
            <a:endParaRPr lang="en-U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sz="1000">
              <a:solidFill>
                <a:srgbClr val="632523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6154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4" name="Title 16"/>
          <p:cNvSpPr>
            <a:spLocks noGrp="1"/>
          </p:cNvSpPr>
          <p:nvPr>
            <p:ph type="ctrTitle" idx="4294967295"/>
          </p:nvPr>
        </p:nvSpPr>
        <p:spPr>
          <a:xfrm>
            <a:off x="785786" y="604822"/>
            <a:ext cx="7772400" cy="609600"/>
          </a:xfrm>
        </p:spPr>
        <p:txBody>
          <a:bodyPr/>
          <a:lstStyle/>
          <a:p>
            <a:pPr>
              <a:defRPr/>
            </a:pPr>
            <a:r>
              <a:rPr lang="sr-Latn-CS" sz="3200" b="1" dirty="0" smtClean="0">
                <a:solidFill>
                  <a:schemeClr val="hlink"/>
                </a:solidFill>
                <a:latin typeface="Cambria" pitchFamily="18" charset="0"/>
              </a:rPr>
              <a:t>Plans</a:t>
            </a:r>
            <a:endParaRPr lang="en-GB" sz="3200" b="1" dirty="0" smtClean="0">
              <a:solidFill>
                <a:schemeClr val="hlink"/>
              </a:solidFill>
            </a:endParaRPr>
          </a:p>
        </p:txBody>
      </p:sp>
      <p:sp>
        <p:nvSpPr>
          <p:cNvPr id="6156" name="Subtitle 17"/>
          <p:cNvSpPr>
            <a:spLocks noGrp="1"/>
          </p:cNvSpPr>
          <p:nvPr>
            <p:ph type="subTitle" idx="4294967295"/>
          </p:nvPr>
        </p:nvSpPr>
        <p:spPr>
          <a:xfrm>
            <a:off x="152400" y="1524000"/>
            <a:ext cx="8794750" cy="4876800"/>
          </a:xfrm>
        </p:spPr>
        <p:txBody>
          <a:bodyPr/>
          <a:lstStyle/>
          <a:p>
            <a:pPr algn="just">
              <a:buClr>
                <a:srgbClr val="0000FF"/>
              </a:buClr>
              <a:buFont typeface="Wingdings" pitchFamily="2" charset="2"/>
              <a:buChar char="§"/>
            </a:pP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Harmonization of national legislation with the European regulations</a:t>
            </a:r>
            <a:endParaRPr lang="sr-Latn-CS" sz="18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just">
              <a:buClr>
                <a:srgbClr val="0000FF"/>
              </a:buClr>
              <a:buFont typeface="Wingdings" pitchFamily="2" charset="2"/>
              <a:buChar char="§"/>
            </a:pPr>
            <a:endParaRPr lang="sr-Latn-CS" sz="18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just">
              <a:buClr>
                <a:srgbClr val="0000FF"/>
              </a:buClr>
              <a:buFont typeface="Wingdings" pitchFamily="2" charset="2"/>
              <a:buChar char="§"/>
            </a:pPr>
            <a:r>
              <a:rPr lang="sr-Latn-CS" sz="1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Draft </a:t>
            </a: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of the new </a:t>
            </a:r>
            <a:r>
              <a:rPr lang="sr-Latn-CS" sz="1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Law on Protection of consumers </a:t>
            </a:r>
          </a:p>
          <a:p>
            <a:pPr algn="just">
              <a:buClr>
                <a:srgbClr val="0000FF"/>
              </a:buClr>
              <a:buFont typeface="Wingdings" pitchFamily="2" charset="2"/>
              <a:buChar char="§"/>
            </a:pPr>
            <a:endParaRPr lang="sr-Latn-CS" sz="18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just">
              <a:buClr>
                <a:srgbClr val="0000FF"/>
              </a:buClr>
              <a:buFont typeface="Wingdings" pitchFamily="2" charset="2"/>
              <a:buChar char="§"/>
            </a:pPr>
            <a:r>
              <a:rPr lang="sr-Latn-CS" sz="1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D</a:t>
            </a:r>
            <a:r>
              <a:rPr lang="en-GB" sz="1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raft </a:t>
            </a:r>
            <a:r>
              <a:rPr lang="en-GB" sz="18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Regulation</a:t>
            </a:r>
            <a:r>
              <a:rPr lang="en-GB" sz="1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on standard forms of contract information on the use of time-divided, long-term holiday product, resale and exchange, and the standard form for unilateral termination of the contract</a:t>
            </a:r>
            <a:endParaRPr lang="sr-Latn-CS" sz="18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just">
              <a:buClr>
                <a:srgbClr val="0000FF"/>
              </a:buClr>
              <a:buFont typeface="Wingdings" pitchFamily="2" charset="2"/>
              <a:buChar char="§"/>
            </a:pPr>
            <a:endParaRPr lang="sr-Latn-CS" sz="18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just">
              <a:buClr>
                <a:srgbClr val="0000FF"/>
              </a:buClr>
              <a:buFont typeface="Wingdings" pitchFamily="2" charset="2"/>
              <a:buChar char="§"/>
            </a:pP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Authority for Inspection supervision</a:t>
            </a:r>
            <a:r>
              <a:rPr lang="sr-Latn-CS" sz="1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 shell  </a:t>
            </a: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continue to perform continuous monitoring in this area within existing legislation and EU good practice</a:t>
            </a:r>
            <a:endParaRPr lang="sr-Latn-CS" sz="18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just">
              <a:buClr>
                <a:srgbClr val="0000FF"/>
              </a:buClr>
              <a:buFont typeface="Wingdings" pitchFamily="2" charset="2"/>
              <a:buChar char="§"/>
            </a:pPr>
            <a:endParaRPr lang="sr-Latn-CS" sz="18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just">
              <a:buClr>
                <a:srgbClr val="0000FF"/>
              </a:buClr>
              <a:buFont typeface="Wingdings" pitchFamily="2" charset="2"/>
              <a:buChar char="§"/>
            </a:pPr>
            <a:r>
              <a:rPr lang="x-none" sz="180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NTO - Call Center, Local Tourism Organisations  –</a:t>
            </a:r>
            <a:r>
              <a:rPr lang="en-GB" sz="1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will</a:t>
            </a:r>
            <a:r>
              <a:rPr lang="x-none" sz="180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work</a:t>
            </a:r>
            <a:r>
              <a:rPr lang="en-GB" sz="1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 intensify and increase the level of quality of service (collecting and providing information in multiple languages</a:t>
            </a:r>
            <a:r>
              <a:rPr lang="x-none" sz="180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)</a:t>
            </a:r>
            <a:r>
              <a:rPr lang="en-GB" sz="1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/>
            </a:r>
            <a:br>
              <a:rPr lang="en-GB" sz="18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</a:br>
            <a:endParaRPr lang="x-none" sz="180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  <a:p>
            <a:pPr algn="just">
              <a:buClr>
                <a:srgbClr val="0000FF"/>
              </a:buClr>
              <a:buFont typeface="Wingdings" pitchFamily="2" charset="2"/>
              <a:buChar char="§"/>
            </a:pPr>
            <a:endParaRPr lang="sr-Latn-CS" sz="1800" dirty="0" smtClean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943600" y="6400800"/>
            <a:ext cx="32004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Chapter 28: </a:t>
            </a:r>
            <a:r>
              <a:rPr lang="x-none" sz="1100" b="1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CONSUMER AND HEALTH PROTECTION</a:t>
            </a:r>
            <a:endParaRPr lang="pl-PL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31"/>
          <p:cNvGrpSpPr>
            <a:grpSpLocks/>
          </p:cNvGrpSpPr>
          <p:nvPr/>
        </p:nvGrpSpPr>
        <p:grpSpPr bwMode="auto">
          <a:xfrm>
            <a:off x="0" y="0"/>
            <a:ext cx="4662488" cy="4081463"/>
            <a:chOff x="1364455" y="17002"/>
            <a:chExt cx="4662490" cy="4080796"/>
          </a:xfrm>
        </p:grpSpPr>
        <p:sp>
          <p:nvSpPr>
            <p:cNvPr id="16" name="5-Point Star 15"/>
            <p:cNvSpPr/>
            <p:nvPr/>
          </p:nvSpPr>
          <p:spPr>
            <a:xfrm rot="8520840">
              <a:off x="2888454" y="170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5" name="5-Point Star 14"/>
            <p:cNvSpPr/>
            <p:nvPr/>
          </p:nvSpPr>
          <p:spPr>
            <a:xfrm rot="8520840">
              <a:off x="1974053" y="321803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2" name="5-Point Star 21"/>
            <p:cNvSpPr/>
            <p:nvPr/>
          </p:nvSpPr>
          <p:spPr>
            <a:xfrm rot="8520840">
              <a:off x="1364455" y="10838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3" name="5-Point Star 22"/>
            <p:cNvSpPr/>
            <p:nvPr/>
          </p:nvSpPr>
          <p:spPr>
            <a:xfrm rot="8520840">
              <a:off x="1440653" y="19982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5-Point Star 23"/>
            <p:cNvSpPr/>
            <p:nvPr/>
          </p:nvSpPr>
          <p:spPr>
            <a:xfrm rot="8520840">
              <a:off x="1897855" y="276020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5-Point Star 24"/>
            <p:cNvSpPr/>
            <p:nvPr/>
          </p:nvSpPr>
          <p:spPr>
            <a:xfrm rot="8520840">
              <a:off x="2507455" y="32174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5-Point Star 25"/>
            <p:cNvSpPr/>
            <p:nvPr/>
          </p:nvSpPr>
          <p:spPr>
            <a:xfrm rot="8520840">
              <a:off x="3498055" y="334742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5-Point Star 26"/>
            <p:cNvSpPr/>
            <p:nvPr/>
          </p:nvSpPr>
          <p:spPr>
            <a:xfrm rot="8520840">
              <a:off x="4412455" y="30650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5-Point Star 27"/>
            <p:cNvSpPr/>
            <p:nvPr/>
          </p:nvSpPr>
          <p:spPr>
            <a:xfrm rot="8520840">
              <a:off x="4989591" y="235682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9" name="5-Point Star 28"/>
            <p:cNvSpPr/>
            <p:nvPr/>
          </p:nvSpPr>
          <p:spPr>
            <a:xfrm rot="8520840">
              <a:off x="5218191" y="13886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5-Point Star 29"/>
            <p:cNvSpPr/>
            <p:nvPr/>
          </p:nvSpPr>
          <p:spPr>
            <a:xfrm rot="8520840">
              <a:off x="4717254" y="6266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5-Point Star 30"/>
            <p:cNvSpPr/>
            <p:nvPr/>
          </p:nvSpPr>
          <p:spPr>
            <a:xfrm rot="8520840">
              <a:off x="3955255" y="932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3733800" y="4114800"/>
            <a:ext cx="5334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+mn-cs"/>
              </a:rPr>
              <a:t>Thank you for your </a:t>
            </a:r>
            <a:r>
              <a:rPr lang="sr-Latn-CS" sz="3200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+mn-cs"/>
              </a:rPr>
              <a:t>attention!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3600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3200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7129</TotalTime>
  <Words>1653</Words>
  <Application>Microsoft Office PowerPoint</Application>
  <PresentationFormat>On-screen Show (4:3)</PresentationFormat>
  <Paragraphs>231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Slide 1</vt:lpstr>
      <vt:lpstr>Slide 2</vt:lpstr>
      <vt:lpstr> Contents</vt:lpstr>
      <vt:lpstr>Relevant Acquis</vt:lpstr>
      <vt:lpstr>National Legislation</vt:lpstr>
      <vt:lpstr>Slide 6</vt:lpstr>
      <vt:lpstr>Slide 7</vt:lpstr>
      <vt:lpstr>Institutional Framework</vt:lpstr>
      <vt:lpstr>Level of Transposition/1</vt:lpstr>
      <vt:lpstr>Level of Transposition/2</vt:lpstr>
      <vt:lpstr>Level of Transposition/3</vt:lpstr>
      <vt:lpstr>Level of Transposition/4</vt:lpstr>
      <vt:lpstr>Plans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alen.nikezic</dc:creator>
  <cp:lastModifiedBy>melita.rastoder</cp:lastModifiedBy>
  <cp:revision>916</cp:revision>
  <dcterms:created xsi:type="dcterms:W3CDTF">2012-04-18T16:21:57Z</dcterms:created>
  <dcterms:modified xsi:type="dcterms:W3CDTF">2013-04-09T12:02:46Z</dcterms:modified>
</cp:coreProperties>
</file>