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2"/>
    <p:sldId id="256" r:id="rId3"/>
    <p:sldId id="294" r:id="rId4"/>
    <p:sldId id="305" r:id="rId5"/>
    <p:sldId id="316" r:id="rId6"/>
    <p:sldId id="304" r:id="rId7"/>
    <p:sldId id="308" r:id="rId8"/>
    <p:sldId id="307" r:id="rId9"/>
    <p:sldId id="309" r:id="rId10"/>
    <p:sldId id="310" r:id="rId11"/>
    <p:sldId id="315" r:id="rId12"/>
    <p:sldId id="312" r:id="rId13"/>
    <p:sldId id="313" r:id="rId14"/>
    <p:sldId id="314" r:id="rId15"/>
    <p:sldId id="265" r:id="rId16"/>
  </p:sldIdLst>
  <p:sldSz cx="9144000" cy="6858000" type="screen4x3"/>
  <p:notesSz cx="6669088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otpredsjednik" initials="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2523"/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701" autoAdjust="0"/>
    <p:restoredTop sz="94660"/>
  </p:normalViewPr>
  <p:slideViewPr>
    <p:cSldViewPr>
      <p:cViewPr>
        <p:scale>
          <a:sx n="75" d="100"/>
          <a:sy n="75" d="100"/>
        </p:scale>
        <p:origin x="-1506" y="-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5936"/>
          </a:xfrm>
          <a:prstGeom prst="rect">
            <a:avLst/>
          </a:prstGeom>
        </p:spPr>
        <p:txBody>
          <a:bodyPr vert="horz" lIns="90306" tIns="45153" rIns="90306" bIns="4515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5936"/>
          </a:xfrm>
          <a:prstGeom prst="rect">
            <a:avLst/>
          </a:prstGeom>
        </p:spPr>
        <p:txBody>
          <a:bodyPr vert="horz" lIns="90306" tIns="45153" rIns="90306" bIns="4515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9F4B20B-04B3-4AD2-87F4-BB7B3724B806}" type="datetimeFigureOut">
              <a:rPr lang="en-US"/>
              <a:pPr>
                <a:defRPr/>
              </a:pPr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705"/>
            <a:ext cx="2889938" cy="495936"/>
          </a:xfrm>
          <a:prstGeom prst="rect">
            <a:avLst/>
          </a:prstGeom>
        </p:spPr>
        <p:txBody>
          <a:bodyPr vert="horz" lIns="90306" tIns="45153" rIns="90306" bIns="4515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30705"/>
            <a:ext cx="2889938" cy="495936"/>
          </a:xfrm>
          <a:prstGeom prst="rect">
            <a:avLst/>
          </a:prstGeom>
        </p:spPr>
        <p:txBody>
          <a:bodyPr vert="horz" lIns="90306" tIns="45153" rIns="90306" bIns="4515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9F9C99C-BE79-4510-9E61-B69564AA9E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5936"/>
          </a:xfrm>
          <a:prstGeom prst="rect">
            <a:avLst/>
          </a:prstGeom>
        </p:spPr>
        <p:txBody>
          <a:bodyPr vert="horz" lIns="90306" tIns="45153" rIns="90306" bIns="4515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5936"/>
          </a:xfrm>
          <a:prstGeom prst="rect">
            <a:avLst/>
          </a:prstGeom>
        </p:spPr>
        <p:txBody>
          <a:bodyPr vert="horz" lIns="90306" tIns="45153" rIns="90306" bIns="4515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8BCBEC6-1631-4554-9354-A6B85C0C7563}" type="datetimeFigureOut">
              <a:rPr lang="en-US"/>
              <a:pPr>
                <a:defRPr/>
              </a:pPr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2488" y="744538"/>
            <a:ext cx="4964112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306" tIns="45153" rIns="90306" bIns="45153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352"/>
            <a:ext cx="5335270" cy="4468177"/>
          </a:xfrm>
          <a:prstGeom prst="rect">
            <a:avLst/>
          </a:prstGeom>
        </p:spPr>
        <p:txBody>
          <a:bodyPr vert="horz" lIns="90306" tIns="45153" rIns="90306" bIns="4515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705"/>
            <a:ext cx="2889938" cy="495936"/>
          </a:xfrm>
          <a:prstGeom prst="rect">
            <a:avLst/>
          </a:prstGeom>
        </p:spPr>
        <p:txBody>
          <a:bodyPr vert="horz" lIns="90306" tIns="45153" rIns="90306" bIns="4515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705"/>
            <a:ext cx="2889938" cy="495936"/>
          </a:xfrm>
          <a:prstGeom prst="rect">
            <a:avLst/>
          </a:prstGeom>
        </p:spPr>
        <p:txBody>
          <a:bodyPr vert="horz" lIns="90306" tIns="45153" rIns="90306" bIns="4515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593A5BD-9CAF-4A55-AF99-F0B4A604EE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93A5BD-9CAF-4A55-AF99-F0B4A604EEF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BE168-98EA-41F2-8148-559C02DBD0DC}" type="datetimeFigureOut">
              <a:rPr lang="en-US"/>
              <a:pPr>
                <a:defRPr/>
              </a:pPr>
              <a:t>4/4/2013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5B30A-2D61-4F22-961B-CB4FF40A19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FAA3F-78EE-4730-90A8-EFD4F1E97FDA}" type="datetimeFigureOut">
              <a:rPr lang="en-US"/>
              <a:pPr>
                <a:defRPr/>
              </a:pPr>
              <a:t>4/4/2013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AD71F-4ED9-49D2-A9AB-9154C5793A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505CF-A499-42DC-8E4D-F8307741015D}" type="datetimeFigureOut">
              <a:rPr lang="en-US"/>
              <a:pPr>
                <a:defRPr/>
              </a:pPr>
              <a:t>4/4/2013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D666D-BC13-4011-8AD7-9060ED35E1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BAE4C-3686-4197-A926-CD980733F574}" type="datetimeFigureOut">
              <a:rPr lang="en-US"/>
              <a:pPr>
                <a:defRPr/>
              </a:pPr>
              <a:t>4/4/2013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9DF07-6DA0-421E-B96A-02CA61A710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8594A-A17B-4F36-A980-4173251C0507}" type="datetimeFigureOut">
              <a:rPr lang="en-US"/>
              <a:pPr>
                <a:defRPr/>
              </a:pPr>
              <a:t>4/4/2013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9A5FC-C4EE-4CEB-B146-61C505173F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59E74-FB19-473F-9C46-D9C7EF9328F5}" type="datetimeFigureOut">
              <a:rPr lang="en-US"/>
              <a:pPr>
                <a:defRPr/>
              </a:pPr>
              <a:t>4/4/2013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DA58A-72D2-418C-98B6-32D9C68173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0DE56-36F3-482A-B20E-D41B92526863}" type="datetimeFigureOut">
              <a:rPr lang="en-US"/>
              <a:pPr>
                <a:defRPr/>
              </a:pPr>
              <a:t>4/4/2013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EF683-D239-43D9-AA61-F6122A8B76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F22E6-7F3C-4347-A78E-8C465582B670}" type="datetimeFigureOut">
              <a:rPr lang="en-US"/>
              <a:pPr>
                <a:defRPr/>
              </a:pPr>
              <a:t>4/4/2013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C3CC3-5648-4E6D-8185-CD747571B8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D9D01-2ADB-4700-9C26-1869EA8C1AAD}" type="datetimeFigureOut">
              <a:rPr lang="en-US"/>
              <a:pPr>
                <a:defRPr/>
              </a:pPr>
              <a:t>4/4/2013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67CC5-418B-4D0A-A57C-107E3F4C34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A73AD-07B6-4618-922F-8F2415B22DED}" type="datetimeFigureOut">
              <a:rPr lang="en-US"/>
              <a:pPr>
                <a:defRPr/>
              </a:pPr>
              <a:t>4/4/2013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0B49C-B129-4B4F-9216-9CC31EAD56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12023-FF0E-40DF-BF3A-70F047BCD4FC}" type="datetimeFigureOut">
              <a:rPr lang="en-US"/>
              <a:pPr>
                <a:defRPr/>
              </a:pPr>
              <a:t>4/4/2013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2D615-0FC2-4E8F-BB2E-3F85318745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70EF44D-5418-4222-B2DD-8454DC33FBD9}" type="datetimeFigureOut">
              <a:rPr lang="en-US"/>
              <a:pPr>
                <a:defRPr/>
              </a:pPr>
              <a:t>4/4/2013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D4923CC-7313-4D56-AB6B-541885990C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28 </a:t>
            </a:r>
            <a:r>
              <a:rPr lang="hr-HR" sz="1600" b="1" i="1" dirty="0">
                <a:solidFill>
                  <a:schemeClr val="bg1"/>
                </a:solidFill>
                <a:latin typeface="Cambria" pitchFamily="18" charset="0"/>
              </a:rPr>
              <a:t>–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Consumer and Health Protection</a:t>
            </a:r>
            <a:endParaRPr lang="en-US" sz="36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447800" y="2590800"/>
            <a:ext cx="6324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Bilateral screening: Chapter</a:t>
            </a:r>
            <a:r>
              <a:rPr lang="x-none" sz="260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en-US" sz="2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28</a:t>
            </a:r>
            <a:endParaRPr lang="en-GB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PRESENTATION OF  </a:t>
            </a: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MONTENEGRO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</a:b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</a:b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</a:b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</a:br>
            <a:r>
              <a:rPr lang="en-US" sz="2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Bru</a:t>
            </a:r>
            <a:r>
              <a:rPr lang="hr-HR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ssel</a:t>
            </a:r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s, </a:t>
            </a: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15-16 April </a:t>
            </a:r>
            <a:r>
              <a:rPr lang="sr-Latn-C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2013</a:t>
            </a:r>
            <a:endParaRPr lang="en-US" sz="20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1536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5368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4419600"/>
            <a:ext cx="2133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287338" y="2590800"/>
            <a:ext cx="8569325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sr-Latn-CS" sz="4400" b="1" dirty="0" smtClean="0">
                <a:solidFill>
                  <a:srgbClr val="632523"/>
                </a:solidFill>
                <a:latin typeface="Cambria" pitchFamily="18" charset="0"/>
              </a:rPr>
              <a:t>eHealth</a:t>
            </a:r>
            <a:endParaRPr lang="en-US" sz="44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44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20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sr-Latn-CS" sz="2000" b="1" dirty="0" smtClean="0">
                <a:solidFill>
                  <a:srgbClr val="632523"/>
                </a:solidFill>
                <a:latin typeface="Cambria" pitchFamily="18" charset="0"/>
              </a:rPr>
              <a:t>Natasa Terzic</a:t>
            </a:r>
            <a:endParaRPr lang="en-US" sz="2000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en-US" sz="1600" dirty="0">
                <a:solidFill>
                  <a:srgbClr val="632523"/>
                </a:solidFill>
                <a:latin typeface="Cambria" pitchFamily="18" charset="0"/>
              </a:rPr>
              <a:t>	</a:t>
            </a:r>
            <a:r>
              <a:rPr lang="sr-Latn-CS" sz="1600" dirty="0" smtClean="0">
                <a:solidFill>
                  <a:srgbClr val="632523"/>
                </a:solidFill>
                <a:latin typeface="Cambria" pitchFamily="18" charset="0"/>
              </a:rPr>
              <a:t>Director of the Center for Health System Development</a:t>
            </a:r>
            <a:endParaRPr lang="en-US" sz="1600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en-US" sz="1600" b="1" dirty="0" smtClean="0">
                <a:solidFill>
                  <a:srgbClr val="632523"/>
                </a:solidFill>
                <a:latin typeface="Cambria" pitchFamily="18" charset="0"/>
              </a:rPr>
              <a:t>   I</a:t>
            </a:r>
            <a:r>
              <a:rPr lang="sr-Latn-CS" sz="1600" b="1" dirty="0" smtClean="0">
                <a:solidFill>
                  <a:srgbClr val="632523"/>
                </a:solidFill>
                <a:latin typeface="Cambria" pitchFamily="18" charset="0"/>
              </a:rPr>
              <a:t>nstitute of Public Health </a:t>
            </a:r>
            <a:endParaRPr lang="sr-Latn-CS" sz="16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sr-Latn-CS" sz="1600" dirty="0" smtClean="0">
                <a:solidFill>
                  <a:schemeClr val="tx2"/>
                </a:solidFill>
                <a:latin typeface="Cambria" pitchFamily="18" charset="0"/>
              </a:rPr>
              <a:t>natasa.terzic@ijzcg.me</a:t>
            </a:r>
            <a:endParaRPr lang="en-US" sz="1600" dirty="0">
              <a:solidFill>
                <a:schemeClr val="tx2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44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/>
            <a:endParaRPr lang="en-US" sz="4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14288" indent="-14288" algn="ctr"/>
            <a:endParaRPr lang="en-US" sz="4400" b="1" dirty="0">
              <a:solidFill>
                <a:srgbClr val="000099"/>
              </a:solidFill>
              <a:latin typeface="Cambria" pitchFamily="18" charset="0"/>
            </a:endParaRPr>
          </a:p>
        </p:txBody>
      </p:sp>
      <p:grpSp>
        <p:nvGrpSpPr>
          <p:cNvPr id="16388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36" name="Rectangle 35"/>
          <p:cNvSpPr/>
          <p:nvPr/>
        </p:nvSpPr>
        <p:spPr>
          <a:xfrm>
            <a:off x="381000" y="4495800"/>
            <a:ext cx="83820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1639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28: </a:t>
            </a:r>
            <a:r>
              <a:rPr lang="x-none" sz="1100" b="1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6393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endParaRPr lang="en-GB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endParaRPr lang="en-US" b="1" dirty="0">
              <a:solidFill>
                <a:srgbClr val="FF0000"/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19459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946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19465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838200"/>
          </a:xfrm>
        </p:spPr>
        <p:txBody>
          <a:bodyPr/>
          <a:lstStyle/>
          <a:p>
            <a:r>
              <a:rPr lang="bs-Latn-BA" sz="3200" b="1" dirty="0" smtClean="0">
                <a:solidFill>
                  <a:schemeClr val="hlink"/>
                </a:solidFill>
                <a:latin typeface="Cambria" pitchFamily="18" charset="0"/>
              </a:rPr>
              <a:t>Relevant </a:t>
            </a:r>
            <a:r>
              <a:rPr lang="bs-Latn-BA" sz="3200" b="1" i="1" dirty="0" smtClean="0">
                <a:solidFill>
                  <a:schemeClr val="hlink"/>
                </a:solidFill>
                <a:latin typeface="Cambria" pitchFamily="18" charset="0"/>
              </a:rPr>
              <a:t>Acquis</a:t>
            </a:r>
            <a:endParaRPr lang="en-GB" b="1" i="1" dirty="0" smtClean="0">
              <a:solidFill>
                <a:schemeClr val="hlink"/>
              </a:solidFill>
            </a:endParaRPr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228600" y="1828800"/>
            <a:ext cx="8458200" cy="4343400"/>
          </a:xfrm>
        </p:spPr>
        <p:txBody>
          <a:bodyPr/>
          <a:lstStyle/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Directive of the European Parliament and of the Council on the application of patients’ rights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 in cross-border healthcare (2011/24/EU)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Commission Implementing Decision providing the rules for the establishment, the management and the functioning of the network of national responsible authorities on eHealth (2011/890/EU)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Communication from the Commission COM(2012) 736 final: eHealth Action Plan 2012-2020 – Innovative healthcare for the 21st century</a:t>
            </a:r>
            <a:endParaRPr lang="en-US" sz="2400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28: </a:t>
            </a:r>
            <a:r>
              <a:rPr lang="x-none" sz="1100" b="1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843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8440" name="Rectangle 41"/>
          <p:cNvSpPr>
            <a:spLocks noChangeArrowheads="1"/>
          </p:cNvSpPr>
          <p:nvPr/>
        </p:nvSpPr>
        <p:spPr bwMode="auto">
          <a:xfrm>
            <a:off x="6096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8441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914399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hlink"/>
                </a:solidFill>
                <a:latin typeface="Cambria" pitchFamily="18" charset="0"/>
              </a:rPr>
              <a:t>Contents</a:t>
            </a:r>
            <a:endParaRPr lang="en-GB" sz="3200" b="1" dirty="0" smtClean="0">
              <a:solidFill>
                <a:schemeClr val="hlink"/>
              </a:solidFill>
              <a:latin typeface="Cambria" pitchFamily="18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228600" y="1981200"/>
            <a:ext cx="8763000" cy="4267200"/>
          </a:xfrm>
        </p:spPr>
        <p:txBody>
          <a:bodyPr/>
          <a:lstStyle/>
          <a:p>
            <a:pPr marL="812800" indent="-812800" algn="l"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Relevant IT document</a:t>
            </a:r>
          </a:p>
          <a:p>
            <a:pPr marL="812800" indent="-812800" algn="l">
              <a:buFont typeface="Wingdings" pitchFamily="2" charset="2"/>
              <a:buChar char="q"/>
            </a:pP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Basic concepts of Integral Health Information System (HIS)</a:t>
            </a:r>
          </a:p>
          <a:p>
            <a:pPr marL="812800" indent="-812800" algn="l">
              <a:buFont typeface="Wingdings" pitchFamily="2" charset="2"/>
              <a:buChar char="q"/>
            </a:pP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HIS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development chronology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IT s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ystem modules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and functionalities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>
              <a:buFont typeface="Wingdings" pitchFamily="2" charset="2"/>
              <a:buChar char="q"/>
            </a:pP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E-services </a:t>
            </a:r>
            <a:endParaRPr lang="en-U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Electronic Health Record</a:t>
            </a:r>
          </a:p>
          <a:p>
            <a:pPr marL="812800" indent="-812800" algn="l"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Common resources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>
              <a:buFont typeface="Wingdings" pitchFamily="2" charset="2"/>
              <a:buChar char="q"/>
            </a:pP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Vision -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Further HIS development</a:t>
            </a:r>
            <a:endParaRPr lang="en-U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>
              <a:buFont typeface="Wingdings" pitchFamily="2" charset="2"/>
              <a:buChar char="q"/>
            </a:pPr>
            <a:endParaRPr lang="en-GB" sz="2400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28: </a:t>
            </a:r>
            <a:r>
              <a:rPr lang="x-none" sz="1100" b="1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843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8440" name="Rectangle 41"/>
          <p:cNvSpPr>
            <a:spLocks noChangeArrowheads="1"/>
          </p:cNvSpPr>
          <p:nvPr/>
        </p:nvSpPr>
        <p:spPr bwMode="auto">
          <a:xfrm>
            <a:off x="6096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8441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914399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hlink"/>
                </a:solidFill>
                <a:latin typeface="Cambria" pitchFamily="18" charset="0"/>
              </a:rPr>
              <a:t>Relevant IT document</a:t>
            </a:r>
            <a:endParaRPr lang="en-GB" sz="3200" b="1" dirty="0" smtClean="0">
              <a:solidFill>
                <a:schemeClr val="hlink"/>
              </a:solidFill>
              <a:latin typeface="Cambria" pitchFamily="18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381000" y="2133600"/>
            <a:ext cx="8077200" cy="4114800"/>
          </a:xfrm>
        </p:spPr>
        <p:txBody>
          <a:bodyPr/>
          <a:lstStyle/>
          <a:p>
            <a:pPr marL="812800" indent="-812800" algn="l">
              <a:buFont typeface="Wingdings" pitchFamily="2" charset="2"/>
              <a:buChar char="q"/>
            </a:pPr>
            <a:endParaRPr lang="en-GB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>
              <a:buFont typeface="Wingdings" pitchFamily="2" charset="2"/>
              <a:buChar char="q"/>
            </a:pPr>
            <a:endParaRPr lang="en-GB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>
              <a:buFont typeface="Wingdings" pitchFamily="2" charset="2"/>
              <a:buChar char="q"/>
            </a:pP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Strategy for development of information society  2012-2016, Ministry of information society and telecommunication, </a:t>
            </a:r>
            <a:r>
              <a:rPr lang="en-GB" sz="2400" dirty="0" err="1" smtClean="0">
                <a:solidFill>
                  <a:srgbClr val="632523"/>
                </a:solidFill>
                <a:latin typeface="Cambria" pitchFamily="18" charset="0"/>
              </a:rPr>
              <a:t>dec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. 2011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28: </a:t>
            </a:r>
            <a:r>
              <a:rPr lang="x-none" sz="1100" b="1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en-GB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 Consumer and Health Protection</a:t>
            </a:r>
            <a:endParaRPr lang="en-US" b="1" dirty="0">
              <a:solidFill>
                <a:srgbClr val="FF0000"/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18435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843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8440" name="Rectangle 41"/>
          <p:cNvSpPr>
            <a:spLocks noChangeArrowheads="1"/>
          </p:cNvSpPr>
          <p:nvPr/>
        </p:nvSpPr>
        <p:spPr bwMode="auto">
          <a:xfrm>
            <a:off x="6096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8441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838200" y="762000"/>
            <a:ext cx="7772400" cy="838200"/>
          </a:xfrm>
        </p:spPr>
        <p:txBody>
          <a:bodyPr/>
          <a:lstStyle/>
          <a:p>
            <a:r>
              <a:rPr lang="sr-Latn-CS" sz="3200" b="1" dirty="0" smtClean="0">
                <a:solidFill>
                  <a:schemeClr val="hlink"/>
                </a:solidFill>
                <a:latin typeface="Cambria" pitchFamily="18" charset="0"/>
              </a:rPr>
              <a:t>Basic concepts of Integral HIS</a:t>
            </a:r>
            <a:endParaRPr lang="en-GB" sz="3200" b="1" dirty="0" smtClean="0">
              <a:solidFill>
                <a:schemeClr val="hlink"/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28: </a:t>
            </a:r>
            <a:r>
              <a:rPr lang="x-none" sz="1100" b="1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Subtitle 20"/>
          <p:cNvSpPr>
            <a:spLocks noGrp="1"/>
          </p:cNvSpPr>
          <p:nvPr>
            <p:ph type="subTitle" idx="1"/>
          </p:nvPr>
        </p:nvSpPr>
        <p:spPr>
          <a:xfrm>
            <a:off x="381000" y="1905000"/>
            <a:ext cx="8382000" cy="4191000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HIS development on unique/integral basis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Setting up of unique parameters and coding system for      </a:t>
            </a:r>
          </a:p>
          <a:p>
            <a:pPr algn="just"/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    data recording and communication – legal framework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  <a:endParaRPr lang="en-U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Centralized maintenance of common databases and              </a:t>
            </a:r>
          </a:p>
          <a:p>
            <a:pPr algn="just"/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    standard classifications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/>
            <a:endParaRPr lang="en-U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Ele</a:t>
            </a:r>
            <a:r>
              <a:rPr lang="en-US" sz="2400" dirty="0" err="1" smtClean="0">
                <a:solidFill>
                  <a:srgbClr val="632523"/>
                </a:solidFill>
                <a:latin typeface="Cambria" pitchFamily="18" charset="0"/>
              </a:rPr>
              <a:t>ctronic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Health Record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Interconnected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system modules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Open and upgradable system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/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/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rgbClr val="FF0000"/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843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8440" name="Rectangle 41"/>
          <p:cNvSpPr>
            <a:spLocks noChangeArrowheads="1"/>
          </p:cNvSpPr>
          <p:nvPr/>
        </p:nvSpPr>
        <p:spPr bwMode="auto">
          <a:xfrm>
            <a:off x="6096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8441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1066800" y="838201"/>
            <a:ext cx="7772400" cy="609599"/>
          </a:xfrm>
        </p:spPr>
        <p:txBody>
          <a:bodyPr/>
          <a:lstStyle/>
          <a:p>
            <a:r>
              <a:rPr lang="sr-Latn-CS" sz="3200" b="1" dirty="0" smtClean="0">
                <a:solidFill>
                  <a:schemeClr val="hlink"/>
                </a:solidFill>
                <a:latin typeface="Cambria" pitchFamily="18" charset="0"/>
              </a:rPr>
              <a:t>HIS Development</a:t>
            </a:r>
            <a:r>
              <a:rPr lang="en-GB" sz="3200" b="1" dirty="0" smtClean="0">
                <a:solidFill>
                  <a:schemeClr val="hlink"/>
                </a:solidFill>
                <a:latin typeface="Cambria" pitchFamily="18" charset="0"/>
              </a:rPr>
              <a:t> -chronology</a:t>
            </a: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228600" y="1828800"/>
            <a:ext cx="8610600" cy="4343400"/>
          </a:xfrm>
        </p:spPr>
        <p:txBody>
          <a:bodyPr/>
          <a:lstStyle/>
          <a:p>
            <a:pPr marL="812800" indent="-812800" algn="l"/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/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		                  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       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2012 – IS Agency for drugs and med. devices</a:t>
            </a:r>
          </a:p>
          <a:p>
            <a:pPr marL="812800" indent="-812800" algn="l"/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	                  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       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2012 – Health Statistics Information System </a:t>
            </a:r>
          </a:p>
          <a:p>
            <a:pPr marL="812800" indent="-812800" algn="l"/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                      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       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2010 -  IS Emergency Medical Care</a:t>
            </a:r>
          </a:p>
          <a:p>
            <a:pPr marL="812800" indent="-812800" algn="l"/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                      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       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2010 – IS General Hospitals</a:t>
            </a:r>
          </a:p>
          <a:p>
            <a:pPr marL="812800" indent="-812800" algn="l"/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               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      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2009 – IS Primary Health Care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(completed)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/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       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       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2008 – IS Dental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Offices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(contracts with HIF)</a:t>
            </a:r>
          </a:p>
          <a:p>
            <a:pPr marL="812800" indent="-812800" algn="l"/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       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2007-  Pilot IS Primary Health Care  (3 PHC Centers)    </a:t>
            </a:r>
          </a:p>
          <a:p>
            <a:pPr marL="812800" indent="-812800" algn="l"/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2006 – IS of HIF (on-line)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28: </a:t>
            </a:r>
            <a:r>
              <a:rPr lang="x-none" sz="1100" b="1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5400000" flipH="1" flipV="1">
            <a:off x="-38100" y="2857500"/>
            <a:ext cx="2971800" cy="19812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rgbClr val="FF0000"/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843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8440" name="Rectangle 41"/>
          <p:cNvSpPr>
            <a:spLocks noChangeArrowheads="1"/>
          </p:cNvSpPr>
          <p:nvPr/>
        </p:nvSpPr>
        <p:spPr bwMode="auto">
          <a:xfrm>
            <a:off x="6096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8441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914400" y="685800"/>
            <a:ext cx="7772400" cy="914399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hlink"/>
                </a:solidFill>
                <a:latin typeface="Cambria" pitchFamily="18" charset="0"/>
              </a:rPr>
              <a:t>Integrated </a:t>
            </a:r>
            <a:r>
              <a:rPr lang="sr-Latn-CS" sz="3200" b="1" dirty="0" smtClean="0">
                <a:solidFill>
                  <a:schemeClr val="hlink"/>
                </a:solidFill>
                <a:latin typeface="Cambria" pitchFamily="18" charset="0"/>
              </a:rPr>
              <a:t>HIS Modules and Func</a:t>
            </a:r>
            <a:r>
              <a:rPr lang="en-US" sz="3200" b="1" dirty="0" smtClean="0">
                <a:solidFill>
                  <a:schemeClr val="hlink"/>
                </a:solidFill>
                <a:latin typeface="Cambria" pitchFamily="18" charset="0"/>
              </a:rPr>
              <a:t>t</a:t>
            </a:r>
            <a:r>
              <a:rPr lang="sr-Latn-CS" sz="3200" b="1" dirty="0" smtClean="0">
                <a:solidFill>
                  <a:schemeClr val="hlink"/>
                </a:solidFill>
                <a:latin typeface="Cambria" pitchFamily="18" charset="0"/>
              </a:rPr>
              <a:t>ionalities</a:t>
            </a:r>
            <a:endParaRPr lang="en-GB" sz="3200" b="1" dirty="0" smtClean="0">
              <a:solidFill>
                <a:schemeClr val="hlink"/>
              </a:solidFill>
              <a:latin typeface="Cambria" pitchFamily="18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228600" y="2133600"/>
            <a:ext cx="8610600" cy="4191000"/>
          </a:xfrm>
        </p:spPr>
        <p:txBody>
          <a:bodyPr/>
          <a:lstStyle/>
          <a:p>
            <a:pPr marL="812800" indent="-812800"/>
            <a:r>
              <a:rPr lang="sr-Latn-CS" sz="2400" b="1" dirty="0" smtClean="0">
                <a:solidFill>
                  <a:srgbClr val="632523"/>
                </a:solidFill>
                <a:latin typeface="Cambria" pitchFamily="18" charset="0"/>
              </a:rPr>
              <a:t>Primary Health Care</a:t>
            </a:r>
          </a:p>
          <a:p>
            <a:pPr marL="812800" indent="-812800"/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/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/>
            <a:r>
              <a:rPr lang="sr-Latn-CS" sz="1800" b="1" dirty="0" smtClean="0">
                <a:solidFill>
                  <a:srgbClr val="632523"/>
                </a:solidFill>
                <a:latin typeface="Cambria" pitchFamily="18" charset="0"/>
              </a:rPr>
              <a:t>Bussines</a:t>
            </a:r>
            <a:r>
              <a:rPr lang="sr-Latn-CS" sz="2000" b="1" dirty="0" smtClean="0">
                <a:solidFill>
                  <a:srgbClr val="632523"/>
                </a:solidFill>
                <a:latin typeface="Cambria" pitchFamily="18" charset="0"/>
              </a:rPr>
              <a:t> Information System                                 Medical Information System</a:t>
            </a:r>
          </a:p>
          <a:p>
            <a:pPr marL="812800" indent="-812800" algn="l"/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- 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Human resources manag.                                             - Choosen Doctor – Application </a:t>
            </a:r>
          </a:p>
          <a:p>
            <a:pPr marL="812800" indent="-812800" algn="l"/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 - Finance Management                                                       CONTACT, scheduling , EHR  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/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 - Inventory management                                                 - Support Centers of PHC 					                           (</a:t>
            </a:r>
            <a:r>
              <a:rPr lang="sr-Latn-CS" sz="1400" dirty="0" smtClean="0">
                <a:solidFill>
                  <a:srgbClr val="632523"/>
                </a:solidFill>
                <a:latin typeface="Cambria" pitchFamily="18" charset="0"/>
              </a:rPr>
              <a:t>diagnostics, mental health, pulmonary dis.)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</a:p>
          <a:p>
            <a:pPr marL="812800" indent="-812800" algn="l"/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						       -Support </a:t>
            </a:r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units (</a:t>
            </a:r>
            <a:r>
              <a:rPr lang="en-GB" sz="1400" dirty="0" smtClean="0">
                <a:solidFill>
                  <a:srgbClr val="632523"/>
                </a:solidFill>
                <a:latin typeface="Cambria" pitchFamily="18" charset="0"/>
              </a:rPr>
              <a:t>patronage, physical med.)</a:t>
            </a:r>
            <a:endParaRPr lang="en-GB" sz="18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/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- 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Invoicing services                                                            </a:t>
            </a:r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-S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pecialist services, etc.</a:t>
            </a:r>
          </a:p>
          <a:p>
            <a:pPr marL="812800" indent="-812800" algn="l"/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						        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28: </a:t>
            </a:r>
            <a:r>
              <a:rPr lang="x-none" sz="1100" b="1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10800000" flipV="1">
            <a:off x="2362200" y="2590800"/>
            <a:ext cx="1676400" cy="9144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724400" y="2590800"/>
            <a:ext cx="1676400" cy="9144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124200" y="4038600"/>
            <a:ext cx="1981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>
            <a:off x="3124200" y="4495800"/>
            <a:ext cx="1981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rgbClr val="FF0000"/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843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8440" name="Rectangle 41"/>
          <p:cNvSpPr>
            <a:spLocks noChangeArrowheads="1"/>
          </p:cNvSpPr>
          <p:nvPr/>
        </p:nvSpPr>
        <p:spPr bwMode="auto">
          <a:xfrm>
            <a:off x="6096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8441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838200" y="685800"/>
            <a:ext cx="7772400" cy="914399"/>
          </a:xfrm>
        </p:spPr>
        <p:txBody>
          <a:bodyPr/>
          <a:lstStyle/>
          <a:p>
            <a:r>
              <a:rPr lang="sr-Latn-CS" sz="3200" b="1" dirty="0" smtClean="0">
                <a:solidFill>
                  <a:schemeClr val="hlink"/>
                </a:solidFill>
                <a:latin typeface="Cambria" pitchFamily="18" charset="0"/>
              </a:rPr>
              <a:t>HIS Modules and Func</a:t>
            </a:r>
            <a:r>
              <a:rPr lang="en-US" sz="3200" b="1" dirty="0" smtClean="0">
                <a:solidFill>
                  <a:schemeClr val="hlink"/>
                </a:solidFill>
                <a:latin typeface="Cambria" pitchFamily="18" charset="0"/>
              </a:rPr>
              <a:t>t</a:t>
            </a:r>
            <a:r>
              <a:rPr lang="sr-Latn-CS" sz="3200" b="1" dirty="0" smtClean="0">
                <a:solidFill>
                  <a:schemeClr val="hlink"/>
                </a:solidFill>
                <a:latin typeface="Cambria" pitchFamily="18" charset="0"/>
              </a:rPr>
              <a:t>ionalities</a:t>
            </a:r>
            <a:endParaRPr lang="en-GB" sz="3200" b="1" dirty="0" smtClean="0">
              <a:solidFill>
                <a:schemeClr val="hlink"/>
              </a:solidFill>
              <a:latin typeface="Cambria" pitchFamily="18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228600" y="2133600"/>
            <a:ext cx="8610600" cy="4191000"/>
          </a:xfrm>
        </p:spPr>
        <p:txBody>
          <a:bodyPr/>
          <a:lstStyle/>
          <a:p>
            <a:pPr marL="812800" indent="-812800"/>
            <a:r>
              <a:rPr lang="en-GB" sz="2200" b="1" dirty="0" smtClean="0">
                <a:solidFill>
                  <a:srgbClr val="632523"/>
                </a:solidFill>
                <a:latin typeface="Cambria" pitchFamily="18" charset="0"/>
              </a:rPr>
              <a:t>Secondary health care – General Hospitals (integrated module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)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/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/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/>
            <a:r>
              <a:rPr lang="sr-Latn-CS" sz="1800" b="1" dirty="0" smtClean="0">
                <a:solidFill>
                  <a:srgbClr val="632523"/>
                </a:solidFill>
                <a:latin typeface="Cambria" pitchFamily="18" charset="0"/>
              </a:rPr>
              <a:t>Bussines</a:t>
            </a:r>
            <a:r>
              <a:rPr lang="sr-Latn-CS" sz="2000" b="1" dirty="0" smtClean="0">
                <a:solidFill>
                  <a:srgbClr val="632523"/>
                </a:solidFill>
                <a:latin typeface="Cambria" pitchFamily="18" charset="0"/>
              </a:rPr>
              <a:t> Information System                         </a:t>
            </a:r>
            <a:r>
              <a:rPr lang="en-GB" sz="2000" b="1" dirty="0" smtClean="0">
                <a:solidFill>
                  <a:srgbClr val="632523"/>
                </a:solidFill>
                <a:latin typeface="Cambria" pitchFamily="18" charset="0"/>
              </a:rPr>
              <a:t>    </a:t>
            </a:r>
            <a:r>
              <a:rPr lang="sr-Latn-CS" sz="2000" b="1" dirty="0" smtClean="0">
                <a:solidFill>
                  <a:srgbClr val="632523"/>
                </a:solidFill>
                <a:latin typeface="Cambria" pitchFamily="18" charset="0"/>
              </a:rPr>
              <a:t>Medical Information System</a:t>
            </a:r>
          </a:p>
          <a:p>
            <a:pPr marL="812800" indent="-812800" algn="l"/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- 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Human resources manag.                                 </a:t>
            </a:r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    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- Specialist service – Application  “Visit” </a:t>
            </a:r>
            <a:endParaRPr lang="sr-Latn-CS" sz="18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/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 - Finance Management</a:t>
            </a:r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			   (doctor and nurse)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indent="-812800" algn="l"/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 - Inventory management                                          </a:t>
            </a:r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- Stationary health care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       		</a:t>
            </a:r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   - Pharmacy management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			</a:t>
            </a:r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        - patient admission and discharge</a:t>
            </a:r>
            <a:endParaRPr lang="sr-Latn-CS" sz="18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/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						</a:t>
            </a:r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       -  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ward </a:t>
            </a:r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doctor </a:t>
            </a:r>
          </a:p>
          <a:p>
            <a:pPr marL="812800" indent="-812800" algn="l"/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- 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Invoicing services</a:t>
            </a:r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                                                            - 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ward </a:t>
            </a:r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nurse </a:t>
            </a:r>
            <a:endParaRPr lang="sr-Latn-CS" sz="18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/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						 </a:t>
            </a:r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       - Operating theatre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    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28: </a:t>
            </a:r>
            <a:r>
              <a:rPr lang="x-none" sz="1100" b="1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10800000" flipV="1">
            <a:off x="2362200" y="2590800"/>
            <a:ext cx="1676400" cy="9144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876800" y="2590800"/>
            <a:ext cx="1447800" cy="9144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rgbClr val="FF0000"/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843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8440" name="Rectangle 41"/>
          <p:cNvSpPr>
            <a:spLocks noChangeArrowheads="1"/>
          </p:cNvSpPr>
          <p:nvPr/>
        </p:nvSpPr>
        <p:spPr bwMode="auto">
          <a:xfrm>
            <a:off x="6096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8441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1066800" y="762000"/>
            <a:ext cx="7772400" cy="761999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hlink"/>
                </a:solidFill>
                <a:latin typeface="Cambria" pitchFamily="18" charset="0"/>
              </a:rPr>
              <a:t>Health Statistics Information System</a:t>
            </a:r>
            <a:br>
              <a:rPr lang="en-GB" sz="2800" b="1" dirty="0" smtClean="0">
                <a:solidFill>
                  <a:schemeClr val="hlink"/>
                </a:solidFill>
                <a:latin typeface="Cambria" pitchFamily="18" charset="0"/>
              </a:rPr>
            </a:br>
            <a:r>
              <a:rPr lang="en-GB" sz="2800" b="1" dirty="0" smtClean="0">
                <a:solidFill>
                  <a:schemeClr val="hlink"/>
                </a:solidFill>
                <a:latin typeface="Cambria" pitchFamily="18" charset="0"/>
              </a:rPr>
              <a:t> </a:t>
            </a:r>
            <a:r>
              <a:rPr lang="en-GB" sz="1800" b="1" dirty="0" smtClean="0">
                <a:solidFill>
                  <a:schemeClr val="hlink"/>
                </a:solidFill>
                <a:latin typeface="Cambria" pitchFamily="18" charset="0"/>
              </a:rPr>
              <a:t>(integrated HIS module)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28: </a:t>
            </a:r>
            <a:r>
              <a:rPr lang="x-none" sz="1100" b="1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" name="Subtitle 20"/>
          <p:cNvSpPr>
            <a:spLocks noGrp="1"/>
          </p:cNvSpPr>
          <p:nvPr>
            <p:ph type="subTitle" idx="1"/>
          </p:nvPr>
        </p:nvSpPr>
        <p:spPr>
          <a:xfrm>
            <a:off x="533400" y="1905000"/>
            <a:ext cx="8153400" cy="4191000"/>
          </a:xfrm>
        </p:spPr>
        <p:txBody>
          <a:bodyPr/>
          <a:lstStyle/>
          <a:p>
            <a:r>
              <a:rPr lang="en-GB" sz="2400" b="1" dirty="0" smtClean="0">
                <a:solidFill>
                  <a:srgbClr val="632523"/>
                </a:solidFill>
                <a:latin typeface="Cambria" pitchFamily="18" charset="0"/>
              </a:rPr>
              <a:t>Institute of Public Health - 2012</a:t>
            </a: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/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/>
            <a:r>
              <a:rPr lang="en-GB" sz="2400" b="1" dirty="0" smtClean="0">
                <a:solidFill>
                  <a:srgbClr val="632523"/>
                </a:solidFill>
                <a:latin typeface="Cambria" pitchFamily="18" charset="0"/>
              </a:rPr>
              <a:t>Health Statistics Management            Reporting System</a:t>
            </a:r>
            <a:endParaRPr lang="sr-Latn-CS" sz="24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/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    - </a:t>
            </a:r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outpatient databases                                                  - PHC regular reports   </a:t>
            </a:r>
          </a:p>
          <a:p>
            <a:pPr algn="just"/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     -  inpatient databases                                                     - GH regular reports</a:t>
            </a:r>
          </a:p>
          <a:p>
            <a:pPr algn="just"/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    -  diseases registries (communicable dis.,                 - “ad hoc” reporting </a:t>
            </a:r>
          </a:p>
          <a:p>
            <a:pPr algn="just"/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        cancer, diabetes, acute coronary syndrome, </a:t>
            </a:r>
            <a:r>
              <a:rPr lang="en-GB" sz="1800" dirty="0" err="1" smtClean="0">
                <a:solidFill>
                  <a:srgbClr val="632523"/>
                </a:solidFill>
                <a:latin typeface="Cambria" pitchFamily="18" charset="0"/>
              </a:rPr>
              <a:t>cvd</a:t>
            </a:r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)  </a:t>
            </a:r>
          </a:p>
          <a:p>
            <a:pPr algn="just"/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    -  system registries (human resources, health</a:t>
            </a:r>
          </a:p>
          <a:p>
            <a:pPr algn="just"/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        care providers)</a:t>
            </a:r>
            <a:endParaRPr lang="en-US" sz="1800" dirty="0">
              <a:solidFill>
                <a:srgbClr val="632523"/>
              </a:solidFill>
              <a:latin typeface="Cambria" pitchFamily="18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10800000" flipV="1">
            <a:off x="2743200" y="2362200"/>
            <a:ext cx="9906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6200000" flipH="1">
            <a:off x="4953000" y="2362200"/>
            <a:ext cx="838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rgbClr val="FF0000"/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843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8440" name="Rectangle 41"/>
          <p:cNvSpPr>
            <a:spLocks noChangeArrowheads="1"/>
          </p:cNvSpPr>
          <p:nvPr/>
        </p:nvSpPr>
        <p:spPr bwMode="auto">
          <a:xfrm>
            <a:off x="6096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8441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914400" y="457200"/>
            <a:ext cx="7772400" cy="762000"/>
          </a:xfrm>
        </p:spPr>
        <p:txBody>
          <a:bodyPr/>
          <a:lstStyle/>
          <a:p>
            <a:r>
              <a:rPr lang="sr-Latn-CS" sz="3200" b="1" dirty="0" smtClean="0">
                <a:solidFill>
                  <a:schemeClr val="hlink"/>
                </a:solidFill>
                <a:latin typeface="Cambria" pitchFamily="18" charset="0"/>
              </a:rPr>
              <a:t>   </a:t>
            </a:r>
            <a:r>
              <a:rPr lang="en-US" sz="3200" b="1" dirty="0" smtClean="0">
                <a:solidFill>
                  <a:schemeClr val="hlink"/>
                </a:solidFill>
                <a:latin typeface="Cambria" pitchFamily="18" charset="0"/>
              </a:rPr>
              <a:t>   </a:t>
            </a:r>
            <a:r>
              <a:rPr lang="sr-Latn-CS" sz="3200" b="1" dirty="0" smtClean="0">
                <a:solidFill>
                  <a:schemeClr val="hlink"/>
                </a:solidFill>
                <a:latin typeface="Cambria" pitchFamily="18" charset="0"/>
              </a:rPr>
              <a:t>  </a:t>
            </a:r>
            <a:r>
              <a:rPr lang="en-GB" sz="3200" b="1" dirty="0" smtClean="0">
                <a:solidFill>
                  <a:schemeClr val="hlink"/>
                </a:solidFill>
                <a:latin typeface="Cambria" pitchFamily="18" charset="0"/>
              </a:rPr>
              <a:t>Data flows and e-services</a:t>
            </a:r>
            <a:r>
              <a:rPr lang="sr-Latn-CS" sz="3200" b="1" dirty="0" smtClean="0">
                <a:solidFill>
                  <a:schemeClr val="hlink"/>
                </a:solidFill>
                <a:latin typeface="Cambria" pitchFamily="18" charset="0"/>
              </a:rPr>
              <a:t> </a:t>
            </a:r>
            <a:r>
              <a:rPr lang="sr-Latn-CS" sz="1400" dirty="0" smtClean="0">
                <a:solidFill>
                  <a:schemeClr val="hlink"/>
                </a:solidFill>
                <a:latin typeface="Cambria" pitchFamily="18" charset="0"/>
              </a:rPr>
              <a:t>(interna</a:t>
            </a:r>
            <a:r>
              <a:rPr lang="en-US" sz="1400" dirty="0" smtClean="0">
                <a:solidFill>
                  <a:schemeClr val="hlink"/>
                </a:solidFill>
                <a:latin typeface="Cambria" pitchFamily="18" charset="0"/>
              </a:rPr>
              <a:t>l</a:t>
            </a:r>
            <a:r>
              <a:rPr lang="sr-Latn-CS" sz="1400" dirty="0" smtClean="0">
                <a:solidFill>
                  <a:schemeClr val="hlink"/>
                </a:solidFill>
                <a:latin typeface="Cambria" pitchFamily="18" charset="0"/>
              </a:rPr>
              <a:t> interoperabil</a:t>
            </a:r>
            <a:r>
              <a:rPr lang="en-US" sz="1400" dirty="0" err="1" smtClean="0">
                <a:solidFill>
                  <a:schemeClr val="hlink"/>
                </a:solidFill>
                <a:latin typeface="Cambria" pitchFamily="18" charset="0"/>
              </a:rPr>
              <a:t>ity</a:t>
            </a:r>
            <a:r>
              <a:rPr lang="sr-Latn-CS" sz="1400" dirty="0" smtClean="0">
                <a:solidFill>
                  <a:schemeClr val="hlink"/>
                </a:solidFill>
                <a:latin typeface="Cambria" pitchFamily="18" charset="0"/>
              </a:rPr>
              <a:t>)</a:t>
            </a:r>
            <a:endParaRPr lang="en-GB" sz="3200" b="1" dirty="0" smtClean="0">
              <a:solidFill>
                <a:schemeClr val="hlink"/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28: </a:t>
            </a:r>
            <a:r>
              <a:rPr lang="x-none" sz="1100" b="1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3886200" y="2667000"/>
            <a:ext cx="3124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5400000" flipH="1" flipV="1">
            <a:off x="6704806" y="2361406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 flipH="1" flipV="1">
            <a:off x="3582194" y="2361406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1524000" y="2133600"/>
            <a:ext cx="4038600" cy="3429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5400000">
            <a:off x="-37306" y="3694906"/>
            <a:ext cx="3124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10800000">
            <a:off x="3505200" y="5562600"/>
            <a:ext cx="1981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514600" y="1981200"/>
            <a:ext cx="3352800" cy="2743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10800000">
            <a:off x="2057400" y="2057400"/>
            <a:ext cx="3886200" cy="3276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rot="5400000">
            <a:off x="-1447800" y="3962400"/>
            <a:ext cx="3657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rot="5400000">
            <a:off x="6515894" y="5904706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>
            <a:off x="990600" y="6096000"/>
            <a:ext cx="5715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228600" y="1524000"/>
            <a:ext cx="4125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Primary health care providers</a:t>
            </a:r>
            <a:endParaRPr lang="en-US" sz="2400" dirty="0">
              <a:solidFill>
                <a:srgbClr val="632523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486400" y="1524000"/>
            <a:ext cx="29642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Pharmacy Institution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343400" y="2209800"/>
            <a:ext cx="2514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 smtClean="0">
                <a:solidFill>
                  <a:srgbClr val="FF0000"/>
                </a:solidFill>
                <a:latin typeface="Cambria" pitchFamily="18" charset="0"/>
              </a:rPr>
              <a:t>electronic prescription</a:t>
            </a:r>
            <a:endParaRPr lang="sr-Latn-CS" sz="2800" dirty="0" smtClean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019800" y="5253335"/>
            <a:ext cx="25710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General Hospitals </a:t>
            </a:r>
            <a:endParaRPr lang="en-US" sz="2400" dirty="0">
              <a:solidFill>
                <a:srgbClr val="632523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13673" y="5257800"/>
            <a:ext cx="31677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Health Insurance Fund</a:t>
            </a:r>
            <a:endParaRPr lang="en-US" sz="2400" dirty="0">
              <a:solidFill>
                <a:srgbClr val="632523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52400" y="5791200"/>
            <a:ext cx="7521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GB" sz="2800" dirty="0" smtClean="0">
                <a:solidFill>
                  <a:srgbClr val="632523"/>
                </a:solidFill>
                <a:latin typeface="Cambria" pitchFamily="18" charset="0"/>
              </a:rPr>
              <a:t>IPH</a:t>
            </a:r>
            <a:endParaRPr lang="en-US" sz="2800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943600" y="4343400"/>
            <a:ext cx="256852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Agency for drugs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and  med.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devices </a:t>
            </a:r>
            <a:endParaRPr lang="en-US" sz="2400" dirty="0">
              <a:solidFill>
                <a:srgbClr val="632523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 rot="2344246">
            <a:off x="2611272" y="3069282"/>
            <a:ext cx="3583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ambria" pitchFamily="18" charset="0"/>
              </a:rPr>
              <a:t>electronic</a:t>
            </a:r>
            <a:r>
              <a:rPr lang="sr-Latn-CS" dirty="0" smtClean="0">
                <a:solidFill>
                  <a:srgbClr val="FF0000"/>
                </a:solidFill>
                <a:latin typeface="Cambria" pitchFamily="18" charset="0"/>
              </a:rPr>
              <a:t>  </a:t>
            </a:r>
            <a:r>
              <a:rPr lang="en-GB" dirty="0" smtClean="0">
                <a:solidFill>
                  <a:srgbClr val="FF0000"/>
                </a:solidFill>
                <a:latin typeface="Cambria" pitchFamily="18" charset="0"/>
              </a:rPr>
              <a:t>adverse effects of drugs</a:t>
            </a: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 rot="16200000">
            <a:off x="-414634" y="2943137"/>
            <a:ext cx="26670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CS" dirty="0" smtClean="0">
                <a:solidFill>
                  <a:srgbClr val="FF0000"/>
                </a:solidFill>
                <a:latin typeface="Cambria" pitchFamily="18" charset="0"/>
              </a:rPr>
              <a:t>e-infectious dis</a:t>
            </a:r>
            <a:r>
              <a:rPr lang="en-US" dirty="0" smtClean="0">
                <a:solidFill>
                  <a:srgbClr val="FF0000"/>
                </a:solidFill>
                <a:latin typeface="Cambria" pitchFamily="18" charset="0"/>
              </a:rPr>
              <a:t>ease notification</a:t>
            </a:r>
            <a:endParaRPr lang="sr-Latn-CS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sr-Latn-CS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sr-Latn-CS" dirty="0" smtClean="0">
                <a:solidFill>
                  <a:srgbClr val="FF0000"/>
                </a:solidFill>
                <a:latin typeface="Cambria" pitchFamily="18" charset="0"/>
              </a:rPr>
              <a:t>e</a:t>
            </a:r>
            <a:r>
              <a:rPr lang="en-GB" dirty="0" err="1" smtClean="0">
                <a:solidFill>
                  <a:srgbClr val="FF0000"/>
                </a:solidFill>
                <a:latin typeface="Cambria" pitchFamily="18" charset="0"/>
              </a:rPr>
              <a:t>lectronic</a:t>
            </a:r>
            <a:r>
              <a:rPr lang="sr-Latn-CS" dirty="0" smtClean="0">
                <a:solidFill>
                  <a:srgbClr val="FF0000"/>
                </a:solidFill>
                <a:latin typeface="Cambria" pitchFamily="18" charset="0"/>
              </a:rPr>
              <a:t>  </a:t>
            </a:r>
            <a:r>
              <a:rPr lang="en-GB" dirty="0" smtClean="0">
                <a:solidFill>
                  <a:srgbClr val="FF0000"/>
                </a:solidFill>
                <a:latin typeface="Cambria" pitchFamily="18" charset="0"/>
              </a:rPr>
              <a:t>invoicing </a:t>
            </a:r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 rot="2457789">
            <a:off x="2428567" y="3709629"/>
            <a:ext cx="1691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ambria" pitchFamily="18" charset="0"/>
              </a:rPr>
              <a:t>electronic refer</a:t>
            </a:r>
            <a:endParaRPr lang="en-US" dirty="0"/>
          </a:p>
        </p:txBody>
      </p:sp>
      <p:sp>
        <p:nvSpPr>
          <p:cNvPr id="51" name="Rectangle 50"/>
          <p:cNvSpPr/>
          <p:nvPr/>
        </p:nvSpPr>
        <p:spPr>
          <a:xfrm rot="2474812">
            <a:off x="2507089" y="3045637"/>
            <a:ext cx="290297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Cambria" pitchFamily="18" charset="0"/>
              </a:rPr>
              <a:t>electronic specialist report</a:t>
            </a:r>
            <a:r>
              <a:rPr lang="en-GB" sz="3200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  <a:endParaRPr lang="sr-Latn-CS" sz="3200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en-GB" dirty="0" smtClean="0">
                <a:solidFill>
                  <a:srgbClr val="FF0000"/>
                </a:solidFill>
                <a:latin typeface="Cambria" pitchFamily="18" charset="0"/>
              </a:rPr>
              <a:t>electronic discharge letter</a:t>
            </a:r>
            <a:endParaRPr lang="sr-Latn-CS" dirty="0" smtClean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505200" y="5486400"/>
            <a:ext cx="2103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ambria" pitchFamily="18" charset="0"/>
              </a:rPr>
              <a:t>electronic invoicing</a:t>
            </a:r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4572000" y="2514600"/>
            <a:ext cx="1981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Latn-CS" dirty="0" smtClean="0">
                <a:solidFill>
                  <a:srgbClr val="FF0000"/>
                </a:solidFill>
                <a:latin typeface="Cambria" pitchFamily="18" charset="0"/>
              </a:rPr>
              <a:t>realization report</a:t>
            </a:r>
            <a:endParaRPr lang="sr-Latn-CS" sz="2800" dirty="0" smtClean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09800" y="6019800"/>
            <a:ext cx="419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dirty="0" smtClean="0">
                <a:solidFill>
                  <a:srgbClr val="FF0000"/>
                </a:solidFill>
                <a:latin typeface="Cambria" pitchFamily="18" charset="0"/>
              </a:rPr>
              <a:t>e-infectious dis</a:t>
            </a:r>
            <a:r>
              <a:rPr lang="en-US" dirty="0" smtClean="0">
                <a:solidFill>
                  <a:srgbClr val="FF0000"/>
                </a:solidFill>
                <a:latin typeface="Cambria" pitchFamily="18" charset="0"/>
              </a:rPr>
              <a:t>ease notification</a:t>
            </a:r>
            <a:endParaRPr lang="sr-Latn-CS" dirty="0" smtClean="0">
              <a:solidFill>
                <a:srgbClr val="FF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en-GB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 Consumer and Health Protection</a:t>
            </a:r>
            <a:endParaRPr lang="en-US" b="1" dirty="0">
              <a:solidFill>
                <a:srgbClr val="FF0000"/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843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8440" name="Rectangle 41"/>
          <p:cNvSpPr>
            <a:spLocks noChangeArrowheads="1"/>
          </p:cNvSpPr>
          <p:nvPr/>
        </p:nvSpPr>
        <p:spPr bwMode="auto">
          <a:xfrm>
            <a:off x="609600" y="18288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8441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533399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hlink"/>
                </a:solidFill>
                <a:latin typeface="Cambria" pitchFamily="18" charset="0"/>
              </a:rPr>
              <a:t>Electronic health record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28: </a:t>
            </a:r>
            <a:r>
              <a:rPr lang="x-none" sz="1100" b="1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" name="Subtitle 20"/>
          <p:cNvSpPr>
            <a:spLocks noGrp="1"/>
          </p:cNvSpPr>
          <p:nvPr>
            <p:ph type="subTitle" idx="1"/>
          </p:nvPr>
        </p:nvSpPr>
        <p:spPr>
          <a:xfrm>
            <a:off x="228600" y="1752600"/>
            <a:ext cx="8610600" cy="4495800"/>
          </a:xfrm>
        </p:spPr>
        <p:txBody>
          <a:bodyPr/>
          <a:lstStyle/>
          <a:p>
            <a:pPr algn="just"/>
            <a:r>
              <a:rPr lang="en-GB" sz="2400" b="1" dirty="0" smtClean="0">
                <a:solidFill>
                  <a:srgbClr val="632523"/>
                </a:solidFill>
                <a:latin typeface="Cambria" pitchFamily="18" charset="0"/>
              </a:rPr>
              <a:t>Application CONTACT  in PHC                                      EHR</a:t>
            </a:r>
            <a:endParaRPr lang="sr-Latn-CS" sz="24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sr-Latn-CS" sz="1600" dirty="0" smtClean="0">
                <a:solidFill>
                  <a:srgbClr val="632523"/>
                </a:solidFill>
                <a:latin typeface="Cambria" pitchFamily="18" charset="0"/>
              </a:rPr>
              <a:t>Administr. patient data                                                                                        Patient general data        </a:t>
            </a:r>
          </a:p>
          <a:p>
            <a:pPr algn="just">
              <a:buFont typeface="Wingdings" pitchFamily="2" charset="2"/>
              <a:buChar char="Ø"/>
            </a:pPr>
            <a:r>
              <a:rPr lang="sr-Latn-CS" sz="1600" dirty="0" smtClean="0">
                <a:solidFill>
                  <a:srgbClr val="632523"/>
                </a:solidFill>
                <a:latin typeface="Cambria" pitchFamily="18" charset="0"/>
              </a:rPr>
              <a:t>Personal anamnesis                                                                                              Anamnesis</a:t>
            </a:r>
          </a:p>
          <a:p>
            <a:pPr algn="just">
              <a:buFont typeface="Wingdings" pitchFamily="2" charset="2"/>
              <a:buChar char="Ø"/>
            </a:pPr>
            <a:r>
              <a:rPr lang="sr-Latn-CS" sz="1600" dirty="0" smtClean="0">
                <a:solidFill>
                  <a:srgbClr val="632523"/>
                </a:solidFill>
                <a:latin typeface="Cambria" pitchFamily="18" charset="0"/>
              </a:rPr>
              <a:t>Risk factors and  allergies                                                                                    </a:t>
            </a:r>
            <a:r>
              <a:rPr lang="en-US" sz="1600" dirty="0" smtClean="0">
                <a:solidFill>
                  <a:srgbClr val="632523"/>
                </a:solidFill>
                <a:latin typeface="Cambria" pitchFamily="18" charset="0"/>
              </a:rPr>
              <a:t>E</a:t>
            </a:r>
            <a:r>
              <a:rPr lang="sr-Latn-CS" sz="1600" dirty="0" smtClean="0">
                <a:solidFill>
                  <a:srgbClr val="632523"/>
                </a:solidFill>
                <a:latin typeface="Cambria" pitchFamily="18" charset="0"/>
              </a:rPr>
              <a:t>pisodes of treatments  </a:t>
            </a:r>
          </a:p>
          <a:p>
            <a:pPr algn="just">
              <a:buFont typeface="Wingdings" pitchFamily="2" charset="2"/>
              <a:buChar char="Ø"/>
            </a:pPr>
            <a:r>
              <a:rPr lang="sr-Latn-CS" sz="1600" dirty="0" smtClean="0">
                <a:solidFill>
                  <a:srgbClr val="632523"/>
                </a:solidFill>
                <a:latin typeface="Cambria" pitchFamily="18" charset="0"/>
              </a:rPr>
              <a:t>episodes of treatment                                                                                           Therapies </a:t>
            </a:r>
            <a:endParaRPr lang="en-US" sz="16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/>
            <a:r>
              <a:rPr lang="en-US" sz="1600" dirty="0" smtClean="0">
                <a:solidFill>
                  <a:srgbClr val="632523"/>
                </a:solidFill>
                <a:latin typeface="Cambria" pitchFamily="18" charset="0"/>
              </a:rPr>
              <a:t>                                                                                                                                   Interventions and procedures</a:t>
            </a:r>
            <a:endParaRPr lang="sr-Latn-CS" sz="16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sr-Latn-CS" sz="1600" dirty="0" smtClean="0">
                <a:solidFill>
                  <a:srgbClr val="632523"/>
                </a:solidFill>
                <a:latin typeface="Cambria" pitchFamily="18" charset="0"/>
              </a:rPr>
              <a:t>Diagnoses (ICPC-2/ICD-10)                                                                                 Immunisation </a:t>
            </a:r>
            <a:r>
              <a:rPr lang="en-US" sz="1600" dirty="0" smtClean="0">
                <a:solidFill>
                  <a:srgbClr val="632523"/>
                </a:solidFill>
                <a:latin typeface="Cambria" pitchFamily="18" charset="0"/>
              </a:rPr>
              <a:t>record</a:t>
            </a:r>
            <a:endParaRPr lang="sr-Latn-CS" sz="16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sr-Latn-CS" sz="1600" dirty="0" smtClean="0">
                <a:solidFill>
                  <a:srgbClr val="632523"/>
                </a:solidFill>
                <a:latin typeface="Cambria" pitchFamily="18" charset="0"/>
              </a:rPr>
              <a:t>Health services</a:t>
            </a:r>
            <a:r>
              <a:rPr lang="en-US" sz="1600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1600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en-US" sz="1600" dirty="0" smtClean="0">
                <a:solidFill>
                  <a:srgbClr val="632523"/>
                </a:solidFill>
                <a:latin typeface="Cambria" pitchFamily="18" charset="0"/>
              </a:rPr>
              <a:t>                                                                                                     Risk factors </a:t>
            </a:r>
            <a:endParaRPr lang="sr-Latn-CS" sz="16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/>
            <a:r>
              <a:rPr lang="en-US" sz="1600" dirty="0" smtClean="0">
                <a:solidFill>
                  <a:srgbClr val="632523"/>
                </a:solidFill>
                <a:latin typeface="Cambria" pitchFamily="18" charset="0"/>
              </a:rPr>
              <a:t>                                                                                                                                          Allergies  </a:t>
            </a:r>
            <a:endParaRPr lang="sr-Latn-CS" sz="16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sr-Latn-CS" sz="1600" dirty="0" smtClean="0">
                <a:solidFill>
                  <a:srgbClr val="632523"/>
                </a:solidFill>
                <a:latin typeface="Cambria" pitchFamily="18" charset="0"/>
              </a:rPr>
              <a:t>Refer</a:t>
            </a:r>
            <a:r>
              <a:rPr lang="en-US" sz="1600" dirty="0" err="1" smtClean="0">
                <a:solidFill>
                  <a:srgbClr val="632523"/>
                </a:solidFill>
                <a:latin typeface="Cambria" pitchFamily="18" charset="0"/>
              </a:rPr>
              <a:t>rals</a:t>
            </a:r>
            <a:r>
              <a:rPr lang="en-US" sz="16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r-Latn-CS" sz="1600" dirty="0" smtClean="0">
                <a:solidFill>
                  <a:srgbClr val="632523"/>
                </a:solidFill>
                <a:latin typeface="Cambria" pitchFamily="18" charset="0"/>
              </a:rPr>
              <a:t>inside PHC</a:t>
            </a:r>
            <a:r>
              <a:rPr lang="en-US" sz="1600" dirty="0" smtClean="0">
                <a:solidFill>
                  <a:srgbClr val="632523"/>
                </a:solidFill>
                <a:latin typeface="Cambria" pitchFamily="18" charset="0"/>
              </a:rPr>
              <a:t>                                                                                               Hospital treatments</a:t>
            </a:r>
            <a:endParaRPr lang="sr-Latn-CS" sz="16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sr-Latn-CS" sz="1600" dirty="0" smtClean="0">
                <a:solidFill>
                  <a:srgbClr val="632523"/>
                </a:solidFill>
                <a:latin typeface="Cambria" pitchFamily="18" charset="0"/>
              </a:rPr>
              <a:t>Refer</a:t>
            </a:r>
            <a:r>
              <a:rPr lang="en-US" sz="1600" dirty="0" err="1" smtClean="0">
                <a:solidFill>
                  <a:srgbClr val="632523"/>
                </a:solidFill>
                <a:latin typeface="Cambria" pitchFamily="18" charset="0"/>
              </a:rPr>
              <a:t>ral</a:t>
            </a:r>
            <a:r>
              <a:rPr lang="sr-Latn-CS" sz="1600" dirty="0" smtClean="0">
                <a:solidFill>
                  <a:srgbClr val="632523"/>
                </a:solidFill>
                <a:latin typeface="Cambria" pitchFamily="18" charset="0"/>
              </a:rPr>
              <a:t>s outside PHC</a:t>
            </a:r>
            <a:r>
              <a:rPr lang="en-US" sz="1600" dirty="0" smtClean="0">
                <a:solidFill>
                  <a:srgbClr val="632523"/>
                </a:solidFill>
                <a:latin typeface="Cambria" pitchFamily="18" charset="0"/>
              </a:rPr>
              <a:t>                                   Available</a:t>
            </a:r>
            <a:r>
              <a:rPr lang="sr-Latn-CS" sz="1600" dirty="0" smtClean="0">
                <a:solidFill>
                  <a:srgbClr val="632523"/>
                </a:solidFill>
                <a:latin typeface="Cambria" pitchFamily="18" charset="0"/>
              </a:rPr>
              <a:t> at point of care</a:t>
            </a:r>
            <a:r>
              <a:rPr lang="en-US" sz="1600" dirty="0" smtClean="0">
                <a:solidFill>
                  <a:srgbClr val="632523"/>
                </a:solidFill>
                <a:latin typeface="Cambria" pitchFamily="18" charset="0"/>
              </a:rPr>
              <a:t>:         Specialist reports</a:t>
            </a:r>
            <a:endParaRPr lang="sr-Latn-CS" sz="16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sr-Latn-CS" sz="1600" dirty="0" smtClean="0">
                <a:solidFill>
                  <a:srgbClr val="632523"/>
                </a:solidFill>
                <a:latin typeface="Cambria" pitchFamily="18" charset="0"/>
              </a:rPr>
              <a:t>Ordering of interv. </a:t>
            </a:r>
            <a:r>
              <a:rPr lang="en-US" sz="1600" dirty="0" smtClean="0">
                <a:solidFill>
                  <a:srgbClr val="632523"/>
                </a:solidFill>
                <a:latin typeface="Cambria" pitchFamily="18" charset="0"/>
              </a:rPr>
              <a:t>a</a:t>
            </a:r>
            <a:r>
              <a:rPr lang="sr-Latn-CS" sz="1600" dirty="0" smtClean="0">
                <a:solidFill>
                  <a:srgbClr val="632523"/>
                </a:solidFill>
                <a:latin typeface="Cambria" pitchFamily="18" charset="0"/>
              </a:rPr>
              <a:t>nd procedures </a:t>
            </a:r>
            <a:r>
              <a:rPr lang="en-US" sz="1600" dirty="0" smtClean="0">
                <a:solidFill>
                  <a:srgbClr val="632523"/>
                </a:solidFill>
                <a:latin typeface="Cambria" pitchFamily="18" charset="0"/>
              </a:rPr>
              <a:t>                      PHC doctor</a:t>
            </a:r>
            <a:endParaRPr lang="sr-Latn-CS" sz="16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sr-Latn-CS" sz="16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1600" dirty="0" smtClean="0">
                <a:solidFill>
                  <a:srgbClr val="632523"/>
                </a:solidFill>
                <a:latin typeface="Cambria" pitchFamily="18" charset="0"/>
              </a:rPr>
              <a:t>P</a:t>
            </a:r>
            <a:r>
              <a:rPr lang="sr-Latn-CS" sz="1600" dirty="0" smtClean="0">
                <a:solidFill>
                  <a:srgbClr val="632523"/>
                </a:solidFill>
                <a:latin typeface="Cambria" pitchFamily="18" charset="0"/>
              </a:rPr>
              <a:t>rescription</a:t>
            </a:r>
            <a:r>
              <a:rPr lang="en-US" sz="1600" dirty="0" smtClean="0">
                <a:solidFill>
                  <a:srgbClr val="632523"/>
                </a:solidFill>
                <a:latin typeface="Cambria" pitchFamily="18" charset="0"/>
              </a:rPr>
              <a:t>                                                           specialist  in outpatient service</a:t>
            </a:r>
          </a:p>
          <a:p>
            <a:pPr algn="just">
              <a:buFont typeface="Wingdings" pitchFamily="2" charset="2"/>
              <a:buChar char="Ø"/>
            </a:pPr>
            <a:r>
              <a:rPr lang="sr-Latn-CS" sz="1600" dirty="0" smtClean="0">
                <a:solidFill>
                  <a:srgbClr val="632523"/>
                </a:solidFill>
                <a:latin typeface="Cambria" pitchFamily="18" charset="0"/>
              </a:rPr>
              <a:t>Sick leave (medical report)</a:t>
            </a:r>
            <a:r>
              <a:rPr lang="en-US" sz="1600" dirty="0" smtClean="0">
                <a:solidFill>
                  <a:srgbClr val="632523"/>
                </a:solidFill>
                <a:latin typeface="Cambria" pitchFamily="18" charset="0"/>
              </a:rPr>
              <a:t>                                      ward doctor</a:t>
            </a:r>
            <a:endParaRPr lang="sr-Latn-CS" sz="16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1600" dirty="0" smtClean="0">
                <a:solidFill>
                  <a:srgbClr val="632523"/>
                </a:solidFill>
                <a:latin typeface="Cambria" pitchFamily="18" charset="0"/>
              </a:rPr>
              <a:t>Reporting to ISIPH, ISADMD</a:t>
            </a:r>
            <a:endParaRPr lang="sr-Latn-CS" sz="16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/>
            <a:endParaRPr lang="sr-Latn-CS" sz="16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sr-Latn-CS" sz="16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/>
            <a:endParaRPr lang="en-US" sz="1600" dirty="0">
              <a:solidFill>
                <a:srgbClr val="632523"/>
              </a:solidFill>
              <a:latin typeface="Cambria" pitchFamily="18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3886200" y="2971800"/>
            <a:ext cx="2362200" cy="158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Documents and Settings\natasa.terzic\My Documents\My Pictures\EHR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3048000"/>
            <a:ext cx="1143000" cy="915390"/>
          </a:xfrm>
          <a:prstGeom prst="rect">
            <a:avLst/>
          </a:prstGeom>
          <a:noFill/>
        </p:spPr>
      </p:pic>
      <p:cxnSp>
        <p:nvCxnSpPr>
          <p:cNvPr id="25" name="Straight Arrow Connector 24"/>
          <p:cNvCxnSpPr/>
          <p:nvPr/>
        </p:nvCxnSpPr>
        <p:spPr>
          <a:xfrm rot="5400000">
            <a:off x="4458494" y="4456906"/>
            <a:ext cx="838200" cy="158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en-GB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 Consumer and Health Protection</a:t>
            </a:r>
            <a:endParaRPr lang="en-US" b="1" dirty="0">
              <a:solidFill>
                <a:srgbClr val="FF0000"/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843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8440" name="Rectangle 41"/>
          <p:cNvSpPr>
            <a:spLocks noChangeArrowheads="1"/>
          </p:cNvSpPr>
          <p:nvPr/>
        </p:nvSpPr>
        <p:spPr bwMode="auto">
          <a:xfrm>
            <a:off x="6096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8441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838200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hlink"/>
                </a:solidFill>
                <a:latin typeface="Cambria" pitchFamily="18" charset="0"/>
              </a:rPr>
              <a:t>Common Resources</a:t>
            </a:r>
            <a:endParaRPr lang="en-GB" sz="3200" b="1" dirty="0" smtClean="0">
              <a:solidFill>
                <a:schemeClr val="hlink"/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28: </a:t>
            </a:r>
            <a:r>
              <a:rPr lang="x-none" sz="1100" b="1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" name="Subtitle 20"/>
          <p:cNvSpPr>
            <a:spLocks noGrp="1"/>
          </p:cNvSpPr>
          <p:nvPr>
            <p:ph type="subTitle" idx="1"/>
          </p:nvPr>
        </p:nvSpPr>
        <p:spPr>
          <a:xfrm>
            <a:off x="228600" y="1981200"/>
            <a:ext cx="8382000" cy="3962400"/>
          </a:xfrm>
        </p:spPr>
        <p:txBody>
          <a:bodyPr/>
          <a:lstStyle/>
          <a:p>
            <a:pPr algn="just"/>
            <a:r>
              <a:rPr lang="en-GB" sz="2400" b="1" dirty="0" smtClean="0">
                <a:solidFill>
                  <a:srgbClr val="632523"/>
                </a:solidFill>
                <a:latin typeface="Cambria" pitchFamily="18" charset="0"/>
              </a:rPr>
              <a:t>     DATABASES                                                             STANDARDS</a:t>
            </a:r>
          </a:p>
          <a:p>
            <a:pPr algn="just"/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						     </a:t>
            </a:r>
            <a:r>
              <a:rPr lang="en-GB" sz="1800" dirty="0" smtClean="0">
                <a:solidFill>
                  <a:srgbClr val="632523"/>
                </a:solidFill>
                <a:latin typeface="Cambria" pitchFamily="18" charset="0"/>
              </a:rPr>
              <a:t>(Intern. Classifications)</a:t>
            </a:r>
          </a:p>
          <a:p>
            <a:pPr algn="just">
              <a:buFont typeface="Wingdings" pitchFamily="2" charset="2"/>
              <a:buChar char="Ø"/>
            </a:pP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Database of </a:t>
            </a:r>
            <a:r>
              <a:rPr lang="en-GB" sz="2400" dirty="0" err="1" smtClean="0">
                <a:solidFill>
                  <a:srgbClr val="632523"/>
                </a:solidFill>
                <a:latin typeface="Cambria" pitchFamily="18" charset="0"/>
              </a:rPr>
              <a:t>insurees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                                              ICD-10  </a:t>
            </a:r>
          </a:p>
          <a:p>
            <a:pPr algn="just">
              <a:buFont typeface="Wingdings" pitchFamily="2" charset="2"/>
              <a:buChar char="Ø"/>
            </a:pP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Database of </a:t>
            </a:r>
            <a:r>
              <a:rPr lang="en-GB" sz="2400" dirty="0" err="1" smtClean="0">
                <a:solidFill>
                  <a:srgbClr val="632523"/>
                </a:solidFill>
                <a:latin typeface="Cambria" pitchFamily="18" charset="0"/>
              </a:rPr>
              <a:t>phycisians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, </a:t>
            </a:r>
            <a:r>
              <a:rPr lang="en-GB" sz="2400" dirty="0" err="1" smtClean="0">
                <a:solidFill>
                  <a:srgbClr val="632523"/>
                </a:solidFill>
                <a:latin typeface="Cambria" pitchFamily="18" charset="0"/>
              </a:rPr>
              <a:t>pharm.,dentists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          ICPC-2</a:t>
            </a:r>
          </a:p>
          <a:p>
            <a:pPr algn="just">
              <a:buFont typeface="Wingdings" pitchFamily="2" charset="2"/>
              <a:buChar char="Ø"/>
            </a:pP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Database of health care providers                     ATC/DDD</a:t>
            </a:r>
          </a:p>
          <a:p>
            <a:pPr algn="just">
              <a:buFont typeface="Wingdings" pitchFamily="2" charset="2"/>
              <a:buChar char="Ø"/>
            </a:pP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Database of medicines </a:t>
            </a:r>
            <a:r>
              <a:rPr lang="en-GB" sz="1600" dirty="0" smtClean="0">
                <a:solidFill>
                  <a:srgbClr val="632523"/>
                </a:solidFill>
                <a:latin typeface="Cambria" pitchFamily="18" charset="0"/>
              </a:rPr>
              <a:t>(positive list)</a:t>
            </a:r>
            <a:endParaRPr lang="en-GB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System Parameters  </a:t>
            </a:r>
          </a:p>
          <a:p>
            <a:pPr algn="just">
              <a:buFont typeface="Wingdings" pitchFamily="2" charset="2"/>
              <a:buChar char="Ø"/>
            </a:pP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/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/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en-GB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 Consumer and Health Protection</a:t>
            </a:r>
            <a:endParaRPr lang="en-US" b="1" dirty="0">
              <a:solidFill>
                <a:srgbClr val="FF0000"/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843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8440" name="Rectangle 41"/>
          <p:cNvSpPr>
            <a:spLocks noChangeArrowheads="1"/>
          </p:cNvSpPr>
          <p:nvPr/>
        </p:nvSpPr>
        <p:spPr bwMode="auto">
          <a:xfrm>
            <a:off x="6096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8441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838200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hlink"/>
                </a:solidFill>
                <a:latin typeface="Cambria" pitchFamily="18" charset="0"/>
              </a:rPr>
              <a:t>Future </a:t>
            </a:r>
            <a:r>
              <a:rPr lang="en-GB" sz="3200" b="1" dirty="0" smtClean="0">
                <a:solidFill>
                  <a:schemeClr val="hlink"/>
                </a:solidFill>
                <a:latin typeface="Cambria" pitchFamily="18" charset="0"/>
              </a:rPr>
              <a:t>Vision</a:t>
            </a:r>
            <a:endParaRPr lang="en-GB" sz="3200" b="1" dirty="0" smtClean="0">
              <a:solidFill>
                <a:schemeClr val="hlink"/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28: </a:t>
            </a:r>
            <a:r>
              <a:rPr lang="x-none" sz="1100" b="1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" name="Subtitle 20"/>
          <p:cNvSpPr>
            <a:spLocks noGrp="1"/>
          </p:cNvSpPr>
          <p:nvPr>
            <p:ph type="subTitle" idx="1"/>
          </p:nvPr>
        </p:nvSpPr>
        <p:spPr>
          <a:xfrm>
            <a:off x="685800" y="1905000"/>
            <a:ext cx="7620000" cy="4191000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endParaRPr lang="sr-Latn-CS" sz="2400" dirty="0" smtClean="0"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sr-Latn-CS" sz="2400" dirty="0" smtClean="0">
              <a:latin typeface="Cambria" pitchFamily="18" charset="0"/>
            </a:endParaRPr>
          </a:p>
          <a:p>
            <a:pPr algn="just"/>
            <a:endParaRPr lang="sr-Latn-CS" sz="2400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sr-Latn-CS" sz="2400" dirty="0" smtClean="0">
              <a:solidFill>
                <a:schemeClr val="bg1">
                  <a:lumMod val="50000"/>
                </a:schemeClr>
              </a:solidFill>
              <a:latin typeface="Cambria" pitchFamily="18" charset="0"/>
            </a:endParaRPr>
          </a:p>
          <a:p>
            <a:pPr algn="just"/>
            <a:endParaRPr lang="en-US" sz="2400" dirty="0">
              <a:solidFill>
                <a:srgbClr val="FF0000"/>
              </a:solidFill>
              <a:latin typeface="Cambria" pitchFamily="18" charset="0"/>
            </a:endParaRPr>
          </a:p>
        </p:txBody>
      </p:sp>
      <p:pic>
        <p:nvPicPr>
          <p:cNvPr id="25" name="Picture 10" descr="C:\Documents and Settings\denisr\My Documents\VISIO crtezi\Integralni informacioni sistem zdravstva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400" y="2057400"/>
            <a:ext cx="6553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2772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+mn-cs"/>
              </a:rPr>
              <a:t>Thank you for your attention.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3529</TotalTime>
  <Words>987</Words>
  <Application>Microsoft Office PowerPoint</Application>
  <PresentationFormat>On-screen Show (4:3)</PresentationFormat>
  <Paragraphs>222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Relevant Acquis</vt:lpstr>
      <vt:lpstr>Contents</vt:lpstr>
      <vt:lpstr>Relevant IT document</vt:lpstr>
      <vt:lpstr>Basic concepts of Integral HIS</vt:lpstr>
      <vt:lpstr>HIS Development -chronology</vt:lpstr>
      <vt:lpstr>Integrated HIS Modules and Functionalities</vt:lpstr>
      <vt:lpstr>HIS Modules and Functionalities</vt:lpstr>
      <vt:lpstr>Health Statistics Information System  (integrated HIS module)</vt:lpstr>
      <vt:lpstr>        Data flows and e-services (internal interoperability)</vt:lpstr>
      <vt:lpstr>Electronic health record</vt:lpstr>
      <vt:lpstr>Common Resources</vt:lpstr>
      <vt:lpstr>Future Vision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melita.rastoder</cp:lastModifiedBy>
  <cp:revision>450</cp:revision>
  <dcterms:created xsi:type="dcterms:W3CDTF">2012-04-18T16:21:57Z</dcterms:created>
  <dcterms:modified xsi:type="dcterms:W3CDTF">2013-04-04T11:02:41Z</dcterms:modified>
</cp:coreProperties>
</file>