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423" r:id="rId3"/>
    <p:sldId id="424" r:id="rId4"/>
    <p:sldId id="372" r:id="rId5"/>
    <p:sldId id="425" r:id="rId6"/>
    <p:sldId id="428" r:id="rId7"/>
    <p:sldId id="426" r:id="rId8"/>
    <p:sldId id="429" r:id="rId9"/>
    <p:sldId id="431" r:id="rId10"/>
    <p:sldId id="430" r:id="rId11"/>
    <p:sldId id="432" r:id="rId12"/>
    <p:sldId id="433" r:id="rId13"/>
    <p:sldId id="434" r:id="rId14"/>
    <p:sldId id="435" r:id="rId15"/>
    <p:sldId id="436" r:id="rId16"/>
    <p:sldId id="437" r:id="rId17"/>
    <p:sldId id="438" r:id="rId18"/>
    <p:sldId id="439" r:id="rId19"/>
    <p:sldId id="440" r:id="rId20"/>
    <p:sldId id="441" r:id="rId21"/>
    <p:sldId id="443" r:id="rId22"/>
    <p:sldId id="445" r:id="rId23"/>
    <p:sldId id="444" r:id="rId24"/>
    <p:sldId id="265" r:id="rId25"/>
  </p:sldIdLst>
  <p:sldSz cx="9144000" cy="6858000" type="screen4x3"/>
  <p:notesSz cx="6811963" cy="99393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0000"/>
    <a:srgbClr val="FFFF00"/>
    <a:srgbClr val="FF33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19" autoAdjust="0"/>
    <p:restoredTop sz="94660" autoAdjust="0"/>
  </p:normalViewPr>
  <p:slideViewPr>
    <p:cSldViewPr>
      <p:cViewPr>
        <p:scale>
          <a:sx n="70" d="100"/>
          <a:sy n="70" d="100"/>
        </p:scale>
        <p:origin x="-1974" y="-564"/>
      </p:cViewPr>
      <p:guideLst>
        <p:guide orient="horz" pos="2160"/>
        <p:guide pos="2880"/>
      </p:guideLst>
    </p:cSldViewPr>
  </p:slideViewPr>
  <p:outlineViewPr>
    <p:cViewPr>
      <p:scale>
        <a:sx n="33" d="100"/>
        <a:sy n="33" d="100"/>
      </p:scale>
      <p:origin x="0" y="1866"/>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83FF0B0-C73A-485C-A790-1DF22680323A}" type="datetimeFigureOut">
              <a:rPr lang="en-US"/>
              <a:pPr>
                <a:defRPr/>
              </a:pPr>
              <a:t>29-May-13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C5D4D03-270C-45A4-9342-CF323AC45C9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20A444B-AC58-4D7D-BD1E-214111801FD6}" type="datetimeFigureOut">
              <a:rPr lang="en-US"/>
              <a:pPr>
                <a:defRPr/>
              </a:pPr>
              <a:t>29-May-13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FF91F0A-2192-45D1-9241-86BDB9BB4E8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D783DC1-A064-4EE3-BE22-89DB9E2CC7D1}" type="datetimeFigureOut">
              <a:rPr lang="en-US"/>
              <a:pPr>
                <a:defRPr/>
              </a:pPr>
              <a:t>29-May-13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120B6D9-3237-4486-8BD7-14A29F1A368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3F43599-6D4E-4094-BE43-F2DAB44B6A94}" type="datetimeFigureOut">
              <a:rPr lang="en-US"/>
              <a:pPr>
                <a:defRPr/>
              </a:pPr>
              <a:t>29-May-13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1EE00B1-2E72-4F98-9D70-922AD0B1178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F60E78E-4AC9-424B-B746-9EB569FA2009}" type="datetimeFigureOut">
              <a:rPr lang="en-US"/>
              <a:pPr>
                <a:defRPr/>
              </a:pPr>
              <a:t>29-May-13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45268B1-EB24-4C4D-8753-B21A8BD9EBE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EAEFCDA-5DBF-42F6-9F28-26F55D28B6DE}" type="datetimeFigureOut">
              <a:rPr lang="en-US"/>
              <a:pPr>
                <a:defRPr/>
              </a:pPr>
              <a:t>29-May-13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E1C7F29-BE09-482E-9444-89304579539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E3F347E-96BD-42D9-AE11-BF2A0F5BB519}" type="datetimeFigureOut">
              <a:rPr lang="en-US"/>
              <a:pPr>
                <a:defRPr/>
              </a:pPr>
              <a:t>29-May-13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5889916-D842-456B-91CA-BB4D91DA562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660FF4F-669D-4E3B-BD90-5049405F1613}" type="datetimeFigureOut">
              <a:rPr lang="en-US"/>
              <a:pPr>
                <a:defRPr/>
              </a:pPr>
              <a:t>29-May-13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77B6144-B7BF-4C15-AFF1-2C2433B208F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C1A192B-B16F-4427-AC22-67372EDA41BC}" type="datetimeFigureOut">
              <a:rPr lang="en-US"/>
              <a:pPr>
                <a:defRPr/>
              </a:pPr>
              <a:t>29-May-13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77ECEFD-6840-4FD5-AF83-D8017D9AEE6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7EE17FD-0222-4B6D-8CDB-065EB3905FE6}" type="datetimeFigureOut">
              <a:rPr lang="en-US"/>
              <a:pPr>
                <a:defRPr/>
              </a:pPr>
              <a:t>29-May-13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C48909-C34C-4987-84C4-0A3BE5C8996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53C8648-61FA-456B-8F56-D874566BBCE9}" type="datetimeFigureOut">
              <a:rPr lang="en-US"/>
              <a:pPr>
                <a:defRPr/>
              </a:pPr>
              <a:t>29-May-13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F2F5169-84A8-4967-BC7A-5B32CBD6608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9B7C7629-7318-4345-A925-95A093A6ED8B}" type="datetimeFigureOut">
              <a:rPr lang="en-US"/>
              <a:pPr>
                <a:defRPr/>
              </a:pPr>
              <a:t>29-May-13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C7046C22-9439-4AE8-BCDA-120E9AF9F86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gif"/><Relationship Id="rId3" Type="http://schemas.openxmlformats.org/officeDocument/2006/relationships/image" Target="../media/image1.wmf"/><Relationship Id="rId7" Type="http://schemas.openxmlformats.org/officeDocument/2006/relationships/image" Target="../media/image7.wmf"/><Relationship Id="rId12" Type="http://schemas.openxmlformats.org/officeDocument/2006/relationships/image" Target="../media/image12.wmf"/><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wmf"/><Relationship Id="rId11" Type="http://schemas.openxmlformats.org/officeDocument/2006/relationships/image" Target="../media/image11.wmf"/><Relationship Id="rId5" Type="http://schemas.openxmlformats.org/officeDocument/2006/relationships/image" Target="../media/image5.png"/><Relationship Id="rId10" Type="http://schemas.openxmlformats.org/officeDocument/2006/relationships/image" Target="../media/image10.wmf"/><Relationship Id="rId4" Type="http://schemas.openxmlformats.org/officeDocument/2006/relationships/image" Target="../media/image4.png"/><Relationship Id="rId9"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316" name="Text Box 3"/>
          <p:cNvSpPr txBox="1">
            <a:spLocks noChangeArrowheads="1"/>
          </p:cNvSpPr>
          <p:nvPr/>
        </p:nvSpPr>
        <p:spPr bwMode="auto">
          <a:xfrm>
            <a:off x="304800" y="1676400"/>
            <a:ext cx="8458200" cy="825500"/>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i="1">
                <a:solidFill>
                  <a:schemeClr val="bg1"/>
                </a:solidFill>
                <a:latin typeface="Cambria" pitchFamily="18" charset="0"/>
              </a:rPr>
              <a:t>Working Group for Chapter </a:t>
            </a:r>
            <a:r>
              <a:rPr lang="hr-HR" sz="1600" b="1" i="1">
                <a:solidFill>
                  <a:schemeClr val="bg1"/>
                </a:solidFill>
                <a:latin typeface="Cambria" pitchFamily="18" charset="0"/>
              </a:rPr>
              <a:t>1</a:t>
            </a:r>
            <a:r>
              <a:rPr lang="hr-HR" sz="1600" b="1" i="1">
                <a:solidFill>
                  <a:schemeClr val="bg1"/>
                </a:solidFill>
              </a:rPr>
              <a:t>3</a:t>
            </a:r>
            <a:r>
              <a:rPr lang="hr-HR" sz="1600" b="1" i="1">
                <a:solidFill>
                  <a:schemeClr val="bg1"/>
                </a:solidFill>
                <a:latin typeface="Cambria" pitchFamily="18" charset="0"/>
              </a:rPr>
              <a:t> –Fisheries</a:t>
            </a:r>
            <a:endParaRPr lang="en-US" sz="3600" b="1" i="1">
              <a:solidFill>
                <a:schemeClr val="bg1"/>
              </a:solidFill>
              <a:latin typeface="Kozuka Mincho Pro R"/>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3318" name="Rectangle 3"/>
          <p:cNvSpPr>
            <a:spLocks noChangeArrowheads="1"/>
          </p:cNvSpPr>
          <p:nvPr/>
        </p:nvSpPr>
        <p:spPr bwMode="auto">
          <a:xfrm>
            <a:off x="1447800" y="3276600"/>
            <a:ext cx="6324600" cy="1371600"/>
          </a:xfrm>
          <a:prstGeom prst="rect">
            <a:avLst/>
          </a:prstGeom>
          <a:noFill/>
          <a:ln w="9525">
            <a:noFill/>
            <a:miter lim="800000"/>
            <a:headEnd/>
            <a:tailEnd/>
          </a:ln>
        </p:spPr>
        <p:txBody>
          <a:bodyPr anchor="ctr"/>
          <a:lstStyle/>
          <a:p>
            <a:pPr algn="ctr"/>
            <a:r>
              <a:rPr lang="en-GB" sz="2600">
                <a:solidFill>
                  <a:srgbClr val="F2DCDB"/>
                </a:solidFill>
                <a:latin typeface="Cambria" pitchFamily="18" charset="0"/>
              </a:rPr>
              <a:t>Bilateral screening: Chapter </a:t>
            </a:r>
            <a:r>
              <a:rPr lang="hr-HR" sz="2600">
                <a:solidFill>
                  <a:srgbClr val="F2DCDB"/>
                </a:solidFill>
                <a:latin typeface="Cambria" pitchFamily="18" charset="0"/>
              </a:rPr>
              <a:t>13</a:t>
            </a:r>
            <a:endParaRPr lang="en-GB" sz="2600">
              <a:solidFill>
                <a:srgbClr val="F2DCDB"/>
              </a:solidFill>
              <a:latin typeface="Cambria" pitchFamily="18" charset="0"/>
            </a:endParaRPr>
          </a:p>
          <a:p>
            <a:pPr algn="ctr"/>
            <a:r>
              <a:rPr lang="en-US" sz="2600" b="1">
                <a:solidFill>
                  <a:srgbClr val="F2DCDB"/>
                </a:solidFill>
              </a:rPr>
              <a:t>Structural Policy and State Aid</a:t>
            </a:r>
            <a:endParaRPr lang="sr-Latn-CS" sz="2600" b="1">
              <a:solidFill>
                <a:srgbClr val="F2DCDB"/>
              </a:solidFill>
            </a:endParaRPr>
          </a:p>
          <a:p>
            <a:pPr algn="ctr"/>
            <a:endParaRPr lang="sr-Latn-CS" sz="2600" b="1">
              <a:solidFill>
                <a:srgbClr val="F2DCDB"/>
              </a:solidFill>
            </a:endParaRPr>
          </a:p>
          <a:p>
            <a:pPr algn="ctr"/>
            <a:r>
              <a:rPr lang="sr-Latn-CS" sz="2000" b="1">
                <a:solidFill>
                  <a:srgbClr val="F2DCDB"/>
                </a:solidFill>
              </a:rPr>
              <a:t>Srđan M</a:t>
            </a:r>
            <a:r>
              <a:rPr lang="en-US" sz="2000" b="1">
                <a:solidFill>
                  <a:srgbClr val="F2DCDB"/>
                </a:solidFill>
              </a:rPr>
              <a:t>UGOSA</a:t>
            </a:r>
            <a:endParaRPr lang="sr-Cyrl-CS" sz="2000" b="1">
              <a:solidFill>
                <a:srgbClr val="F2DCDB"/>
              </a:solidFill>
            </a:endParaRPr>
          </a:p>
          <a:p>
            <a:pPr algn="ctr"/>
            <a:r>
              <a:rPr lang="en-US" sz="2000" b="1">
                <a:solidFill>
                  <a:srgbClr val="F2DCDB"/>
                </a:solidFill>
              </a:rPr>
              <a:t>s</a:t>
            </a:r>
            <a:r>
              <a:rPr lang="sr-Cyrl-CS" sz="2000" b="1">
                <a:solidFill>
                  <a:srgbClr val="F2DCDB"/>
                </a:solidFill>
              </a:rPr>
              <a:t>rdjan.mugosa</a:t>
            </a:r>
            <a:r>
              <a:rPr lang="en-US" sz="2000" b="1">
                <a:solidFill>
                  <a:srgbClr val="F2DCDB"/>
                </a:solidFill>
              </a:rPr>
              <a:t>@mpr.gov.me</a:t>
            </a:r>
            <a:endParaRPr lang="hr-HR" sz="2000" b="1">
              <a:solidFill>
                <a:srgbClr val="F2DCDB"/>
              </a:solidFill>
            </a:endParaRPr>
          </a:p>
        </p:txBody>
      </p:sp>
      <p:sp>
        <p:nvSpPr>
          <p:cNvPr id="13319" name="Rectangle 12"/>
          <p:cNvSpPr>
            <a:spLocks noChangeArrowheads="1"/>
          </p:cNvSpPr>
          <p:nvPr/>
        </p:nvSpPr>
        <p:spPr bwMode="auto">
          <a:xfrm>
            <a:off x="3133725" y="6326188"/>
            <a:ext cx="2782888" cy="366712"/>
          </a:xfrm>
          <a:prstGeom prst="rect">
            <a:avLst/>
          </a:prstGeom>
          <a:noFill/>
          <a:ln w="9525">
            <a:noFill/>
            <a:miter lim="800000"/>
            <a:headEnd/>
            <a:tailEnd/>
          </a:ln>
        </p:spPr>
        <p:txBody>
          <a:bodyPr wrap="none" anchor="ctr">
            <a:spAutoFit/>
          </a:bodyPr>
          <a:lstStyle/>
          <a:p>
            <a:pPr algn="ctr"/>
            <a:r>
              <a:rPr lang="en-US" b="1">
                <a:solidFill>
                  <a:srgbClr val="D99694"/>
                </a:solidFill>
                <a:latin typeface="Cambria" pitchFamily="18" charset="0"/>
              </a:rPr>
              <a:t>Bru</a:t>
            </a:r>
            <a:r>
              <a:rPr lang="hr-HR" b="1">
                <a:solidFill>
                  <a:srgbClr val="D99694"/>
                </a:solidFill>
                <a:latin typeface="Cambria" pitchFamily="18" charset="0"/>
              </a:rPr>
              <a:t>ssel</a:t>
            </a:r>
            <a:r>
              <a:rPr lang="en-US" b="1">
                <a:solidFill>
                  <a:srgbClr val="D99694"/>
                </a:solidFill>
                <a:latin typeface="Cambria" pitchFamily="18" charset="0"/>
              </a:rPr>
              <a:t>s, </a:t>
            </a:r>
            <a:r>
              <a:rPr lang="sr-Latn-CS" b="1">
                <a:solidFill>
                  <a:srgbClr val="D99694"/>
                </a:solidFill>
                <a:latin typeface="Cambria" pitchFamily="18" charset="0"/>
              </a:rPr>
              <a:t>5</a:t>
            </a:r>
            <a:r>
              <a:rPr lang="en-US" b="1">
                <a:solidFill>
                  <a:srgbClr val="D99694"/>
                </a:solidFill>
                <a:latin typeface="Cambria" pitchFamily="18" charset="0"/>
              </a:rPr>
              <a:t> – </a:t>
            </a:r>
            <a:r>
              <a:rPr lang="sr-Latn-CS" b="1">
                <a:solidFill>
                  <a:srgbClr val="D99694"/>
                </a:solidFill>
                <a:latin typeface="Cambria" pitchFamily="18" charset="0"/>
              </a:rPr>
              <a:t>6</a:t>
            </a:r>
            <a:r>
              <a:rPr lang="en-US" b="1">
                <a:solidFill>
                  <a:srgbClr val="D99694"/>
                </a:solidFill>
                <a:latin typeface="Cambria" pitchFamily="18" charset="0"/>
              </a:rPr>
              <a:t> </a:t>
            </a:r>
            <a:r>
              <a:rPr lang="sr-Latn-CS" b="1">
                <a:solidFill>
                  <a:srgbClr val="D99694"/>
                </a:solidFill>
                <a:latin typeface="Cambria" pitchFamily="18" charset="0"/>
              </a:rPr>
              <a:t>June 2013</a:t>
            </a:r>
            <a:endParaRPr lang="en-US">
              <a:solidFill>
                <a:srgbClr val="D99694"/>
              </a:solidFill>
              <a:latin typeface="Calibri" pitchFamily="34" charset="0"/>
            </a:endParaRPr>
          </a:p>
        </p:txBody>
      </p:sp>
      <p:grpSp>
        <p:nvGrpSpPr>
          <p:cNvPr id="13320"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3321" name="Picture 28"/>
          <p:cNvPicPr>
            <a:picLocks noChangeAspect="1" noChangeArrowheads="1"/>
          </p:cNvPicPr>
          <p:nvPr/>
        </p:nvPicPr>
        <p:blipFill>
          <a:blip r:embed="rId3" cstate="print"/>
          <a:srcRect/>
          <a:stretch>
            <a:fillRect/>
          </a:stretch>
        </p:blipFill>
        <p:spPr bwMode="auto">
          <a:xfrm>
            <a:off x="7067550" y="5686425"/>
            <a:ext cx="2076450" cy="1171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339"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14340"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latin typeface="Arial" pitchFamily="34" charset="0"/>
                <a:cs typeface="Arial" pitchFamily="34" charset="0"/>
              </a:rPr>
              <a:t>Chapter 1</a:t>
            </a:r>
            <a:r>
              <a:rPr lang="sr-Latn-CS" sz="1100" b="1" dirty="0" smtClean="0">
                <a:solidFill>
                  <a:srgbClr val="C00000"/>
                </a:solidFill>
                <a:latin typeface="Arial" pitchFamily="34" charset="0"/>
                <a:cs typeface="Arial" pitchFamily="34" charset="0"/>
              </a:rPr>
              <a:t>3</a:t>
            </a:r>
            <a:r>
              <a:rPr lang="en-US" sz="1100" b="1" dirty="0" smtClean="0">
                <a:solidFill>
                  <a:srgbClr val="C00000"/>
                </a:solidFill>
                <a:latin typeface="Arial" pitchFamily="34" charset="0"/>
                <a:cs typeface="Arial" pitchFamily="34" charset="0"/>
              </a:rPr>
              <a:t>: </a:t>
            </a:r>
            <a:endParaRPr lang="sr-Latn-CS" sz="1100" b="1" dirty="0" smtClean="0">
              <a:solidFill>
                <a:srgbClr val="C00000"/>
              </a:solidFill>
              <a:latin typeface="Arial" pitchFamily="34" charset="0"/>
              <a:cs typeface="Arial" pitchFamily="34" charset="0"/>
            </a:endParaRPr>
          </a:p>
          <a:p>
            <a:pPr algn="ctr">
              <a:defRPr/>
            </a:pPr>
            <a:r>
              <a:rPr lang="sr-Latn-CS" sz="1100" b="1" dirty="0" smtClean="0">
                <a:solidFill>
                  <a:srgbClr val="C00000"/>
                </a:solidFill>
                <a:latin typeface="Arial" pitchFamily="34" charset="0"/>
                <a:cs typeface="Arial" pitchFamily="34" charset="0"/>
              </a:rPr>
              <a:t>Fisheries</a:t>
            </a:r>
            <a:endParaRPr lang="en-US" sz="1100" b="1" dirty="0">
              <a:solidFill>
                <a:srgbClr val="C00000"/>
              </a:solidFill>
              <a:latin typeface="Arial" pitchFamily="34" charset="0"/>
              <a:cs typeface="Arial" pitchFamily="34" charset="0"/>
            </a:endParaRPr>
          </a:p>
        </p:txBody>
      </p:sp>
      <p:pic>
        <p:nvPicPr>
          <p:cNvPr id="14343" name="Picture 18" descr="EU MN logo"/>
          <p:cNvPicPr>
            <a:picLocks noChangeAspect="1" noChangeArrowheads="1"/>
          </p:cNvPicPr>
          <p:nvPr/>
        </p:nvPicPr>
        <p:blipFill>
          <a:blip r:embed="rId2" cstate="print"/>
          <a:srcRect/>
          <a:stretch>
            <a:fillRect/>
          </a:stretch>
        </p:blipFill>
        <p:spPr bwMode="auto">
          <a:xfrm>
            <a:off x="7924800" y="5638800"/>
            <a:ext cx="1219200" cy="685800"/>
          </a:xfrm>
          <a:prstGeom prst="rect">
            <a:avLst/>
          </a:prstGeom>
          <a:noFill/>
          <a:ln w="9525">
            <a:noFill/>
            <a:miter lim="800000"/>
            <a:headEnd/>
            <a:tailEnd/>
          </a:ln>
        </p:spPr>
      </p:pic>
      <p:pic>
        <p:nvPicPr>
          <p:cNvPr id="1434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4346"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latin typeface="Cambria" pitchFamily="18" charset="0"/>
              </a:rPr>
              <a:t>Chapter 1</a:t>
            </a:r>
            <a:r>
              <a:rPr lang="sr-Latn-CS" b="1">
                <a:solidFill>
                  <a:srgbClr val="F2DCDB"/>
                </a:solidFill>
              </a:rPr>
              <a:t>3</a:t>
            </a:r>
            <a:r>
              <a:rPr lang="sr-Latn-CS" b="1">
                <a:solidFill>
                  <a:srgbClr val="F2DCDB"/>
                </a:solidFill>
                <a:latin typeface="Cambria" pitchFamily="18" charset="0"/>
              </a:rPr>
              <a:t>: </a:t>
            </a:r>
            <a:r>
              <a:rPr lang="sr-Latn-CS" b="1">
                <a:solidFill>
                  <a:srgbClr val="F2DCDB"/>
                </a:solidFill>
              </a:rPr>
              <a:t>Fisheries</a:t>
            </a:r>
            <a:endParaRPr lang="en-US" b="1">
              <a:solidFill>
                <a:srgbClr val="F2DCDB"/>
              </a:solidFill>
            </a:endParaRPr>
          </a:p>
        </p:txBody>
      </p:sp>
      <p:sp>
        <p:nvSpPr>
          <p:cNvPr id="14347" name="Rectangle 18"/>
          <p:cNvSpPr>
            <a:spLocks noGrp="1"/>
          </p:cNvSpPr>
          <p:nvPr>
            <p:ph type="title"/>
          </p:nvPr>
        </p:nvSpPr>
        <p:spPr>
          <a:xfrm>
            <a:off x="304800" y="2743200"/>
            <a:ext cx="8229600" cy="1143000"/>
          </a:xfrm>
        </p:spPr>
        <p:txBody>
          <a:bodyPr/>
          <a:lstStyle/>
          <a:p>
            <a:r>
              <a:rPr lang="sr-Latn-CS" sz="2800" smtClean="0">
                <a:latin typeface="Arial" pitchFamily="34" charset="0"/>
              </a:rPr>
              <a:t>A. STRU</a:t>
            </a:r>
            <a:r>
              <a:rPr lang="en-US" sz="2800" smtClean="0">
                <a:latin typeface="Arial" pitchFamily="34" charset="0"/>
              </a:rPr>
              <a:t>CTURAL POLICY</a:t>
            </a:r>
            <a:endParaRPr lang="en-GB" sz="2800" smtClean="0">
              <a:latin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3"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15364"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77000"/>
            <a:ext cx="1524000" cy="38099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C00000"/>
                </a:solidFill>
                <a:latin typeface="Arial" pitchFamily="34" charset="0"/>
                <a:cs typeface="Arial" pitchFamily="34" charset="0"/>
              </a:rPr>
              <a:t>Chapter 1</a:t>
            </a:r>
            <a:r>
              <a:rPr lang="sr-Latn-CS" sz="1200" b="1" dirty="0" smtClean="0">
                <a:solidFill>
                  <a:srgbClr val="C00000"/>
                </a:solidFill>
                <a:latin typeface="Arial" pitchFamily="34" charset="0"/>
                <a:cs typeface="Arial" pitchFamily="34" charset="0"/>
              </a:rPr>
              <a:t>3</a:t>
            </a:r>
            <a:r>
              <a:rPr lang="en-US" sz="1200" b="1" dirty="0" smtClean="0">
                <a:solidFill>
                  <a:srgbClr val="C00000"/>
                </a:solidFill>
                <a:latin typeface="Arial" pitchFamily="34" charset="0"/>
                <a:cs typeface="Arial" pitchFamily="34" charset="0"/>
              </a:rPr>
              <a:t>: </a:t>
            </a:r>
            <a:endParaRPr lang="sr-Latn-CS" sz="1200" b="1" dirty="0" smtClean="0">
              <a:solidFill>
                <a:srgbClr val="C00000"/>
              </a:solidFill>
              <a:latin typeface="Arial" pitchFamily="34" charset="0"/>
              <a:cs typeface="Arial" pitchFamily="34" charset="0"/>
            </a:endParaRPr>
          </a:p>
          <a:p>
            <a:pPr algn="ctr">
              <a:defRPr/>
            </a:pPr>
            <a:r>
              <a:rPr lang="sr-Latn-CS" sz="1200" b="1" dirty="0" smtClean="0">
                <a:solidFill>
                  <a:srgbClr val="C00000"/>
                </a:solidFill>
                <a:latin typeface="Arial" pitchFamily="34" charset="0"/>
                <a:cs typeface="Arial" pitchFamily="34" charset="0"/>
              </a:rPr>
              <a:t>Fisheries</a:t>
            </a:r>
            <a:endParaRPr lang="en-US" sz="1200" b="1" dirty="0" smtClean="0">
              <a:solidFill>
                <a:srgbClr val="C00000"/>
              </a:solidFill>
              <a:latin typeface="Arial" pitchFamily="34" charset="0"/>
              <a:cs typeface="Arial" pitchFamily="34" charset="0"/>
            </a:endParaRPr>
          </a:p>
          <a:p>
            <a:pPr algn="ctr">
              <a:defRPr/>
            </a:pPr>
            <a:endParaRPr lang="en-US" sz="1100" b="1" dirty="0">
              <a:solidFill>
                <a:srgbClr val="C00000"/>
              </a:solidFill>
              <a:cs typeface="Arial" pitchFamily="34" charset="0"/>
            </a:endParaRPr>
          </a:p>
        </p:txBody>
      </p:sp>
      <p:pic>
        <p:nvPicPr>
          <p:cNvPr id="15367" name="Picture 18" descr="EU MN logo"/>
          <p:cNvPicPr>
            <a:picLocks noChangeAspect="1" noChangeArrowheads="1"/>
          </p:cNvPicPr>
          <p:nvPr/>
        </p:nvPicPr>
        <p:blipFill>
          <a:blip r:embed="rId2" cstate="print"/>
          <a:srcRect/>
          <a:stretch>
            <a:fillRect/>
          </a:stretch>
        </p:blipFill>
        <p:spPr bwMode="auto">
          <a:xfrm>
            <a:off x="7924800" y="5638800"/>
            <a:ext cx="1219200" cy="685800"/>
          </a:xfrm>
          <a:prstGeom prst="rect">
            <a:avLst/>
          </a:prstGeom>
          <a:noFill/>
          <a:ln w="9525">
            <a:noFill/>
            <a:miter lim="800000"/>
            <a:headEnd/>
            <a:tailEnd/>
          </a:ln>
        </p:spPr>
      </p:pic>
      <p:pic>
        <p:nvPicPr>
          <p:cNvPr id="1536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5370"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15371" name="Rectangle 20"/>
          <p:cNvSpPr>
            <a:spLocks noGrp="1"/>
          </p:cNvSpPr>
          <p:nvPr>
            <p:ph type="ctrTitle"/>
          </p:nvPr>
        </p:nvSpPr>
        <p:spPr/>
        <p:txBody>
          <a:bodyPr/>
          <a:lstStyle/>
          <a:p>
            <a:pPr>
              <a:buFontTx/>
              <a:buChar char="•"/>
            </a:pPr>
            <a:r>
              <a:rPr lang="en-US" sz="2400" smtClean="0">
                <a:latin typeface="Arial" pitchFamily="34" charset="0"/>
                <a:cs typeface="Arial" pitchFamily="34" charset="0"/>
              </a:rPr>
              <a:t>Structural policy for the fisheries in Montenegro today is not laid down in the same way as it is done by the EU legislation</a:t>
            </a:r>
            <a:r>
              <a:rPr lang="sr-Latn-CS" sz="2400" smtClean="0">
                <a:latin typeface="Arial" pitchFamily="34" charset="0"/>
                <a:cs typeface="Arial" pitchFamily="34" charset="0"/>
              </a:rPr>
              <a:t> </a:t>
            </a:r>
            <a:br>
              <a:rPr lang="sr-Latn-CS" sz="2400" smtClean="0">
                <a:latin typeface="Arial" pitchFamily="34" charset="0"/>
                <a:cs typeface="Arial" pitchFamily="34" charset="0"/>
              </a:rPr>
            </a:br>
            <a:endParaRPr lang="en-GB" sz="2400" smtClean="0">
              <a:latin typeface="Arial" pitchFamily="34" charset="0"/>
              <a:cs typeface="Arial" pitchFamily="34" charset="0"/>
            </a:endParaRPr>
          </a:p>
        </p:txBody>
      </p:sp>
      <p:sp>
        <p:nvSpPr>
          <p:cNvPr id="15372" name="Rectangle 22"/>
          <p:cNvSpPr>
            <a:spLocks noGrp="1"/>
          </p:cNvSpPr>
          <p:nvPr>
            <p:ph type="subTitle" idx="1"/>
          </p:nvPr>
        </p:nvSpPr>
        <p:spPr/>
        <p:txBody>
          <a:bodyPr/>
          <a:lstStyle/>
          <a:p>
            <a:pPr>
              <a:buFont typeface="Arial" pitchFamily="34" charset="0"/>
              <a:buChar char="•"/>
            </a:pPr>
            <a:r>
              <a:rPr lang="en-US" sz="2400" smtClean="0">
                <a:solidFill>
                  <a:schemeClr val="tx1"/>
                </a:solidFill>
                <a:latin typeface="Arial" pitchFamily="34" charset="0"/>
              </a:rPr>
              <a:t>The framework of support to the fisheries sector is laid down under the general agricultural policy</a:t>
            </a:r>
            <a:endParaRPr lang="en-GB" sz="2400" smtClean="0">
              <a:solidFill>
                <a:schemeClr val="tx1"/>
              </a:solidFill>
              <a:latin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387"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16388"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77000"/>
            <a:ext cx="1524000" cy="381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C00000"/>
                </a:solidFill>
                <a:latin typeface="Arial" pitchFamily="34" charset="0"/>
                <a:cs typeface="Arial" pitchFamily="34" charset="0"/>
              </a:rPr>
              <a:t>Chapter 1</a:t>
            </a:r>
            <a:r>
              <a:rPr lang="sr-Latn-CS" sz="1200" b="1" dirty="0" smtClean="0">
                <a:solidFill>
                  <a:srgbClr val="C00000"/>
                </a:solidFill>
                <a:latin typeface="Arial" pitchFamily="34" charset="0"/>
                <a:cs typeface="Arial" pitchFamily="34" charset="0"/>
              </a:rPr>
              <a:t>3</a:t>
            </a:r>
            <a:r>
              <a:rPr lang="en-US" sz="1200" b="1" dirty="0" smtClean="0">
                <a:solidFill>
                  <a:srgbClr val="C00000"/>
                </a:solidFill>
                <a:latin typeface="Arial" pitchFamily="34" charset="0"/>
                <a:cs typeface="Arial" pitchFamily="34" charset="0"/>
              </a:rPr>
              <a:t>: </a:t>
            </a:r>
            <a:endParaRPr lang="sr-Latn-CS" sz="1200" b="1" dirty="0" smtClean="0">
              <a:solidFill>
                <a:srgbClr val="C00000"/>
              </a:solidFill>
              <a:latin typeface="Arial" pitchFamily="34" charset="0"/>
              <a:cs typeface="Arial" pitchFamily="34" charset="0"/>
            </a:endParaRPr>
          </a:p>
          <a:p>
            <a:pPr algn="ctr">
              <a:defRPr/>
            </a:pPr>
            <a:r>
              <a:rPr lang="sr-Latn-CS" sz="1200" b="1" dirty="0" smtClean="0">
                <a:solidFill>
                  <a:srgbClr val="C00000"/>
                </a:solidFill>
                <a:latin typeface="Arial" pitchFamily="34" charset="0"/>
                <a:cs typeface="Arial" pitchFamily="34" charset="0"/>
              </a:rPr>
              <a:t>Fisheries</a:t>
            </a:r>
            <a:endParaRPr lang="en-US" sz="1200" b="1" dirty="0" smtClean="0">
              <a:solidFill>
                <a:srgbClr val="C00000"/>
              </a:solidFill>
              <a:latin typeface="Arial" pitchFamily="34" charset="0"/>
              <a:cs typeface="Arial" pitchFamily="34" charset="0"/>
            </a:endParaRPr>
          </a:p>
          <a:p>
            <a:pPr algn="ctr">
              <a:defRPr/>
            </a:pPr>
            <a:endParaRPr lang="en-US" sz="1100" b="1" dirty="0">
              <a:solidFill>
                <a:srgbClr val="C00000"/>
              </a:solidFill>
              <a:cs typeface="Arial" pitchFamily="34" charset="0"/>
            </a:endParaRPr>
          </a:p>
        </p:txBody>
      </p:sp>
      <p:pic>
        <p:nvPicPr>
          <p:cNvPr id="16391" name="Picture 18" descr="EU MN logo"/>
          <p:cNvPicPr>
            <a:picLocks noChangeAspect="1" noChangeArrowheads="1"/>
          </p:cNvPicPr>
          <p:nvPr/>
        </p:nvPicPr>
        <p:blipFill>
          <a:blip r:embed="rId2" cstate="print"/>
          <a:srcRect/>
          <a:stretch>
            <a:fillRect/>
          </a:stretch>
        </p:blipFill>
        <p:spPr bwMode="auto">
          <a:xfrm>
            <a:off x="7696200" y="5638800"/>
            <a:ext cx="1219200" cy="609600"/>
          </a:xfrm>
          <a:prstGeom prst="rect">
            <a:avLst/>
          </a:prstGeom>
          <a:noFill/>
          <a:ln w="9525">
            <a:noFill/>
            <a:miter lim="800000"/>
            <a:headEnd/>
            <a:tailEnd/>
          </a:ln>
        </p:spPr>
      </p:pic>
      <p:pic>
        <p:nvPicPr>
          <p:cNvPr id="1639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6394"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16395" name="Rectangle 20"/>
          <p:cNvSpPr>
            <a:spLocks noGrp="1"/>
          </p:cNvSpPr>
          <p:nvPr>
            <p:ph type="title" idx="4294967295"/>
          </p:nvPr>
        </p:nvSpPr>
        <p:spPr>
          <a:xfrm>
            <a:off x="457200" y="304800"/>
            <a:ext cx="8229600" cy="1143000"/>
          </a:xfrm>
        </p:spPr>
        <p:txBody>
          <a:bodyPr/>
          <a:lstStyle/>
          <a:p>
            <a:r>
              <a:rPr lang="sr-Latn-CS" sz="2800" dirty="0" smtClean="0">
                <a:latin typeface="Arial" pitchFamily="34" charset="0"/>
              </a:rPr>
              <a:t>Institucional</a:t>
            </a:r>
            <a:r>
              <a:rPr lang="en-US" sz="2800" dirty="0" smtClean="0">
                <a:latin typeface="Arial" pitchFamily="34" charset="0"/>
              </a:rPr>
              <a:t> Capacity</a:t>
            </a:r>
            <a:endParaRPr lang="en-GB" sz="2800" dirty="0" smtClean="0">
              <a:latin typeface="Arial" pitchFamily="34" charset="0"/>
            </a:endParaRPr>
          </a:p>
        </p:txBody>
      </p:sp>
      <p:sp>
        <p:nvSpPr>
          <p:cNvPr id="16396" name="Rectangle 21"/>
          <p:cNvSpPr>
            <a:spLocks noGrp="1"/>
          </p:cNvSpPr>
          <p:nvPr>
            <p:ph type="body" idx="4294967295"/>
          </p:nvPr>
        </p:nvSpPr>
        <p:spPr/>
        <p:txBody>
          <a:bodyPr/>
          <a:lstStyle/>
          <a:p>
            <a:pPr>
              <a:lnSpc>
                <a:spcPct val="90000"/>
              </a:lnSpc>
            </a:pPr>
            <a:r>
              <a:rPr lang="sr-Latn-CS" sz="2400" b="1" dirty="0" smtClean="0">
                <a:latin typeface="Arial" pitchFamily="34" charset="0"/>
              </a:rPr>
              <a:t>Minist</a:t>
            </a:r>
            <a:r>
              <a:rPr lang="en-US" sz="2400" b="1" dirty="0" err="1" smtClean="0">
                <a:latin typeface="Arial" pitchFamily="34" charset="0"/>
              </a:rPr>
              <a:t>ry</a:t>
            </a:r>
            <a:r>
              <a:rPr lang="en-US" sz="2400" b="1" dirty="0" smtClean="0">
                <a:latin typeface="Arial" pitchFamily="34" charset="0"/>
              </a:rPr>
              <a:t> of Agriculture and Rural Development</a:t>
            </a:r>
            <a:r>
              <a:rPr lang="sr-Latn-CS" dirty="0" smtClean="0">
                <a:latin typeface="Arial" pitchFamily="34" charset="0"/>
              </a:rPr>
              <a:t> </a:t>
            </a:r>
          </a:p>
          <a:p>
            <a:pPr lvl="1">
              <a:lnSpc>
                <a:spcPct val="90000"/>
              </a:lnSpc>
            </a:pPr>
            <a:r>
              <a:rPr lang="sr-Latn-CS" sz="2000" dirty="0" smtClean="0">
                <a:latin typeface="Arial" pitchFamily="34" charset="0"/>
              </a:rPr>
              <a:t>Dire</a:t>
            </a:r>
            <a:r>
              <a:rPr lang="en-US" sz="2000" dirty="0" err="1" smtClean="0">
                <a:latin typeface="Arial" pitchFamily="34" charset="0"/>
              </a:rPr>
              <a:t>ctly</a:t>
            </a:r>
            <a:r>
              <a:rPr lang="en-US" sz="2000" dirty="0" smtClean="0">
                <a:latin typeface="Arial" pitchFamily="34" charset="0"/>
              </a:rPr>
              <a:t> in charge of administrative and technical affairs in fisheries, develops and implements laws, secondary legislation and develops the annual plan for use of funds for support to development of agriculture and fisheries</a:t>
            </a:r>
            <a:endParaRPr lang="sr-Latn-CS" sz="2000" dirty="0" smtClean="0">
              <a:latin typeface="Arial" pitchFamily="34" charset="0"/>
            </a:endParaRPr>
          </a:p>
          <a:p>
            <a:pPr>
              <a:lnSpc>
                <a:spcPct val="90000"/>
              </a:lnSpc>
            </a:pPr>
            <a:r>
              <a:rPr lang="en-US" sz="2400" dirty="0" smtClean="0">
                <a:latin typeface="Arial" pitchFamily="34" charset="0"/>
              </a:rPr>
              <a:t>Implementation of all measures of support to the sector of agriculture and fisheries are monitored by</a:t>
            </a:r>
            <a:r>
              <a:rPr lang="sr-Latn-CS" sz="2400" dirty="0" smtClean="0">
                <a:latin typeface="Arial" pitchFamily="34" charset="0"/>
              </a:rPr>
              <a:t>:</a:t>
            </a:r>
          </a:p>
          <a:p>
            <a:pPr lvl="1">
              <a:lnSpc>
                <a:spcPct val="90000"/>
              </a:lnSpc>
            </a:pPr>
            <a:r>
              <a:rPr lang="en-US" sz="2000" dirty="0" smtClean="0">
                <a:latin typeface="Arial" pitchFamily="34" charset="0"/>
              </a:rPr>
              <a:t>Office for financial-accounting affairs under the </a:t>
            </a:r>
            <a:r>
              <a:rPr lang="sr-Latn-CS" sz="2000" dirty="0" smtClean="0">
                <a:latin typeface="Arial" pitchFamily="34" charset="0"/>
              </a:rPr>
              <a:t>MARD</a:t>
            </a:r>
          </a:p>
          <a:p>
            <a:pPr lvl="1">
              <a:lnSpc>
                <a:spcPct val="90000"/>
              </a:lnSpc>
            </a:pPr>
            <a:r>
              <a:rPr lang="en-US" sz="2000" dirty="0" smtClean="0">
                <a:latin typeface="Arial" pitchFamily="34" charset="0"/>
              </a:rPr>
              <a:t>State Treasury</a:t>
            </a:r>
            <a:r>
              <a:rPr lang="sr-Latn-CS" sz="2000" dirty="0" smtClean="0">
                <a:latin typeface="Arial" pitchFamily="34" charset="0"/>
              </a:rPr>
              <a:t>- Minist</a:t>
            </a:r>
            <a:r>
              <a:rPr lang="en-US" sz="2000" dirty="0" err="1" smtClean="0">
                <a:latin typeface="Arial" pitchFamily="34" charset="0"/>
              </a:rPr>
              <a:t>ry</a:t>
            </a:r>
            <a:r>
              <a:rPr lang="en-US" sz="2000" dirty="0" smtClean="0">
                <a:latin typeface="Arial" pitchFamily="34" charset="0"/>
              </a:rPr>
              <a:t> of Finance</a:t>
            </a:r>
            <a:endParaRPr lang="sr-Latn-CS" sz="2000" dirty="0" smtClean="0">
              <a:latin typeface="Arial" pitchFamily="34" charset="0"/>
            </a:endParaRPr>
          </a:p>
          <a:p>
            <a:pPr lvl="1">
              <a:lnSpc>
                <a:spcPct val="90000"/>
              </a:lnSpc>
            </a:pPr>
            <a:r>
              <a:rPr lang="en-US" sz="2000" dirty="0" smtClean="0">
                <a:latin typeface="Arial" pitchFamily="34" charset="0"/>
              </a:rPr>
              <a:t>MARD employees tasked with implementation of specific support </a:t>
            </a:r>
            <a:r>
              <a:rPr lang="en-US" sz="2000" dirty="0" err="1" smtClean="0">
                <a:latin typeface="Arial" pitchFamily="34" charset="0"/>
              </a:rPr>
              <a:t>programmes</a:t>
            </a:r>
            <a:endParaRPr lang="sr-Latn-CS" sz="2000" dirty="0" smtClean="0">
              <a:latin typeface="Arial" pitchFamily="34" charset="0"/>
            </a:endParaRPr>
          </a:p>
          <a:p>
            <a:pPr>
              <a:lnSpc>
                <a:spcPct val="90000"/>
              </a:lnSpc>
              <a:buFont typeface="Arial" pitchFamily="34" charset="0"/>
              <a:buNone/>
            </a:pPr>
            <a:endParaRPr lang="en-GB" sz="2000" dirty="0" smtClean="0">
              <a:latin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411"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1741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C00000"/>
                </a:solidFill>
                <a:latin typeface="Arial" pitchFamily="34" charset="0"/>
                <a:cs typeface="Arial" pitchFamily="34" charset="0"/>
              </a:rPr>
              <a:t>Chapter 1</a:t>
            </a:r>
            <a:r>
              <a:rPr lang="sr-Latn-CS" sz="1200" b="1" dirty="0">
                <a:solidFill>
                  <a:srgbClr val="C00000"/>
                </a:solidFill>
                <a:latin typeface="Arial" pitchFamily="34" charset="0"/>
                <a:cs typeface="Arial" pitchFamily="34" charset="0"/>
              </a:rPr>
              <a:t>3</a:t>
            </a:r>
            <a:r>
              <a:rPr lang="en-US" sz="1200" b="1" dirty="0">
                <a:solidFill>
                  <a:srgbClr val="C00000"/>
                </a:solidFill>
                <a:latin typeface="Arial" pitchFamily="34" charset="0"/>
                <a:cs typeface="Arial" pitchFamily="34" charset="0"/>
              </a:rPr>
              <a:t>: </a:t>
            </a:r>
            <a:endParaRPr lang="sr-Latn-CS" sz="1200" b="1" dirty="0">
              <a:solidFill>
                <a:srgbClr val="C00000"/>
              </a:solidFill>
              <a:latin typeface="Arial" pitchFamily="34" charset="0"/>
              <a:cs typeface="Arial" pitchFamily="34" charset="0"/>
            </a:endParaRPr>
          </a:p>
          <a:p>
            <a:pPr algn="ctr">
              <a:defRPr/>
            </a:pPr>
            <a:r>
              <a:rPr lang="sr-Latn-CS" sz="1200" b="1" dirty="0">
                <a:solidFill>
                  <a:srgbClr val="C00000"/>
                </a:solidFill>
                <a:latin typeface="Arial" pitchFamily="34" charset="0"/>
                <a:cs typeface="Arial" pitchFamily="34" charset="0"/>
              </a:rPr>
              <a:t>Fisheries</a:t>
            </a:r>
            <a:endParaRPr lang="en-US" sz="1200" b="1" dirty="0">
              <a:solidFill>
                <a:srgbClr val="C00000"/>
              </a:solidFill>
              <a:latin typeface="Arial" pitchFamily="34" charset="0"/>
              <a:cs typeface="Arial" pitchFamily="34" charset="0"/>
            </a:endParaRPr>
          </a:p>
        </p:txBody>
      </p:sp>
      <p:pic>
        <p:nvPicPr>
          <p:cNvPr id="17415" name="Picture 18" descr="EU MN logo"/>
          <p:cNvPicPr>
            <a:picLocks noChangeAspect="1" noChangeArrowheads="1"/>
          </p:cNvPicPr>
          <p:nvPr/>
        </p:nvPicPr>
        <p:blipFill>
          <a:blip r:embed="rId2" cstate="print"/>
          <a:srcRect/>
          <a:stretch>
            <a:fillRect/>
          </a:stretch>
        </p:blipFill>
        <p:spPr bwMode="auto">
          <a:xfrm>
            <a:off x="7772400" y="5638800"/>
            <a:ext cx="1219200" cy="685800"/>
          </a:xfrm>
          <a:prstGeom prst="rect">
            <a:avLst/>
          </a:prstGeom>
          <a:noFill/>
          <a:ln w="9525">
            <a:noFill/>
            <a:miter lim="800000"/>
            <a:headEnd/>
            <a:tailEnd/>
          </a:ln>
        </p:spPr>
      </p:pic>
      <p:pic>
        <p:nvPicPr>
          <p:cNvPr id="1741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7418"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17419" name="Rectangle 18"/>
          <p:cNvSpPr>
            <a:spLocks noGrp="1"/>
          </p:cNvSpPr>
          <p:nvPr>
            <p:ph type="title"/>
          </p:nvPr>
        </p:nvSpPr>
        <p:spPr>
          <a:xfrm>
            <a:off x="457200" y="304800"/>
            <a:ext cx="8229600" cy="1143000"/>
          </a:xfrm>
        </p:spPr>
        <p:txBody>
          <a:bodyPr/>
          <a:lstStyle/>
          <a:p>
            <a:r>
              <a:rPr lang="en-US" sz="2800" dirty="0" smtClean="0">
                <a:latin typeface="Arial" pitchFamily="34" charset="0"/>
              </a:rPr>
              <a:t>Legal Framework</a:t>
            </a:r>
            <a:endParaRPr lang="en-GB" sz="2800" dirty="0" smtClean="0">
              <a:latin typeface="Arial" pitchFamily="34" charset="0"/>
            </a:endParaRPr>
          </a:p>
        </p:txBody>
      </p:sp>
      <p:sp>
        <p:nvSpPr>
          <p:cNvPr id="17420" name="Rectangle 19"/>
          <p:cNvSpPr>
            <a:spLocks noGrp="1"/>
          </p:cNvSpPr>
          <p:nvPr>
            <p:ph type="body" idx="1"/>
          </p:nvPr>
        </p:nvSpPr>
        <p:spPr/>
        <p:txBody>
          <a:bodyPr/>
          <a:lstStyle/>
          <a:p>
            <a:pPr>
              <a:lnSpc>
                <a:spcPct val="90000"/>
              </a:lnSpc>
            </a:pPr>
            <a:r>
              <a:rPr lang="en-US" sz="2400" dirty="0" smtClean="0">
                <a:solidFill>
                  <a:schemeClr val="tx1">
                    <a:lumMod val="85000"/>
                    <a:lumOff val="15000"/>
                  </a:schemeClr>
                </a:solidFill>
                <a:latin typeface="Arial" pitchFamily="34" charset="0"/>
                <a:cs typeface="Arial" pitchFamily="34" charset="0"/>
              </a:rPr>
              <a:t>Law on Agriculture and Rural Development (Official Gazette of Montenegro 56/09)</a:t>
            </a:r>
            <a:endParaRPr lang="sr-Latn-CS" sz="2400" dirty="0" smtClean="0">
              <a:solidFill>
                <a:schemeClr val="tx1">
                  <a:lumMod val="85000"/>
                  <a:lumOff val="15000"/>
                </a:schemeClr>
              </a:solidFill>
              <a:latin typeface="Arial" pitchFamily="34" charset="0"/>
              <a:cs typeface="Arial" pitchFamily="34" charset="0"/>
            </a:endParaRPr>
          </a:p>
          <a:p>
            <a:pPr>
              <a:lnSpc>
                <a:spcPct val="90000"/>
              </a:lnSpc>
            </a:pPr>
            <a:r>
              <a:rPr lang="sr-Latn-CS" sz="2400" dirty="0" smtClean="0">
                <a:solidFill>
                  <a:schemeClr val="tx1">
                    <a:lumMod val="85000"/>
                    <a:lumOff val="15000"/>
                  </a:schemeClr>
                </a:solidFill>
                <a:latin typeface="Arial" pitchFamily="34" charset="0"/>
                <a:cs typeface="Arial" pitchFamily="34" charset="0"/>
              </a:rPr>
              <a:t>Law of Marine Fisheries and Mariculture (</a:t>
            </a:r>
            <a:r>
              <a:rPr lang="en-US" sz="2400" dirty="0" smtClean="0">
                <a:solidFill>
                  <a:schemeClr val="tx1">
                    <a:lumMod val="85000"/>
                    <a:lumOff val="15000"/>
                  </a:schemeClr>
                </a:solidFill>
                <a:latin typeface="Arial" pitchFamily="34" charset="0"/>
                <a:cs typeface="Arial" pitchFamily="34" charset="0"/>
              </a:rPr>
              <a:t>Official Gazette of Montenegro 56/09)</a:t>
            </a:r>
          </a:p>
          <a:p>
            <a:pPr>
              <a:lnSpc>
                <a:spcPct val="90000"/>
              </a:lnSpc>
            </a:pPr>
            <a:r>
              <a:rPr lang="en-US" sz="2400" dirty="0" smtClean="0">
                <a:solidFill>
                  <a:schemeClr val="tx1">
                    <a:lumMod val="85000"/>
                    <a:lumOff val="15000"/>
                  </a:schemeClr>
                </a:solidFill>
                <a:latin typeface="Arial" pitchFamily="34" charset="0"/>
                <a:cs typeface="Arial" pitchFamily="34" charset="0"/>
              </a:rPr>
              <a:t>Law on Budget of Montenegro for 2012 (Official Gazette of Montenegro </a:t>
            </a:r>
            <a:r>
              <a:rPr lang="sr-Latn-CS" sz="2400" dirty="0" smtClean="0">
                <a:solidFill>
                  <a:schemeClr val="tx1">
                    <a:lumMod val="85000"/>
                    <a:lumOff val="15000"/>
                  </a:schemeClr>
                </a:solidFill>
                <a:latin typeface="Arial" pitchFamily="34" charset="0"/>
                <a:cs typeface="Arial" pitchFamily="34" charset="0"/>
              </a:rPr>
              <a:t>66/11)</a:t>
            </a:r>
          </a:p>
          <a:p>
            <a:pPr>
              <a:lnSpc>
                <a:spcPct val="90000"/>
              </a:lnSpc>
            </a:pPr>
            <a:r>
              <a:rPr lang="en-US" sz="2400" dirty="0" smtClean="0">
                <a:solidFill>
                  <a:schemeClr val="tx1">
                    <a:lumMod val="85000"/>
                    <a:lumOff val="15000"/>
                  </a:schemeClr>
                </a:solidFill>
                <a:latin typeface="Arial" pitchFamily="34" charset="0"/>
                <a:cs typeface="Arial" pitchFamily="34" charset="0"/>
              </a:rPr>
              <a:t>Decree on conditions, method and the pace of implementation of measures of agricultural policy for 2012 – Agro-budget </a:t>
            </a:r>
            <a:r>
              <a:rPr lang="sr-Latn-CS" sz="2400" dirty="0" smtClean="0">
                <a:solidFill>
                  <a:schemeClr val="tx1">
                    <a:lumMod val="85000"/>
                    <a:lumOff val="15000"/>
                  </a:schemeClr>
                </a:solidFill>
                <a:latin typeface="Arial" pitchFamily="34" charset="0"/>
                <a:cs typeface="Arial" pitchFamily="34" charset="0"/>
              </a:rPr>
              <a:t>(</a:t>
            </a:r>
            <a:r>
              <a:rPr lang="en-US" sz="2400" dirty="0" smtClean="0">
                <a:solidFill>
                  <a:schemeClr val="tx1">
                    <a:lumMod val="85000"/>
                    <a:lumOff val="15000"/>
                  </a:schemeClr>
                </a:solidFill>
                <a:latin typeface="Arial" pitchFamily="34" charset="0"/>
                <a:cs typeface="Arial" pitchFamily="34" charset="0"/>
              </a:rPr>
              <a:t>Official Gazette of Montenegro </a:t>
            </a:r>
            <a:r>
              <a:rPr lang="sr-Latn-CS" sz="2400" dirty="0" smtClean="0">
                <a:solidFill>
                  <a:schemeClr val="tx1">
                    <a:lumMod val="85000"/>
                    <a:lumOff val="15000"/>
                  </a:schemeClr>
                </a:solidFill>
                <a:latin typeface="Arial" pitchFamily="34" charset="0"/>
                <a:cs typeface="Arial" pitchFamily="34" charset="0"/>
              </a:rPr>
              <a:t>36/12)</a:t>
            </a:r>
          </a:p>
          <a:p>
            <a:pPr algn="just" eaLnBrk="1" hangingPunct="1">
              <a:lnSpc>
                <a:spcPct val="150000"/>
              </a:lnSpc>
              <a:spcBef>
                <a:spcPct val="0"/>
              </a:spcBef>
              <a:buFont typeface="Wingdings" pitchFamily="2" charset="2"/>
              <a:buChar char="v"/>
            </a:pPr>
            <a:endParaRPr lang="en-GB" sz="24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435"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18436"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C00000"/>
                </a:solidFill>
                <a:latin typeface="Arial" pitchFamily="34" charset="0"/>
                <a:cs typeface="Arial" pitchFamily="34" charset="0"/>
              </a:rPr>
              <a:t>Chapter 1</a:t>
            </a:r>
            <a:r>
              <a:rPr lang="sr-Latn-CS" sz="1200" b="1" dirty="0" smtClean="0">
                <a:solidFill>
                  <a:srgbClr val="C00000"/>
                </a:solidFill>
                <a:latin typeface="Arial" pitchFamily="34" charset="0"/>
                <a:cs typeface="Arial" pitchFamily="34" charset="0"/>
              </a:rPr>
              <a:t>3</a:t>
            </a:r>
            <a:r>
              <a:rPr lang="en-US" sz="1200" b="1" dirty="0" smtClean="0">
                <a:solidFill>
                  <a:srgbClr val="C00000"/>
                </a:solidFill>
                <a:latin typeface="Arial" pitchFamily="34" charset="0"/>
                <a:cs typeface="Arial" pitchFamily="34" charset="0"/>
              </a:rPr>
              <a:t>: </a:t>
            </a:r>
            <a:endParaRPr lang="sr-Latn-CS" sz="1200" b="1" dirty="0" smtClean="0">
              <a:solidFill>
                <a:srgbClr val="C00000"/>
              </a:solidFill>
              <a:latin typeface="Arial" pitchFamily="34" charset="0"/>
              <a:cs typeface="Arial" pitchFamily="34" charset="0"/>
            </a:endParaRPr>
          </a:p>
          <a:p>
            <a:pPr algn="ctr">
              <a:defRPr/>
            </a:pPr>
            <a:r>
              <a:rPr lang="sr-Latn-CS" sz="1200" b="1" dirty="0" smtClean="0">
                <a:solidFill>
                  <a:srgbClr val="C00000"/>
                </a:solidFill>
                <a:latin typeface="Arial" pitchFamily="34" charset="0"/>
                <a:cs typeface="Arial" pitchFamily="34" charset="0"/>
              </a:rPr>
              <a:t>Fisheries</a:t>
            </a:r>
            <a:endParaRPr lang="en-US" sz="1200" b="1" dirty="0">
              <a:solidFill>
                <a:srgbClr val="C00000"/>
              </a:solidFill>
              <a:latin typeface="Arial" pitchFamily="34" charset="0"/>
              <a:cs typeface="Arial" pitchFamily="34" charset="0"/>
            </a:endParaRPr>
          </a:p>
        </p:txBody>
      </p:sp>
      <p:pic>
        <p:nvPicPr>
          <p:cNvPr id="18439" name="Picture 18" descr="EU MN logo"/>
          <p:cNvPicPr>
            <a:picLocks noChangeAspect="1" noChangeArrowheads="1"/>
          </p:cNvPicPr>
          <p:nvPr/>
        </p:nvPicPr>
        <p:blipFill>
          <a:blip r:embed="rId2" cstate="print"/>
          <a:srcRect/>
          <a:stretch>
            <a:fillRect/>
          </a:stretch>
        </p:blipFill>
        <p:spPr bwMode="auto">
          <a:xfrm>
            <a:off x="7924800" y="5486400"/>
            <a:ext cx="1219200" cy="685800"/>
          </a:xfrm>
          <a:prstGeom prst="rect">
            <a:avLst/>
          </a:prstGeom>
          <a:noFill/>
          <a:ln w="9525">
            <a:noFill/>
            <a:miter lim="800000"/>
            <a:headEnd/>
            <a:tailEnd/>
          </a:ln>
        </p:spPr>
      </p:pic>
      <p:pic>
        <p:nvPicPr>
          <p:cNvPr id="1844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442"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18443" name="Rectangle 19"/>
          <p:cNvSpPr>
            <a:spLocks noGrp="1"/>
          </p:cNvSpPr>
          <p:nvPr>
            <p:ph type="title"/>
          </p:nvPr>
        </p:nvSpPr>
        <p:spPr/>
        <p:txBody>
          <a:bodyPr/>
          <a:lstStyle/>
          <a:p>
            <a:r>
              <a:rPr lang="en-US" sz="2800" smtClean="0">
                <a:latin typeface="Arial" pitchFamily="34" charset="0"/>
                <a:cs typeface="Arial" pitchFamily="34" charset="0"/>
              </a:rPr>
              <a:t>Fisheries Policy Measures</a:t>
            </a:r>
            <a:endParaRPr lang="en-GB" sz="2800" smtClean="0">
              <a:latin typeface="Arial" pitchFamily="34" charset="0"/>
              <a:cs typeface="Arial" pitchFamily="34" charset="0"/>
            </a:endParaRPr>
          </a:p>
        </p:txBody>
      </p:sp>
      <p:sp>
        <p:nvSpPr>
          <p:cNvPr id="18444" name="Rectangle 20"/>
          <p:cNvSpPr>
            <a:spLocks noGrp="1"/>
          </p:cNvSpPr>
          <p:nvPr>
            <p:ph type="body" idx="1"/>
          </p:nvPr>
        </p:nvSpPr>
        <p:spPr/>
        <p:txBody>
          <a:bodyPr/>
          <a:lstStyle/>
          <a:p>
            <a:r>
              <a:rPr lang="en-US" sz="2000" dirty="0" smtClean="0">
                <a:latin typeface="Arial" pitchFamily="34" charset="0"/>
                <a:cs typeface="Arial" pitchFamily="34" charset="0"/>
              </a:rPr>
              <a:t>With a view to exploitation of living marine resources in accordance with the sustainable economic, environmental and social development, the Law on Marine Fisheries and </a:t>
            </a:r>
            <a:r>
              <a:rPr lang="en-US" sz="2000" dirty="0" err="1" smtClean="0">
                <a:latin typeface="Arial" pitchFamily="34" charset="0"/>
                <a:cs typeface="Arial" pitchFamily="34" charset="0"/>
              </a:rPr>
              <a:t>Mariculture</a:t>
            </a:r>
            <a:r>
              <a:rPr lang="en-US" sz="2000" dirty="0" smtClean="0">
                <a:latin typeface="Arial" pitchFamily="34" charset="0"/>
                <a:cs typeface="Arial" pitchFamily="34" charset="0"/>
              </a:rPr>
              <a:t> lays down the fisheries policy measures that include</a:t>
            </a:r>
            <a:endParaRPr lang="sr-Latn-CS" sz="2000" dirty="0" smtClean="0">
              <a:latin typeface="Arial" pitchFamily="34" charset="0"/>
              <a:cs typeface="Arial" pitchFamily="34" charset="0"/>
            </a:endParaRPr>
          </a:p>
          <a:p>
            <a:pPr lvl="1"/>
            <a:r>
              <a:rPr lang="en-US" sz="1800" dirty="0" smtClean="0">
                <a:latin typeface="Arial" pitchFamily="34" charset="0"/>
                <a:cs typeface="Arial" pitchFamily="34" charset="0"/>
              </a:rPr>
              <a:t>Development of the fishing fleet</a:t>
            </a:r>
            <a:endParaRPr lang="sr-Latn-CS" sz="1800" dirty="0" smtClean="0">
              <a:latin typeface="Arial" pitchFamily="34" charset="0"/>
              <a:cs typeface="Arial" pitchFamily="34" charset="0"/>
            </a:endParaRPr>
          </a:p>
          <a:p>
            <a:pPr lvl="1"/>
            <a:r>
              <a:rPr lang="en-US" sz="1800" dirty="0" smtClean="0">
                <a:latin typeface="Arial" pitchFamily="34" charset="0"/>
                <a:cs typeface="Arial" pitchFamily="34" charset="0"/>
              </a:rPr>
              <a:t>Development of aquaculture</a:t>
            </a:r>
            <a:endParaRPr lang="sr-Latn-CS" sz="1800" dirty="0" smtClean="0">
              <a:latin typeface="Arial" pitchFamily="34" charset="0"/>
              <a:cs typeface="Arial" pitchFamily="34" charset="0"/>
            </a:endParaRPr>
          </a:p>
          <a:p>
            <a:pPr lvl="1"/>
            <a:r>
              <a:rPr lang="en-US" sz="1800" dirty="0" smtClean="0">
                <a:latin typeface="Arial" pitchFamily="34" charset="0"/>
                <a:cs typeface="Arial" pitchFamily="34" charset="0"/>
              </a:rPr>
              <a:t>Processing, marketing of fish and fish products and aquaculture products</a:t>
            </a:r>
            <a:endParaRPr lang="sr-Latn-CS" sz="1800" dirty="0" smtClean="0">
              <a:latin typeface="Arial" pitchFamily="34" charset="0"/>
              <a:cs typeface="Arial" pitchFamily="34" charset="0"/>
            </a:endParaRPr>
          </a:p>
          <a:p>
            <a:pPr lvl="1"/>
            <a:r>
              <a:rPr lang="en-US" sz="1800" dirty="0" smtClean="0">
                <a:latin typeface="Arial" pitchFamily="34" charset="0"/>
                <a:cs typeface="Arial" pitchFamily="34" charset="0"/>
              </a:rPr>
              <a:t>Collective actions</a:t>
            </a:r>
            <a:endParaRPr lang="sr-Latn-CS" sz="1800" dirty="0" smtClean="0">
              <a:latin typeface="Arial" pitchFamily="34" charset="0"/>
              <a:cs typeface="Arial" pitchFamily="34" charset="0"/>
            </a:endParaRPr>
          </a:p>
          <a:p>
            <a:pPr lvl="1"/>
            <a:r>
              <a:rPr lang="en-US" sz="1800" dirty="0" smtClean="0">
                <a:latin typeface="Arial" pitchFamily="34" charset="0"/>
                <a:cs typeface="Arial" pitchFamily="34" charset="0"/>
              </a:rPr>
              <a:t>Sustainable development of fishing areas</a:t>
            </a:r>
            <a:endParaRPr lang="sr-Latn-CS" sz="1800" dirty="0" smtClean="0">
              <a:latin typeface="Arial" pitchFamily="34" charset="0"/>
              <a:cs typeface="Arial" pitchFamily="34" charset="0"/>
            </a:endParaRPr>
          </a:p>
          <a:p>
            <a:pPr lvl="1"/>
            <a:r>
              <a:rPr lang="en-US" sz="1800" dirty="0" smtClean="0">
                <a:latin typeface="Arial" pitchFamily="34" charset="0"/>
                <a:cs typeface="Arial" pitchFamily="34" charset="0"/>
              </a:rPr>
              <a:t>Technical support measures</a:t>
            </a:r>
            <a:endParaRPr lang="en-GB" sz="1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459"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19460"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C00000"/>
                </a:solidFill>
                <a:latin typeface="Arial" pitchFamily="34" charset="0"/>
                <a:cs typeface="Arial" pitchFamily="34" charset="0"/>
              </a:rPr>
              <a:t>Chapter 1</a:t>
            </a:r>
            <a:r>
              <a:rPr lang="sr-Latn-CS" sz="1200" b="1" dirty="0" smtClean="0">
                <a:solidFill>
                  <a:srgbClr val="C00000"/>
                </a:solidFill>
                <a:latin typeface="Arial" pitchFamily="34" charset="0"/>
                <a:cs typeface="Arial" pitchFamily="34" charset="0"/>
              </a:rPr>
              <a:t>3</a:t>
            </a:r>
            <a:r>
              <a:rPr lang="en-US" sz="1200" b="1" dirty="0" smtClean="0">
                <a:solidFill>
                  <a:srgbClr val="C00000"/>
                </a:solidFill>
                <a:latin typeface="Arial" pitchFamily="34" charset="0"/>
                <a:cs typeface="Arial" pitchFamily="34" charset="0"/>
              </a:rPr>
              <a:t>: </a:t>
            </a:r>
            <a:endParaRPr lang="sr-Latn-CS" sz="1200" b="1" dirty="0" smtClean="0">
              <a:solidFill>
                <a:srgbClr val="C00000"/>
              </a:solidFill>
              <a:latin typeface="Arial" pitchFamily="34" charset="0"/>
              <a:cs typeface="Arial" pitchFamily="34" charset="0"/>
            </a:endParaRPr>
          </a:p>
          <a:p>
            <a:pPr algn="ctr">
              <a:defRPr/>
            </a:pPr>
            <a:r>
              <a:rPr lang="sr-Latn-CS" sz="1200" b="1" dirty="0" smtClean="0">
                <a:solidFill>
                  <a:srgbClr val="C00000"/>
                </a:solidFill>
                <a:latin typeface="Arial" pitchFamily="34" charset="0"/>
                <a:cs typeface="Arial" pitchFamily="34" charset="0"/>
              </a:rPr>
              <a:t>Fisheries</a:t>
            </a:r>
            <a:endParaRPr lang="en-US" sz="1200" b="1" dirty="0">
              <a:solidFill>
                <a:srgbClr val="C00000"/>
              </a:solidFill>
              <a:latin typeface="Arial" pitchFamily="34" charset="0"/>
              <a:cs typeface="Arial" pitchFamily="34" charset="0"/>
            </a:endParaRPr>
          </a:p>
        </p:txBody>
      </p:sp>
      <p:pic>
        <p:nvPicPr>
          <p:cNvPr id="19463" name="Picture 18" descr="EU MN logo"/>
          <p:cNvPicPr>
            <a:picLocks noChangeAspect="1" noChangeArrowheads="1"/>
          </p:cNvPicPr>
          <p:nvPr/>
        </p:nvPicPr>
        <p:blipFill>
          <a:blip r:embed="rId2" cstate="print"/>
          <a:srcRect/>
          <a:stretch>
            <a:fillRect/>
          </a:stretch>
        </p:blipFill>
        <p:spPr bwMode="auto">
          <a:xfrm>
            <a:off x="7924800" y="5562600"/>
            <a:ext cx="1219200" cy="685800"/>
          </a:xfrm>
          <a:prstGeom prst="rect">
            <a:avLst/>
          </a:prstGeom>
          <a:noFill/>
          <a:ln w="9525">
            <a:noFill/>
            <a:miter lim="800000"/>
            <a:headEnd/>
            <a:tailEnd/>
          </a:ln>
        </p:spPr>
      </p:pic>
      <p:pic>
        <p:nvPicPr>
          <p:cNvPr id="1946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9466"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19467" name="Rectangle 18"/>
          <p:cNvSpPr>
            <a:spLocks noGrp="1"/>
          </p:cNvSpPr>
          <p:nvPr>
            <p:ph type="title"/>
          </p:nvPr>
        </p:nvSpPr>
        <p:spPr>
          <a:xfrm>
            <a:off x="457200" y="609600"/>
            <a:ext cx="8229600" cy="838200"/>
          </a:xfrm>
        </p:spPr>
        <p:txBody>
          <a:bodyPr/>
          <a:lstStyle/>
          <a:p>
            <a:r>
              <a:rPr lang="en-US" sz="2800" dirty="0" smtClean="0">
                <a:latin typeface="Arial" pitchFamily="34" charset="0"/>
              </a:rPr>
              <a:t>Montenegro’s Fisheries Development </a:t>
            </a:r>
            <a:r>
              <a:rPr lang="sr-Latn-CS" sz="2800" dirty="0" smtClean="0">
                <a:latin typeface="Arial" pitchFamily="34" charset="0"/>
              </a:rPr>
              <a:t>Strateg</a:t>
            </a:r>
            <a:r>
              <a:rPr lang="en-US" sz="2800" dirty="0" smtClean="0">
                <a:latin typeface="Arial" pitchFamily="34" charset="0"/>
              </a:rPr>
              <a:t>y (</a:t>
            </a:r>
            <a:r>
              <a:rPr lang="en-US" sz="2400" dirty="0" smtClean="0">
                <a:latin typeface="Arial" pitchFamily="34" charset="0"/>
              </a:rPr>
              <a:t>2</a:t>
            </a:r>
            <a:r>
              <a:rPr lang="sr-Latn-CS" sz="2400" dirty="0" smtClean="0">
                <a:latin typeface="Arial" pitchFamily="34" charset="0"/>
              </a:rPr>
              <a:t>006-2016</a:t>
            </a:r>
            <a:r>
              <a:rPr lang="sr-Latn-CS" sz="2800" dirty="0" smtClean="0">
                <a:latin typeface="Arial" pitchFamily="34" charset="0"/>
              </a:rPr>
              <a:t>)</a:t>
            </a:r>
            <a:endParaRPr lang="en-GB" sz="2800" dirty="0" smtClean="0">
              <a:latin typeface="Arial" pitchFamily="34" charset="0"/>
            </a:endParaRPr>
          </a:p>
        </p:txBody>
      </p:sp>
      <p:sp>
        <p:nvSpPr>
          <p:cNvPr id="19468" name="Rectangle 21"/>
          <p:cNvSpPr>
            <a:spLocks noGrp="1"/>
          </p:cNvSpPr>
          <p:nvPr>
            <p:ph type="body" idx="1"/>
          </p:nvPr>
        </p:nvSpPr>
        <p:spPr>
          <a:xfrm>
            <a:off x="457200" y="1676400"/>
            <a:ext cx="8229600" cy="4648200"/>
          </a:xfrm>
        </p:spPr>
        <p:txBody>
          <a:bodyPr/>
          <a:lstStyle/>
          <a:p>
            <a:pPr>
              <a:lnSpc>
                <a:spcPct val="90000"/>
              </a:lnSpc>
              <a:buFont typeface="Arial" pitchFamily="34" charset="0"/>
              <a:buNone/>
            </a:pPr>
            <a:r>
              <a:rPr lang="en-US" sz="2000" dirty="0" smtClean="0">
                <a:latin typeface="Arial" pitchFamily="34" charset="0"/>
                <a:cs typeface="Arial" pitchFamily="34" charset="0"/>
              </a:rPr>
              <a:t>Three national priorities are laid down</a:t>
            </a:r>
            <a:r>
              <a:rPr lang="sl-SI" sz="2000" dirty="0" smtClean="0">
                <a:latin typeface="Arial" pitchFamily="34" charset="0"/>
                <a:cs typeface="Arial" pitchFamily="34" charset="0"/>
              </a:rPr>
              <a:t>:</a:t>
            </a:r>
            <a:endParaRPr lang="en-GB" sz="2000" dirty="0" smtClean="0">
              <a:latin typeface="Arial" pitchFamily="34" charset="0"/>
              <a:cs typeface="Arial" pitchFamily="34" charset="0"/>
            </a:endParaRPr>
          </a:p>
          <a:p>
            <a:pPr lvl="1">
              <a:lnSpc>
                <a:spcPct val="90000"/>
              </a:lnSpc>
              <a:buFontTx/>
              <a:buChar char="•"/>
            </a:pPr>
            <a:r>
              <a:rPr lang="en-US" sz="2000" dirty="0" smtClean="0">
                <a:latin typeface="Arial" pitchFamily="34" charset="0"/>
                <a:cs typeface="Arial" pitchFamily="34" charset="0"/>
              </a:rPr>
              <a:t>Strengthening of legal framework, institutions, laboratory capacity and industrial standards with a view to improving the health status of fisheries products in line with the EU requirements</a:t>
            </a:r>
            <a:r>
              <a:rPr lang="en-GB" sz="2000" dirty="0" smtClean="0">
                <a:latin typeface="Arial" pitchFamily="34" charset="0"/>
                <a:cs typeface="Arial" pitchFamily="34" charset="0"/>
              </a:rPr>
              <a:t>;</a:t>
            </a:r>
            <a:endParaRPr lang="sr-Latn-CS" sz="2000" dirty="0" smtClean="0">
              <a:latin typeface="Arial" pitchFamily="34" charset="0"/>
              <a:cs typeface="Arial" pitchFamily="34" charset="0"/>
            </a:endParaRPr>
          </a:p>
          <a:p>
            <a:pPr lvl="1">
              <a:lnSpc>
                <a:spcPct val="90000"/>
              </a:lnSpc>
              <a:buFontTx/>
              <a:buChar char="•"/>
            </a:pPr>
            <a:r>
              <a:rPr lang="sr-Latn-CS" sz="2000" dirty="0" smtClean="0">
                <a:latin typeface="Arial" pitchFamily="34" charset="0"/>
                <a:cs typeface="Arial" pitchFamily="34" charset="0"/>
              </a:rPr>
              <a:t>Institu</a:t>
            </a:r>
            <a:r>
              <a:rPr lang="en-US" sz="2000" dirty="0" err="1" smtClean="0">
                <a:latin typeface="Arial" pitchFamily="34" charset="0"/>
                <a:cs typeface="Arial" pitchFamily="34" charset="0"/>
              </a:rPr>
              <a:t>tional</a:t>
            </a:r>
            <a:r>
              <a:rPr lang="en-US" sz="2000" dirty="0" smtClean="0">
                <a:latin typeface="Arial" pitchFamily="34" charset="0"/>
                <a:cs typeface="Arial" pitchFamily="34" charset="0"/>
              </a:rPr>
              <a:t> capacity building </a:t>
            </a:r>
            <a:r>
              <a:rPr lang="sr-Latn-CS" sz="2000" dirty="0" smtClean="0">
                <a:latin typeface="Arial" pitchFamily="34" charset="0"/>
                <a:cs typeface="Arial" pitchFamily="34" charset="0"/>
              </a:rPr>
              <a:t>(</a:t>
            </a:r>
            <a:r>
              <a:rPr lang="en-US" sz="2000" dirty="0" smtClean="0">
                <a:latin typeface="Arial" pitchFamily="34" charset="0"/>
                <a:cs typeface="Arial" pitchFamily="34" charset="0"/>
              </a:rPr>
              <a:t>human resources, training, equipment</a:t>
            </a:r>
            <a:r>
              <a:rPr lang="sr-Latn-CS" sz="2000" dirty="0" smtClean="0">
                <a:latin typeface="Arial" pitchFamily="34" charset="0"/>
                <a:cs typeface="Arial" pitchFamily="34" charset="0"/>
              </a:rPr>
              <a:t>)</a:t>
            </a:r>
            <a:r>
              <a:rPr lang="en-US" sz="2000" dirty="0" smtClean="0">
                <a:latin typeface="Arial" pitchFamily="34" charset="0"/>
                <a:cs typeface="Arial" pitchFamily="34" charset="0"/>
              </a:rPr>
              <a:t> of the national fisheries policy of Montenegro for the purpose of </a:t>
            </a:r>
            <a:r>
              <a:rPr lang="en-US" sz="2000" dirty="0" err="1" smtClean="0">
                <a:latin typeface="Arial" pitchFamily="34" charset="0"/>
                <a:cs typeface="Arial" pitchFamily="34" charset="0"/>
              </a:rPr>
              <a:t>harmonisation</a:t>
            </a:r>
            <a:r>
              <a:rPr lang="en-US" sz="2000" dirty="0" smtClean="0">
                <a:latin typeface="Arial" pitchFamily="34" charset="0"/>
                <a:cs typeface="Arial" pitchFamily="34" charset="0"/>
              </a:rPr>
              <a:t> with the common EU legislation (Common Fisheries Policy</a:t>
            </a:r>
            <a:r>
              <a:rPr lang="sr-Latn-CS" sz="2000" dirty="0" smtClean="0">
                <a:latin typeface="Arial" pitchFamily="34" charset="0"/>
                <a:cs typeface="Arial" pitchFamily="34" charset="0"/>
              </a:rPr>
              <a:t>)</a:t>
            </a:r>
            <a:r>
              <a:rPr lang="en-GB" sz="2000" dirty="0" smtClean="0">
                <a:latin typeface="Arial" pitchFamily="34" charset="0"/>
                <a:cs typeface="Arial" pitchFamily="34" charset="0"/>
              </a:rPr>
              <a:t>;</a:t>
            </a:r>
            <a:endParaRPr lang="sr-Latn-CS" sz="2000" dirty="0" smtClean="0">
              <a:latin typeface="Arial" pitchFamily="34" charset="0"/>
              <a:cs typeface="Arial" pitchFamily="34" charset="0"/>
            </a:endParaRPr>
          </a:p>
          <a:p>
            <a:pPr lvl="1">
              <a:lnSpc>
                <a:spcPct val="90000"/>
              </a:lnSpc>
              <a:buFontTx/>
              <a:buChar char="•"/>
            </a:pPr>
            <a:r>
              <a:rPr lang="en-US" sz="2000" dirty="0" smtClean="0">
                <a:latin typeface="Arial" pitchFamily="34" charset="0"/>
                <a:cs typeface="Arial" pitchFamily="34" charset="0"/>
              </a:rPr>
              <a:t>Setting up and implementation of mechanisms that would provide a </a:t>
            </a:r>
            <a:r>
              <a:rPr lang="en-US" sz="2000" dirty="0" err="1" smtClean="0">
                <a:latin typeface="Arial" pitchFamily="34" charset="0"/>
                <a:cs typeface="Arial" pitchFamily="34" charset="0"/>
              </a:rPr>
              <a:t>favourable</a:t>
            </a:r>
            <a:r>
              <a:rPr lang="en-US" sz="2000" dirty="0" smtClean="0">
                <a:latin typeface="Arial" pitchFamily="34" charset="0"/>
                <a:cs typeface="Arial" pitchFamily="34" charset="0"/>
              </a:rPr>
              <a:t> investment environment for the fisheries sector of Montenegro</a:t>
            </a:r>
            <a:r>
              <a:rPr lang="sr-Latn-CS" sz="2000" dirty="0" smtClean="0">
                <a:latin typeface="Arial" pitchFamily="34" charset="0"/>
                <a:cs typeface="Arial" pitchFamily="34" charset="0"/>
              </a:rPr>
              <a:t>.</a:t>
            </a:r>
          </a:p>
          <a:p>
            <a:pPr>
              <a:lnSpc>
                <a:spcPct val="90000"/>
              </a:lnSpc>
            </a:pPr>
            <a:r>
              <a:rPr lang="en-US" sz="2000" dirty="0" smtClean="0">
                <a:latin typeface="Arial" pitchFamily="34" charset="0"/>
                <a:cs typeface="Arial" pitchFamily="34" charset="0"/>
              </a:rPr>
              <a:t>The document was developed under the CARDS 2005 project </a:t>
            </a:r>
            <a:r>
              <a:rPr lang="sr-Latn-CS" sz="2000" dirty="0" smtClean="0">
                <a:latin typeface="Arial" pitchFamily="34" charset="0"/>
                <a:cs typeface="Arial" pitchFamily="34" charset="0"/>
              </a:rPr>
              <a:t>’</a:t>
            </a:r>
            <a:r>
              <a:rPr lang="en-US" sz="2000" dirty="0" smtClean="0">
                <a:latin typeface="Arial" pitchFamily="34" charset="0"/>
                <a:cs typeface="Arial" pitchFamily="34" charset="0"/>
              </a:rPr>
              <a:t>Support to fisheries sector in Montenegro and Serbia</a:t>
            </a:r>
            <a:r>
              <a:rPr lang="sr-Latn-CS" sz="2000" dirty="0" smtClean="0">
                <a:latin typeface="Arial" pitchFamily="34" charset="0"/>
                <a:cs typeface="Arial" pitchFamily="34" charset="0"/>
              </a:rPr>
              <a:t>’’</a:t>
            </a:r>
          </a:p>
          <a:p>
            <a:pPr>
              <a:lnSpc>
                <a:spcPct val="90000"/>
              </a:lnSpc>
              <a:buFont typeface="Arial" pitchFamily="34" charset="0"/>
              <a:buNone/>
            </a:pPr>
            <a:endParaRPr lang="en-GB"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483"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20484"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C00000"/>
                </a:solidFill>
                <a:latin typeface="Arial" pitchFamily="34" charset="0"/>
                <a:cs typeface="Arial" pitchFamily="34" charset="0"/>
              </a:rPr>
              <a:t>Chapter 1</a:t>
            </a:r>
            <a:r>
              <a:rPr lang="sr-Latn-CS" sz="1200" b="1" dirty="0" smtClean="0">
                <a:solidFill>
                  <a:srgbClr val="C00000"/>
                </a:solidFill>
                <a:latin typeface="Arial" pitchFamily="34" charset="0"/>
                <a:cs typeface="Arial" pitchFamily="34" charset="0"/>
              </a:rPr>
              <a:t>3</a:t>
            </a:r>
            <a:r>
              <a:rPr lang="en-US" sz="1200" b="1" dirty="0" smtClean="0">
                <a:solidFill>
                  <a:srgbClr val="C00000"/>
                </a:solidFill>
                <a:latin typeface="Arial" pitchFamily="34" charset="0"/>
                <a:cs typeface="Arial" pitchFamily="34" charset="0"/>
              </a:rPr>
              <a:t>: </a:t>
            </a:r>
            <a:endParaRPr lang="sr-Latn-CS" sz="1200" b="1" dirty="0" smtClean="0">
              <a:solidFill>
                <a:srgbClr val="C00000"/>
              </a:solidFill>
              <a:latin typeface="Arial" pitchFamily="34" charset="0"/>
              <a:cs typeface="Arial" pitchFamily="34" charset="0"/>
            </a:endParaRPr>
          </a:p>
          <a:p>
            <a:pPr algn="ctr">
              <a:defRPr/>
            </a:pPr>
            <a:r>
              <a:rPr lang="sr-Latn-CS" sz="1200" b="1" dirty="0" smtClean="0">
                <a:solidFill>
                  <a:srgbClr val="C00000"/>
                </a:solidFill>
                <a:latin typeface="Arial" pitchFamily="34" charset="0"/>
                <a:cs typeface="Arial" pitchFamily="34" charset="0"/>
              </a:rPr>
              <a:t>Fisheries</a:t>
            </a:r>
            <a:endParaRPr lang="en-US" sz="1200" b="1" dirty="0">
              <a:solidFill>
                <a:srgbClr val="C00000"/>
              </a:solidFill>
              <a:latin typeface="Arial" pitchFamily="34" charset="0"/>
              <a:cs typeface="Arial" pitchFamily="34" charset="0"/>
            </a:endParaRPr>
          </a:p>
        </p:txBody>
      </p:sp>
      <p:pic>
        <p:nvPicPr>
          <p:cNvPr id="20487" name="Picture 18" descr="EU MN logo"/>
          <p:cNvPicPr>
            <a:picLocks noChangeAspect="1" noChangeArrowheads="1"/>
          </p:cNvPicPr>
          <p:nvPr/>
        </p:nvPicPr>
        <p:blipFill>
          <a:blip r:embed="rId2" cstate="print"/>
          <a:srcRect/>
          <a:stretch>
            <a:fillRect/>
          </a:stretch>
        </p:blipFill>
        <p:spPr bwMode="auto">
          <a:xfrm>
            <a:off x="7696200" y="5562600"/>
            <a:ext cx="1219200" cy="685800"/>
          </a:xfrm>
          <a:prstGeom prst="rect">
            <a:avLst/>
          </a:prstGeom>
          <a:noFill/>
          <a:ln w="9525">
            <a:noFill/>
            <a:miter lim="800000"/>
            <a:headEnd/>
            <a:tailEnd/>
          </a:ln>
        </p:spPr>
      </p:pic>
      <p:pic>
        <p:nvPicPr>
          <p:cNvPr id="2048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0490" name="Rectangle 8"/>
          <p:cNvSpPr>
            <a:spLocks noChangeArrowheads="1"/>
          </p:cNvSpPr>
          <p:nvPr/>
        </p:nvSpPr>
        <p:spPr bwMode="auto">
          <a:xfrm>
            <a:off x="152400" y="152400"/>
            <a:ext cx="5486400" cy="750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sp>
        <p:nvSpPr>
          <p:cNvPr id="20491" name="Rectangle 18"/>
          <p:cNvSpPr>
            <a:spLocks noGrp="1"/>
          </p:cNvSpPr>
          <p:nvPr>
            <p:ph type="title"/>
          </p:nvPr>
        </p:nvSpPr>
        <p:spPr>
          <a:xfrm>
            <a:off x="457200" y="685800"/>
            <a:ext cx="8229600" cy="762000"/>
          </a:xfrm>
        </p:spPr>
        <p:txBody>
          <a:bodyPr/>
          <a:lstStyle/>
          <a:p>
            <a:r>
              <a:rPr lang="en-US" sz="2800" dirty="0" smtClean="0">
                <a:latin typeface="Arial" pitchFamily="34" charset="0"/>
              </a:rPr>
              <a:t>National Program of Fisheries Development</a:t>
            </a:r>
            <a:r>
              <a:rPr lang="sr-Latn-CS" sz="2800" dirty="0" smtClean="0">
                <a:latin typeface="Arial" pitchFamily="34" charset="0"/>
              </a:rPr>
              <a:t> </a:t>
            </a:r>
            <a:br>
              <a:rPr lang="sr-Latn-CS" sz="2800" dirty="0" smtClean="0">
                <a:latin typeface="Arial" pitchFamily="34" charset="0"/>
              </a:rPr>
            </a:br>
            <a:r>
              <a:rPr lang="sr-Latn-CS" sz="2800" dirty="0" smtClean="0">
                <a:latin typeface="Arial" pitchFamily="34" charset="0"/>
              </a:rPr>
              <a:t>(</a:t>
            </a:r>
            <a:r>
              <a:rPr lang="sr-Latn-CS" sz="2400" dirty="0" smtClean="0">
                <a:latin typeface="Arial" pitchFamily="34" charset="0"/>
              </a:rPr>
              <a:t>2009-2013)</a:t>
            </a:r>
            <a:endParaRPr lang="en-GB" sz="2800" dirty="0" smtClean="0">
              <a:latin typeface="Arial" pitchFamily="34" charset="0"/>
            </a:endParaRPr>
          </a:p>
        </p:txBody>
      </p:sp>
      <p:sp>
        <p:nvSpPr>
          <p:cNvPr id="20492" name="Rectangle 19"/>
          <p:cNvSpPr>
            <a:spLocks noGrp="1"/>
          </p:cNvSpPr>
          <p:nvPr>
            <p:ph type="body" idx="1"/>
          </p:nvPr>
        </p:nvSpPr>
        <p:spPr>
          <a:xfrm>
            <a:off x="457200" y="1752600"/>
            <a:ext cx="8229600" cy="4373563"/>
          </a:xfrm>
        </p:spPr>
        <p:txBody>
          <a:bodyPr/>
          <a:lstStyle/>
          <a:p>
            <a:pPr>
              <a:buFontTx/>
              <a:buChar char="•"/>
            </a:pPr>
            <a:r>
              <a:rPr lang="en-US" sz="2400" dirty="0" smtClean="0">
                <a:latin typeface="Arial" pitchFamily="34" charset="0"/>
                <a:cs typeface="Arial" pitchFamily="34" charset="0"/>
              </a:rPr>
              <a:t>Amends and develops the Strategy in detail</a:t>
            </a:r>
            <a:endParaRPr lang="sl-SI" sz="2400" dirty="0" smtClean="0">
              <a:latin typeface="Arial" pitchFamily="34" charset="0"/>
              <a:cs typeface="Arial" pitchFamily="34" charset="0"/>
            </a:endParaRPr>
          </a:p>
          <a:p>
            <a:pPr>
              <a:buFontTx/>
              <a:buChar char="•"/>
            </a:pPr>
            <a:r>
              <a:rPr lang="en-US" sz="2400" dirty="0" smtClean="0">
                <a:latin typeface="Arial" pitchFamily="34" charset="0"/>
                <a:cs typeface="Arial" pitchFamily="34" charset="0"/>
              </a:rPr>
              <a:t>Project approach of the European Fisheries Fund used</a:t>
            </a:r>
            <a:endParaRPr lang="sl-SI" sz="2400" dirty="0" smtClean="0">
              <a:latin typeface="Arial" pitchFamily="34" charset="0"/>
              <a:cs typeface="Arial" pitchFamily="34" charset="0"/>
            </a:endParaRPr>
          </a:p>
          <a:p>
            <a:pPr>
              <a:buFontTx/>
              <a:buChar char="•"/>
            </a:pPr>
            <a:r>
              <a:rPr lang="en-US" sz="2400" dirty="0" smtClean="0">
                <a:latin typeface="Arial" pitchFamily="34" charset="0"/>
                <a:cs typeface="Arial" pitchFamily="34" charset="0"/>
              </a:rPr>
              <a:t>The goal is to develop an integrated approach to development i.e. to ensure sustainable use of fishery resources</a:t>
            </a:r>
            <a:endParaRPr lang="en-GB" sz="2400" dirty="0" smtClean="0">
              <a:latin typeface="Arial" pitchFamily="34" charset="0"/>
              <a:cs typeface="Arial" pitchFamily="34" charset="0"/>
            </a:endParaRPr>
          </a:p>
          <a:p>
            <a:r>
              <a:rPr lang="en-US" sz="2400" dirty="0" smtClean="0">
                <a:latin typeface="Arial" pitchFamily="34" charset="0"/>
                <a:cs typeface="Arial" pitchFamily="34" charset="0"/>
              </a:rPr>
              <a:t>Experts hired under the CARDS 2005 Project “Support to fisheries sector in Montenegro and Serbia” assisted the development of this document</a:t>
            </a:r>
            <a:endParaRPr lang="sr-Latn-CS" sz="2400" dirty="0" smtClean="0">
              <a:latin typeface="Arial" pitchFamily="34" charset="0"/>
              <a:cs typeface="Arial" pitchFamily="34" charset="0"/>
            </a:endParaRPr>
          </a:p>
          <a:p>
            <a:pPr>
              <a:buFont typeface="Arial" pitchFamily="34" charset="0"/>
              <a:buNone/>
            </a:pPr>
            <a:endParaRPr lang="en-GB" sz="24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507"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21508"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C00000"/>
                </a:solidFill>
                <a:latin typeface="Arial" pitchFamily="34" charset="0"/>
                <a:cs typeface="Arial" pitchFamily="34" charset="0"/>
              </a:rPr>
              <a:t>Chapter 1</a:t>
            </a:r>
            <a:r>
              <a:rPr lang="sr-Latn-CS" sz="1200" b="1" dirty="0" smtClean="0">
                <a:solidFill>
                  <a:srgbClr val="C00000"/>
                </a:solidFill>
                <a:latin typeface="Arial" pitchFamily="34" charset="0"/>
                <a:cs typeface="Arial" pitchFamily="34" charset="0"/>
              </a:rPr>
              <a:t>3</a:t>
            </a:r>
            <a:r>
              <a:rPr lang="en-US" sz="1200" b="1" dirty="0" smtClean="0">
                <a:solidFill>
                  <a:srgbClr val="C00000"/>
                </a:solidFill>
                <a:latin typeface="Arial" pitchFamily="34" charset="0"/>
                <a:cs typeface="Arial" pitchFamily="34" charset="0"/>
              </a:rPr>
              <a:t>: </a:t>
            </a:r>
            <a:endParaRPr lang="sr-Latn-CS" sz="1200" b="1" dirty="0" smtClean="0">
              <a:solidFill>
                <a:srgbClr val="C00000"/>
              </a:solidFill>
              <a:latin typeface="Arial" pitchFamily="34" charset="0"/>
              <a:cs typeface="Arial" pitchFamily="34" charset="0"/>
            </a:endParaRPr>
          </a:p>
          <a:p>
            <a:pPr algn="ctr">
              <a:defRPr/>
            </a:pPr>
            <a:r>
              <a:rPr lang="sr-Latn-CS" sz="1200" b="1" dirty="0" smtClean="0">
                <a:solidFill>
                  <a:srgbClr val="C00000"/>
                </a:solidFill>
                <a:latin typeface="Arial" pitchFamily="34" charset="0"/>
                <a:cs typeface="Arial" pitchFamily="34" charset="0"/>
              </a:rPr>
              <a:t>Fisheries</a:t>
            </a:r>
            <a:endParaRPr lang="en-US" sz="1200" b="1" dirty="0">
              <a:solidFill>
                <a:srgbClr val="C00000"/>
              </a:solidFill>
              <a:latin typeface="Arial" pitchFamily="34" charset="0"/>
              <a:cs typeface="Arial" pitchFamily="34" charset="0"/>
            </a:endParaRPr>
          </a:p>
        </p:txBody>
      </p:sp>
      <p:pic>
        <p:nvPicPr>
          <p:cNvPr id="21511" name="Picture 18" descr="EU MN logo"/>
          <p:cNvPicPr>
            <a:picLocks noChangeAspect="1" noChangeArrowheads="1"/>
          </p:cNvPicPr>
          <p:nvPr/>
        </p:nvPicPr>
        <p:blipFill>
          <a:blip r:embed="rId2" cstate="print"/>
          <a:srcRect/>
          <a:stretch>
            <a:fillRect/>
          </a:stretch>
        </p:blipFill>
        <p:spPr bwMode="auto">
          <a:xfrm>
            <a:off x="7924800" y="5562600"/>
            <a:ext cx="1219200" cy="762000"/>
          </a:xfrm>
          <a:prstGeom prst="rect">
            <a:avLst/>
          </a:prstGeom>
          <a:noFill/>
          <a:ln w="9525">
            <a:noFill/>
            <a:miter lim="800000"/>
            <a:headEnd/>
            <a:tailEnd/>
          </a:ln>
        </p:spPr>
      </p:pic>
      <p:pic>
        <p:nvPicPr>
          <p:cNvPr id="2151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514"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latin typeface="Cambria" pitchFamily="18" charset="0"/>
              </a:rPr>
              <a:t>Chapter 1</a:t>
            </a:r>
            <a:r>
              <a:rPr lang="sr-Latn-CS" b="1">
                <a:solidFill>
                  <a:srgbClr val="F2DCDB"/>
                </a:solidFill>
              </a:rPr>
              <a:t>3</a:t>
            </a:r>
            <a:r>
              <a:rPr lang="sr-Latn-CS" b="1">
                <a:solidFill>
                  <a:srgbClr val="F2DCDB"/>
                </a:solidFill>
                <a:latin typeface="Cambria" pitchFamily="18" charset="0"/>
              </a:rPr>
              <a:t>: </a:t>
            </a:r>
            <a:r>
              <a:rPr lang="sr-Latn-CS" b="1">
                <a:solidFill>
                  <a:srgbClr val="F2DCDB"/>
                </a:solidFill>
              </a:rPr>
              <a:t>Fisheries</a:t>
            </a:r>
            <a:endParaRPr lang="en-US" b="1">
              <a:solidFill>
                <a:srgbClr val="F2DCDB"/>
              </a:solidFill>
            </a:endParaRPr>
          </a:p>
        </p:txBody>
      </p:sp>
      <p:sp>
        <p:nvSpPr>
          <p:cNvPr id="21515" name="Rectangle 18"/>
          <p:cNvSpPr>
            <a:spLocks noGrp="1"/>
          </p:cNvSpPr>
          <p:nvPr>
            <p:ph type="title"/>
          </p:nvPr>
        </p:nvSpPr>
        <p:spPr>
          <a:xfrm>
            <a:off x="304800" y="2743200"/>
            <a:ext cx="8458200" cy="1143000"/>
          </a:xfrm>
        </p:spPr>
        <p:txBody>
          <a:bodyPr/>
          <a:lstStyle/>
          <a:p>
            <a:r>
              <a:rPr lang="sr-Latn-CS" sz="2800" dirty="0" smtClean="0">
                <a:latin typeface="Arial" pitchFamily="34" charset="0"/>
              </a:rPr>
              <a:t>Program</a:t>
            </a:r>
            <a:r>
              <a:rPr lang="en-US" sz="2800" dirty="0" smtClean="0">
                <a:latin typeface="Arial" pitchFamily="34" charset="0"/>
              </a:rPr>
              <a:t>s of support to fisheries sector in </a:t>
            </a:r>
            <a:r>
              <a:rPr lang="sr-Latn-CS" sz="2800" dirty="0" smtClean="0">
                <a:latin typeface="Arial" pitchFamily="34" charset="0"/>
              </a:rPr>
              <a:t>2012</a:t>
            </a:r>
            <a:endParaRPr lang="en-GB" sz="2800" dirty="0" smtClean="0">
              <a:latin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531"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2253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C00000"/>
                </a:solidFill>
                <a:latin typeface="Arial" pitchFamily="34" charset="0"/>
                <a:cs typeface="Arial" pitchFamily="34" charset="0"/>
              </a:rPr>
              <a:t>Chapter 1</a:t>
            </a:r>
            <a:r>
              <a:rPr lang="sr-Latn-CS" sz="1200" b="1" dirty="0" smtClean="0">
                <a:solidFill>
                  <a:srgbClr val="C00000"/>
                </a:solidFill>
                <a:latin typeface="Arial" pitchFamily="34" charset="0"/>
                <a:cs typeface="Arial" pitchFamily="34" charset="0"/>
              </a:rPr>
              <a:t>3</a:t>
            </a:r>
            <a:r>
              <a:rPr lang="en-US" sz="1200" b="1" dirty="0" smtClean="0">
                <a:solidFill>
                  <a:srgbClr val="C00000"/>
                </a:solidFill>
                <a:latin typeface="Arial" pitchFamily="34" charset="0"/>
                <a:cs typeface="Arial" pitchFamily="34" charset="0"/>
              </a:rPr>
              <a:t>: </a:t>
            </a:r>
            <a:endParaRPr lang="sr-Latn-CS" sz="1200" b="1" dirty="0" smtClean="0">
              <a:solidFill>
                <a:srgbClr val="C00000"/>
              </a:solidFill>
              <a:latin typeface="Arial" pitchFamily="34" charset="0"/>
              <a:cs typeface="Arial" pitchFamily="34" charset="0"/>
            </a:endParaRPr>
          </a:p>
          <a:p>
            <a:pPr algn="ctr">
              <a:defRPr/>
            </a:pPr>
            <a:r>
              <a:rPr lang="sr-Latn-CS" sz="1200" b="1" dirty="0" smtClean="0">
                <a:solidFill>
                  <a:srgbClr val="C00000"/>
                </a:solidFill>
                <a:latin typeface="Arial" pitchFamily="34" charset="0"/>
                <a:cs typeface="Arial" pitchFamily="34" charset="0"/>
              </a:rPr>
              <a:t>Fisheries</a:t>
            </a:r>
            <a:endParaRPr lang="en-US" sz="1200" b="1" dirty="0">
              <a:solidFill>
                <a:srgbClr val="C00000"/>
              </a:solidFill>
              <a:latin typeface="Arial" pitchFamily="34" charset="0"/>
              <a:cs typeface="Arial" pitchFamily="34" charset="0"/>
            </a:endParaRPr>
          </a:p>
        </p:txBody>
      </p:sp>
      <p:pic>
        <p:nvPicPr>
          <p:cNvPr id="22535" name="Picture 18" descr="EU MN logo"/>
          <p:cNvPicPr>
            <a:picLocks noChangeAspect="1" noChangeArrowheads="1"/>
          </p:cNvPicPr>
          <p:nvPr/>
        </p:nvPicPr>
        <p:blipFill>
          <a:blip r:embed="rId2" cstate="print"/>
          <a:srcRect/>
          <a:stretch>
            <a:fillRect/>
          </a:stretch>
        </p:blipFill>
        <p:spPr bwMode="auto">
          <a:xfrm>
            <a:off x="7696200" y="5562600"/>
            <a:ext cx="1219200" cy="685800"/>
          </a:xfrm>
          <a:prstGeom prst="rect">
            <a:avLst/>
          </a:prstGeom>
          <a:noFill/>
          <a:ln w="9525">
            <a:noFill/>
            <a:miter lim="800000"/>
            <a:headEnd/>
            <a:tailEnd/>
          </a:ln>
        </p:spPr>
      </p:pic>
      <p:pic>
        <p:nvPicPr>
          <p:cNvPr id="2253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2538" name="Rectangle 8"/>
          <p:cNvSpPr>
            <a:spLocks noChangeArrowheads="1"/>
          </p:cNvSpPr>
          <p:nvPr/>
        </p:nvSpPr>
        <p:spPr bwMode="auto">
          <a:xfrm>
            <a:off x="152400" y="152400"/>
            <a:ext cx="5486400" cy="750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sp>
        <p:nvSpPr>
          <p:cNvPr id="22539" name="Rectangle 18"/>
          <p:cNvSpPr>
            <a:spLocks noGrp="1"/>
          </p:cNvSpPr>
          <p:nvPr>
            <p:ph type="title"/>
          </p:nvPr>
        </p:nvSpPr>
        <p:spPr>
          <a:xfrm>
            <a:off x="0" y="533400"/>
            <a:ext cx="9144000" cy="914400"/>
          </a:xfrm>
        </p:spPr>
        <p:txBody>
          <a:bodyPr/>
          <a:lstStyle/>
          <a:p>
            <a:r>
              <a:rPr lang="sr-Latn-CS" sz="2400" i="1" dirty="0" smtClean="0">
                <a:latin typeface="Arial" pitchFamily="34" charset="0"/>
                <a:cs typeface="Arial" pitchFamily="34" charset="0"/>
              </a:rPr>
              <a:t>Program Title:</a:t>
            </a:r>
            <a:r>
              <a:rPr lang="sr-Latn-CS" sz="2400" dirty="0" smtClean="0">
                <a:latin typeface="Arial" pitchFamily="34" charset="0"/>
                <a:cs typeface="Arial" pitchFamily="34" charset="0"/>
              </a:rPr>
              <a:t> </a:t>
            </a:r>
            <a:r>
              <a:rPr lang="en-US" sz="2400" b="1" dirty="0" smtClean="0">
                <a:latin typeface="Arial" pitchFamily="34" charset="0"/>
                <a:cs typeface="Arial" pitchFamily="34" charset="0"/>
              </a:rPr>
              <a:t>Improvement of fishing fleet and </a:t>
            </a:r>
            <a:r>
              <a:rPr lang="en-US" sz="2400" b="1" dirty="0" err="1" smtClean="0">
                <a:latin typeface="Arial" pitchFamily="34" charset="0"/>
                <a:cs typeface="Arial" pitchFamily="34" charset="0"/>
              </a:rPr>
              <a:t>mariculture</a:t>
            </a:r>
            <a:r>
              <a:rPr lang="en-US" sz="2400" b="1" dirty="0" smtClean="0">
                <a:latin typeface="Arial" pitchFamily="34" charset="0"/>
                <a:cs typeface="Arial" pitchFamily="34" charset="0"/>
              </a:rPr>
              <a:t> sector </a:t>
            </a:r>
            <a:r>
              <a:rPr lang="sr-Latn-CS" sz="2400" b="1" dirty="0" smtClean="0">
                <a:latin typeface="Arial" pitchFamily="34" charset="0"/>
                <a:cs typeface="Arial" pitchFamily="34" charset="0"/>
              </a:rPr>
              <a:t>(I)</a:t>
            </a:r>
            <a:endParaRPr lang="en-GB" sz="2400" b="1" dirty="0" smtClean="0">
              <a:latin typeface="Arial" pitchFamily="34" charset="0"/>
              <a:cs typeface="Arial" pitchFamily="34" charset="0"/>
            </a:endParaRPr>
          </a:p>
        </p:txBody>
      </p:sp>
      <p:sp>
        <p:nvSpPr>
          <p:cNvPr id="22540" name="Rectangle 19"/>
          <p:cNvSpPr>
            <a:spLocks noGrp="1"/>
          </p:cNvSpPr>
          <p:nvPr>
            <p:ph type="body" idx="1"/>
          </p:nvPr>
        </p:nvSpPr>
        <p:spPr>
          <a:xfrm>
            <a:off x="457200" y="1752600"/>
            <a:ext cx="8229600" cy="4267200"/>
          </a:xfrm>
        </p:spPr>
        <p:txBody>
          <a:bodyPr/>
          <a:lstStyle/>
          <a:p>
            <a:pPr>
              <a:lnSpc>
                <a:spcPct val="80000"/>
              </a:lnSpc>
            </a:pPr>
            <a:r>
              <a:rPr lang="en-US" sz="2000" i="1" dirty="0" smtClean="0">
                <a:latin typeface="Arial" pitchFamily="34" charset="0"/>
                <a:cs typeface="Arial" pitchFamily="34" charset="0"/>
              </a:rPr>
              <a:t>Program objectives</a:t>
            </a:r>
            <a:r>
              <a:rPr lang="sr-Latn-CS" sz="2000" i="1" dirty="0" smtClean="0">
                <a:latin typeface="Arial" pitchFamily="34" charset="0"/>
                <a:cs typeface="Arial" pitchFamily="34" charset="0"/>
              </a:rPr>
              <a:t>:</a:t>
            </a:r>
          </a:p>
          <a:p>
            <a:pPr lvl="1">
              <a:lnSpc>
                <a:spcPct val="80000"/>
              </a:lnSpc>
            </a:pPr>
            <a:r>
              <a:rPr lang="en-GB" sz="1800" dirty="0" smtClean="0">
                <a:latin typeface="Arial" pitchFamily="34" charset="0"/>
              </a:rPr>
              <a:t>Improvement of professional fishing fleet </a:t>
            </a:r>
            <a:endParaRPr lang="sr-Latn-CS" sz="1800" dirty="0" smtClean="0">
              <a:latin typeface="Arial" pitchFamily="34" charset="0"/>
              <a:cs typeface="Arial" pitchFamily="34" charset="0"/>
            </a:endParaRPr>
          </a:p>
          <a:p>
            <a:pPr lvl="1">
              <a:lnSpc>
                <a:spcPct val="80000"/>
              </a:lnSpc>
            </a:pPr>
            <a:r>
              <a:rPr lang="en-GB" sz="1800" dirty="0" smtClean="0">
                <a:latin typeface="Arial" pitchFamily="34" charset="0"/>
              </a:rPr>
              <a:t>Increasing the competitiveness and efficiency of the sector of catching fish and other marine organisms</a:t>
            </a:r>
            <a:endParaRPr lang="sr-Latn-CS" sz="1800" dirty="0" smtClean="0">
              <a:latin typeface="Arial" pitchFamily="34" charset="0"/>
              <a:cs typeface="Arial" pitchFamily="34" charset="0"/>
            </a:endParaRPr>
          </a:p>
          <a:p>
            <a:pPr lvl="1">
              <a:lnSpc>
                <a:spcPct val="80000"/>
              </a:lnSpc>
            </a:pPr>
            <a:r>
              <a:rPr lang="en-GB" sz="1800" dirty="0" smtClean="0">
                <a:latin typeface="Arial" pitchFamily="34" charset="0"/>
              </a:rPr>
              <a:t>Increasing the competitiveness and efficiency of the </a:t>
            </a:r>
            <a:r>
              <a:rPr lang="en-GB" sz="1800" dirty="0" err="1" smtClean="0">
                <a:latin typeface="Arial" pitchFamily="34" charset="0"/>
              </a:rPr>
              <a:t>mariculture</a:t>
            </a:r>
            <a:r>
              <a:rPr lang="en-GB" sz="1800" dirty="0" smtClean="0">
                <a:latin typeface="Arial" pitchFamily="34" charset="0"/>
              </a:rPr>
              <a:t> sector </a:t>
            </a:r>
            <a:endParaRPr lang="sr-Latn-CS" sz="1800" dirty="0" smtClean="0">
              <a:latin typeface="Arial" pitchFamily="34" charset="0"/>
              <a:cs typeface="Arial" pitchFamily="34" charset="0"/>
            </a:endParaRPr>
          </a:p>
          <a:p>
            <a:pPr lvl="1">
              <a:lnSpc>
                <a:spcPct val="80000"/>
              </a:lnSpc>
            </a:pPr>
            <a:r>
              <a:rPr lang="en-GB" sz="1800" dirty="0" smtClean="0">
                <a:latin typeface="Arial" pitchFamily="34" charset="0"/>
              </a:rPr>
              <a:t>Improving the quality and health safety of fishery and </a:t>
            </a:r>
            <a:r>
              <a:rPr lang="en-GB" sz="1800" dirty="0" err="1" smtClean="0">
                <a:latin typeface="Arial" pitchFamily="34" charset="0"/>
              </a:rPr>
              <a:t>mariculture</a:t>
            </a:r>
            <a:r>
              <a:rPr lang="en-GB" sz="1800" dirty="0" smtClean="0">
                <a:latin typeface="Arial" pitchFamily="34" charset="0"/>
              </a:rPr>
              <a:t> products </a:t>
            </a:r>
            <a:endParaRPr lang="sr-Latn-CS" sz="1800" dirty="0" smtClean="0">
              <a:latin typeface="Arial" pitchFamily="34" charset="0"/>
              <a:cs typeface="Arial" pitchFamily="34" charset="0"/>
            </a:endParaRPr>
          </a:p>
          <a:p>
            <a:pPr>
              <a:lnSpc>
                <a:spcPct val="80000"/>
              </a:lnSpc>
            </a:pPr>
            <a:r>
              <a:rPr lang="sr-Latn-CS" sz="2000" i="1" dirty="0" smtClean="0">
                <a:latin typeface="Arial" pitchFamily="34" charset="0"/>
                <a:cs typeface="Arial" pitchFamily="34" charset="0"/>
              </a:rPr>
              <a:t>Eligibility criteria:</a:t>
            </a:r>
          </a:p>
          <a:p>
            <a:pPr lvl="1">
              <a:lnSpc>
                <a:spcPct val="80000"/>
              </a:lnSpc>
            </a:pPr>
            <a:r>
              <a:rPr lang="en-US" sz="1800" dirty="0" smtClean="0">
                <a:latin typeface="Arial" pitchFamily="34" charset="0"/>
                <a:cs typeface="Arial" pitchFamily="34" charset="0"/>
              </a:rPr>
              <a:t>Co-financing in the form of a grant for purchase of fishing equipment </a:t>
            </a:r>
            <a:r>
              <a:rPr lang="sr-Latn-CS" sz="1800" dirty="0" smtClean="0">
                <a:latin typeface="Arial" pitchFamily="34" charset="0"/>
                <a:cs typeface="Arial" pitchFamily="34" charset="0"/>
              </a:rPr>
              <a:t>(</a:t>
            </a:r>
            <a:r>
              <a:rPr lang="en-US" sz="1800" dirty="0" smtClean="0">
                <a:latin typeface="Arial" pitchFamily="34" charset="0"/>
                <a:cs typeface="Arial" pitchFamily="34" charset="0"/>
              </a:rPr>
              <a:t>cold stores, generators, etc</a:t>
            </a:r>
            <a:r>
              <a:rPr lang="sr-Latn-CS" sz="1800" dirty="0" smtClean="0">
                <a:latin typeface="Arial" pitchFamily="34" charset="0"/>
                <a:cs typeface="Arial" pitchFamily="34" charset="0"/>
              </a:rPr>
              <a:t>.)</a:t>
            </a:r>
          </a:p>
          <a:p>
            <a:pPr lvl="1">
              <a:lnSpc>
                <a:spcPct val="80000"/>
              </a:lnSpc>
            </a:pPr>
            <a:r>
              <a:rPr lang="sr-Latn-CS" sz="1800" dirty="0" smtClean="0">
                <a:latin typeface="Arial" pitchFamily="34" charset="0"/>
                <a:cs typeface="Arial" pitchFamily="34" charset="0"/>
              </a:rPr>
              <a:t>Max </a:t>
            </a:r>
            <a:r>
              <a:rPr lang="en-US" sz="1800" dirty="0" smtClean="0">
                <a:latin typeface="Arial" pitchFamily="34" charset="0"/>
                <a:cs typeface="Arial" pitchFamily="34" charset="0"/>
              </a:rPr>
              <a:t>contribution of public funds is </a:t>
            </a:r>
            <a:r>
              <a:rPr lang="sr-Latn-CS" sz="1800" dirty="0" smtClean="0">
                <a:latin typeface="Arial" pitchFamily="34" charset="0"/>
                <a:cs typeface="Arial" pitchFamily="34" charset="0"/>
              </a:rPr>
              <a:t>50% </a:t>
            </a:r>
            <a:r>
              <a:rPr lang="en-US" sz="1800" dirty="0" smtClean="0">
                <a:latin typeface="Arial" pitchFamily="34" charset="0"/>
                <a:cs typeface="Arial" pitchFamily="34" charset="0"/>
              </a:rPr>
              <a:t>of the equipment value</a:t>
            </a:r>
            <a:r>
              <a:rPr lang="sr-Latn-CS" sz="1800" dirty="0" smtClean="0">
                <a:latin typeface="Arial" pitchFamily="34" charset="0"/>
                <a:cs typeface="Arial" pitchFamily="34" charset="0"/>
              </a:rPr>
              <a:t>, max 10</a:t>
            </a:r>
            <a:r>
              <a:rPr lang="en-US" sz="1800" dirty="0" smtClean="0">
                <a:latin typeface="Arial" pitchFamily="34" charset="0"/>
                <a:cs typeface="Arial" pitchFamily="34" charset="0"/>
              </a:rPr>
              <a:t>,</a:t>
            </a:r>
            <a:r>
              <a:rPr lang="sr-Latn-CS" sz="1800" dirty="0" smtClean="0">
                <a:latin typeface="Arial" pitchFamily="34" charset="0"/>
                <a:cs typeface="Arial" pitchFamily="34" charset="0"/>
              </a:rPr>
              <a:t>000 €</a:t>
            </a:r>
          </a:p>
          <a:p>
            <a:pPr lvl="1">
              <a:lnSpc>
                <a:spcPct val="80000"/>
              </a:lnSpc>
            </a:pPr>
            <a:r>
              <a:rPr lang="sr-Latn-CS" sz="1800" dirty="0" smtClean="0">
                <a:latin typeface="Arial" pitchFamily="34" charset="0"/>
                <a:cs typeface="Arial" pitchFamily="34" charset="0"/>
              </a:rPr>
              <a:t>Max </a:t>
            </a:r>
            <a:r>
              <a:rPr lang="en-US" sz="1800" dirty="0" smtClean="0">
                <a:latin typeface="Arial" pitchFamily="34" charset="0"/>
                <a:cs typeface="Arial" pitchFamily="34" charset="0"/>
              </a:rPr>
              <a:t>contribution of public funds for completion of the depuration centre is up to </a:t>
            </a:r>
            <a:r>
              <a:rPr lang="sr-Latn-CS" sz="1800" dirty="0" smtClean="0">
                <a:latin typeface="Arial" pitchFamily="34" charset="0"/>
                <a:cs typeface="Arial" pitchFamily="34" charset="0"/>
              </a:rPr>
              <a:t>50% </a:t>
            </a:r>
            <a:r>
              <a:rPr lang="en-US" sz="1800" dirty="0" smtClean="0">
                <a:latin typeface="Arial" pitchFamily="34" charset="0"/>
                <a:cs typeface="Arial" pitchFamily="34" charset="0"/>
              </a:rPr>
              <a:t>of the estimated value of costs for completion of the facility</a:t>
            </a:r>
            <a:r>
              <a:rPr lang="sr-Latn-CS" sz="1800" dirty="0" smtClean="0">
                <a:latin typeface="Arial" pitchFamily="34" charset="0"/>
                <a:cs typeface="Arial" pitchFamily="34" charset="0"/>
              </a:rPr>
              <a:t>, max 20</a:t>
            </a:r>
            <a:r>
              <a:rPr lang="en-US" sz="1800" dirty="0" smtClean="0">
                <a:latin typeface="Arial" pitchFamily="34" charset="0"/>
                <a:cs typeface="Arial" pitchFamily="34" charset="0"/>
              </a:rPr>
              <a:t>,</a:t>
            </a:r>
            <a:r>
              <a:rPr lang="sr-Latn-CS" sz="1800" dirty="0" smtClean="0">
                <a:latin typeface="Arial" pitchFamily="34" charset="0"/>
                <a:cs typeface="Arial" pitchFamily="34" charset="0"/>
              </a:rPr>
              <a:t>000€</a:t>
            </a:r>
            <a:endParaRPr lang="en-GB" sz="1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555"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23556"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C00000"/>
                </a:solidFill>
                <a:latin typeface="Arial" pitchFamily="34" charset="0"/>
                <a:cs typeface="Arial" pitchFamily="34" charset="0"/>
              </a:rPr>
              <a:t>Chapter 1</a:t>
            </a:r>
            <a:r>
              <a:rPr lang="sr-Latn-CS" sz="1200" b="1" dirty="0" smtClean="0">
                <a:solidFill>
                  <a:srgbClr val="C00000"/>
                </a:solidFill>
                <a:latin typeface="Arial" pitchFamily="34" charset="0"/>
                <a:cs typeface="Arial" pitchFamily="34" charset="0"/>
              </a:rPr>
              <a:t>3</a:t>
            </a:r>
            <a:r>
              <a:rPr lang="en-US" sz="1200" b="1" dirty="0" smtClean="0">
                <a:solidFill>
                  <a:srgbClr val="C00000"/>
                </a:solidFill>
                <a:latin typeface="Arial" pitchFamily="34" charset="0"/>
                <a:cs typeface="Arial" pitchFamily="34" charset="0"/>
              </a:rPr>
              <a:t>: </a:t>
            </a:r>
            <a:endParaRPr lang="sr-Latn-CS" sz="1200" b="1" dirty="0" smtClean="0">
              <a:solidFill>
                <a:srgbClr val="C00000"/>
              </a:solidFill>
              <a:latin typeface="Arial" pitchFamily="34" charset="0"/>
              <a:cs typeface="Arial" pitchFamily="34" charset="0"/>
            </a:endParaRPr>
          </a:p>
          <a:p>
            <a:pPr algn="ctr">
              <a:defRPr/>
            </a:pPr>
            <a:r>
              <a:rPr lang="sr-Latn-CS" sz="1200" b="1" dirty="0" smtClean="0">
                <a:solidFill>
                  <a:srgbClr val="C00000"/>
                </a:solidFill>
                <a:latin typeface="Arial" pitchFamily="34" charset="0"/>
                <a:cs typeface="Arial" pitchFamily="34" charset="0"/>
              </a:rPr>
              <a:t>Fisheries</a:t>
            </a:r>
            <a:endParaRPr lang="en-US" sz="1200" b="1" dirty="0">
              <a:solidFill>
                <a:srgbClr val="C00000"/>
              </a:solidFill>
              <a:latin typeface="Arial" pitchFamily="34" charset="0"/>
              <a:cs typeface="Arial" pitchFamily="34" charset="0"/>
            </a:endParaRPr>
          </a:p>
        </p:txBody>
      </p:sp>
      <p:pic>
        <p:nvPicPr>
          <p:cNvPr id="23559" name="Picture 18" descr="EU MN logo"/>
          <p:cNvPicPr>
            <a:picLocks noChangeAspect="1" noChangeArrowheads="1"/>
          </p:cNvPicPr>
          <p:nvPr/>
        </p:nvPicPr>
        <p:blipFill>
          <a:blip r:embed="rId2" cstate="print"/>
          <a:srcRect/>
          <a:stretch>
            <a:fillRect/>
          </a:stretch>
        </p:blipFill>
        <p:spPr bwMode="auto">
          <a:xfrm>
            <a:off x="7696200" y="5562600"/>
            <a:ext cx="1219200" cy="685800"/>
          </a:xfrm>
          <a:prstGeom prst="rect">
            <a:avLst/>
          </a:prstGeom>
          <a:noFill/>
          <a:ln w="9525">
            <a:noFill/>
            <a:miter lim="800000"/>
            <a:headEnd/>
            <a:tailEnd/>
          </a:ln>
        </p:spPr>
      </p:pic>
      <p:pic>
        <p:nvPicPr>
          <p:cNvPr id="2356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3562" name="Rectangle 8"/>
          <p:cNvSpPr>
            <a:spLocks noChangeArrowheads="1"/>
          </p:cNvSpPr>
          <p:nvPr/>
        </p:nvSpPr>
        <p:spPr bwMode="auto">
          <a:xfrm>
            <a:off x="152400" y="152400"/>
            <a:ext cx="5486400" cy="750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sp>
        <p:nvSpPr>
          <p:cNvPr id="23563" name="Rectangle 18"/>
          <p:cNvSpPr>
            <a:spLocks noGrp="1"/>
          </p:cNvSpPr>
          <p:nvPr>
            <p:ph type="title"/>
          </p:nvPr>
        </p:nvSpPr>
        <p:spPr>
          <a:xfrm>
            <a:off x="0" y="609600"/>
            <a:ext cx="9144000" cy="838200"/>
          </a:xfrm>
        </p:spPr>
        <p:txBody>
          <a:bodyPr/>
          <a:lstStyle/>
          <a:p>
            <a:r>
              <a:rPr lang="sr-Latn-CS" sz="2400" i="1" dirty="0" smtClean="0">
                <a:latin typeface="Arial" pitchFamily="34" charset="0"/>
                <a:cs typeface="Arial" pitchFamily="34" charset="0"/>
              </a:rPr>
              <a:t>Program Title:</a:t>
            </a:r>
            <a:r>
              <a:rPr lang="sr-Latn-CS" sz="2400" dirty="0" smtClean="0">
                <a:latin typeface="Arial" pitchFamily="34" charset="0"/>
                <a:cs typeface="Arial" pitchFamily="34" charset="0"/>
              </a:rPr>
              <a:t> </a:t>
            </a:r>
            <a:r>
              <a:rPr lang="en-US" sz="2400" b="1" dirty="0" smtClean="0">
                <a:latin typeface="Arial" pitchFamily="34" charset="0"/>
                <a:cs typeface="Arial" pitchFamily="34" charset="0"/>
              </a:rPr>
              <a:t>Improvement of fishing fleet and </a:t>
            </a:r>
            <a:r>
              <a:rPr lang="en-US" sz="2400" b="1" dirty="0" err="1" smtClean="0">
                <a:latin typeface="Arial" pitchFamily="34" charset="0"/>
                <a:cs typeface="Arial" pitchFamily="34" charset="0"/>
              </a:rPr>
              <a:t>mariculture</a:t>
            </a:r>
            <a:r>
              <a:rPr lang="en-US" sz="2400" b="1" dirty="0" smtClean="0">
                <a:latin typeface="Arial" pitchFamily="34" charset="0"/>
                <a:cs typeface="Arial" pitchFamily="34" charset="0"/>
              </a:rPr>
              <a:t> sector </a:t>
            </a:r>
            <a:r>
              <a:rPr lang="sr-Latn-CS" sz="2400" b="1" dirty="0" smtClean="0">
                <a:latin typeface="Arial" pitchFamily="34" charset="0"/>
                <a:cs typeface="Arial" pitchFamily="34" charset="0"/>
              </a:rPr>
              <a:t>(II)</a:t>
            </a:r>
            <a:endParaRPr lang="en-GB" sz="2400" b="1" dirty="0" smtClean="0">
              <a:latin typeface="Arial" pitchFamily="34" charset="0"/>
              <a:cs typeface="Arial" pitchFamily="34" charset="0"/>
            </a:endParaRPr>
          </a:p>
        </p:txBody>
      </p:sp>
      <p:sp>
        <p:nvSpPr>
          <p:cNvPr id="23564" name="Rectangle 19"/>
          <p:cNvSpPr>
            <a:spLocks noGrp="1"/>
          </p:cNvSpPr>
          <p:nvPr>
            <p:ph type="body" idx="1"/>
          </p:nvPr>
        </p:nvSpPr>
        <p:spPr>
          <a:xfrm>
            <a:off x="457200" y="1676400"/>
            <a:ext cx="8229600" cy="4068763"/>
          </a:xfrm>
        </p:spPr>
        <p:txBody>
          <a:bodyPr/>
          <a:lstStyle/>
          <a:p>
            <a:pPr>
              <a:lnSpc>
                <a:spcPct val="90000"/>
              </a:lnSpc>
            </a:pPr>
            <a:r>
              <a:rPr lang="en-US" sz="2000" i="1" dirty="0" smtClean="0">
                <a:latin typeface="Arial" pitchFamily="34" charset="0"/>
                <a:cs typeface="Arial" pitchFamily="34" charset="0"/>
              </a:rPr>
              <a:t>Beneficiaries</a:t>
            </a:r>
            <a:r>
              <a:rPr lang="sr-Latn-CS" sz="2000" i="1" dirty="0" smtClean="0">
                <a:latin typeface="Arial" pitchFamily="34" charset="0"/>
                <a:cs typeface="Arial" pitchFamily="34" charset="0"/>
              </a:rPr>
              <a:t>:</a:t>
            </a:r>
          </a:p>
          <a:p>
            <a:pPr lvl="1">
              <a:lnSpc>
                <a:spcPct val="90000"/>
              </a:lnSpc>
            </a:pPr>
            <a:r>
              <a:rPr lang="en-US" sz="1800" dirty="0" smtClean="0">
                <a:latin typeface="Arial" pitchFamily="34" charset="0"/>
                <a:cs typeface="Arial" pitchFamily="34" charset="0"/>
              </a:rPr>
              <a:t>Eligible for support are professional fishermen, holders of the permit for commercial fishing </a:t>
            </a:r>
            <a:endParaRPr lang="sr-Latn-CS" sz="1800" dirty="0" smtClean="0">
              <a:latin typeface="Arial" pitchFamily="34" charset="0"/>
              <a:cs typeface="Arial" pitchFamily="34" charset="0"/>
            </a:endParaRPr>
          </a:p>
          <a:p>
            <a:pPr lvl="1">
              <a:lnSpc>
                <a:spcPct val="90000"/>
              </a:lnSpc>
            </a:pPr>
            <a:r>
              <a:rPr lang="en-US" sz="1800" dirty="0" smtClean="0">
                <a:latin typeface="Arial" pitchFamily="34" charset="0"/>
                <a:cs typeface="Arial" pitchFamily="34" charset="0"/>
              </a:rPr>
              <a:t>Bivalve </a:t>
            </a:r>
            <a:r>
              <a:rPr lang="en-US" sz="1800" dirty="0" err="1" smtClean="0">
                <a:latin typeface="Arial" pitchFamily="34" charset="0"/>
                <a:cs typeface="Arial" pitchFamily="34" charset="0"/>
              </a:rPr>
              <a:t>molluscs</a:t>
            </a:r>
            <a:r>
              <a:rPr lang="en-US" sz="1800" dirty="0" smtClean="0">
                <a:latin typeface="Arial" pitchFamily="34" charset="0"/>
                <a:cs typeface="Arial" pitchFamily="34" charset="0"/>
              </a:rPr>
              <a:t> farmers</a:t>
            </a:r>
            <a:endParaRPr lang="sr-Latn-CS" sz="1800" dirty="0" smtClean="0">
              <a:latin typeface="Arial" pitchFamily="34" charset="0"/>
              <a:cs typeface="Arial" pitchFamily="34" charset="0"/>
            </a:endParaRPr>
          </a:p>
          <a:p>
            <a:pPr>
              <a:lnSpc>
                <a:spcPct val="90000"/>
              </a:lnSpc>
            </a:pPr>
            <a:r>
              <a:rPr lang="en-US" sz="2000" i="1" dirty="0" smtClean="0">
                <a:latin typeface="Arial" pitchFamily="34" charset="0"/>
                <a:cs typeface="Arial" pitchFamily="34" charset="0"/>
              </a:rPr>
              <a:t>Payment method</a:t>
            </a:r>
            <a:r>
              <a:rPr lang="sr-Latn-CS" sz="2000" i="1" dirty="0" smtClean="0">
                <a:latin typeface="Arial" pitchFamily="34" charset="0"/>
                <a:cs typeface="Arial" pitchFamily="34" charset="0"/>
              </a:rPr>
              <a:t>:</a:t>
            </a:r>
          </a:p>
          <a:p>
            <a:pPr lvl="1">
              <a:lnSpc>
                <a:spcPct val="90000"/>
              </a:lnSpc>
            </a:pPr>
            <a:r>
              <a:rPr lang="en-GB" sz="1800" dirty="0" smtClean="0">
                <a:latin typeface="Arial" pitchFamily="34" charset="0"/>
              </a:rPr>
              <a:t>Upon receipt of the invoice and report of assistants from the Unit for Fisheries of the </a:t>
            </a:r>
            <a:r>
              <a:rPr lang="sr-Latn-CS" sz="1800" dirty="0" smtClean="0">
                <a:latin typeface="Arial" pitchFamily="34" charset="0"/>
                <a:cs typeface="Arial" pitchFamily="34" charset="0"/>
              </a:rPr>
              <a:t>MARD</a:t>
            </a:r>
          </a:p>
          <a:p>
            <a:pPr>
              <a:lnSpc>
                <a:spcPct val="90000"/>
              </a:lnSpc>
            </a:pPr>
            <a:r>
              <a:rPr lang="en-US" sz="2000" i="1" dirty="0" smtClean="0">
                <a:latin typeface="Arial" pitchFamily="34" charset="0"/>
                <a:cs typeface="Arial" pitchFamily="34" charset="0"/>
              </a:rPr>
              <a:t>Implementation procedure</a:t>
            </a:r>
            <a:r>
              <a:rPr lang="sr-Latn-CS" sz="2000" i="1" dirty="0" smtClean="0">
                <a:latin typeface="Arial" pitchFamily="34" charset="0"/>
                <a:cs typeface="Arial" pitchFamily="34" charset="0"/>
              </a:rPr>
              <a:t>:</a:t>
            </a:r>
          </a:p>
          <a:p>
            <a:pPr lvl="1">
              <a:lnSpc>
                <a:spcPct val="90000"/>
              </a:lnSpc>
            </a:pPr>
            <a:r>
              <a:rPr lang="en-US" sz="1800" dirty="0" smtClean="0">
                <a:latin typeface="Arial" pitchFamily="34" charset="0"/>
                <a:cs typeface="Arial" pitchFamily="34" charset="0"/>
              </a:rPr>
              <a:t>Conditions for using the funds laid down by the public competition</a:t>
            </a:r>
            <a:endParaRPr lang="sr-Latn-CS" sz="1800" dirty="0" smtClean="0">
              <a:latin typeface="Arial" pitchFamily="34" charset="0"/>
              <a:cs typeface="Arial" pitchFamily="34" charset="0"/>
            </a:endParaRPr>
          </a:p>
          <a:p>
            <a:pPr lvl="1">
              <a:lnSpc>
                <a:spcPct val="90000"/>
              </a:lnSpc>
              <a:buFont typeface="Arial" pitchFamily="34" charset="0"/>
              <a:buNone/>
            </a:pPr>
            <a:endParaRPr lang="sr-Latn-CS" sz="1800" dirty="0" smtClean="0">
              <a:latin typeface="Arial" pitchFamily="34" charset="0"/>
              <a:cs typeface="Arial" pitchFamily="34" charset="0"/>
            </a:endParaRPr>
          </a:p>
          <a:p>
            <a:pPr>
              <a:lnSpc>
                <a:spcPct val="90000"/>
              </a:lnSpc>
            </a:pPr>
            <a:r>
              <a:rPr lang="en-US" sz="2000" i="1" dirty="0" smtClean="0">
                <a:latin typeface="Arial" pitchFamily="34" charset="0"/>
                <a:cs typeface="Arial" pitchFamily="34" charset="0"/>
              </a:rPr>
              <a:t>Supervision and control</a:t>
            </a:r>
            <a:r>
              <a:rPr lang="sr-Latn-CS" sz="2000" i="1" dirty="0" smtClean="0">
                <a:latin typeface="Arial" pitchFamily="34" charset="0"/>
                <a:cs typeface="Arial" pitchFamily="34" charset="0"/>
              </a:rPr>
              <a:t>:</a:t>
            </a:r>
          </a:p>
          <a:p>
            <a:pPr lvl="1">
              <a:lnSpc>
                <a:spcPct val="90000"/>
              </a:lnSpc>
            </a:pPr>
            <a:r>
              <a:rPr lang="sr-Latn-CS" sz="1800" dirty="0" smtClean="0">
                <a:latin typeface="Arial" pitchFamily="34" charset="0"/>
                <a:cs typeface="Arial" pitchFamily="34" charset="0"/>
              </a:rPr>
              <a:t>MARD </a:t>
            </a:r>
            <a:r>
              <a:rPr lang="en-US" sz="1800" dirty="0" smtClean="0">
                <a:latin typeface="Arial" pitchFamily="34" charset="0"/>
                <a:cs typeface="Arial" pitchFamily="34" charset="0"/>
              </a:rPr>
              <a:t>and Fisheries Inspectorate</a:t>
            </a:r>
            <a:endParaRPr lang="sr-Latn-CS" sz="1800" dirty="0" smtClean="0">
              <a:latin typeface="Arial" pitchFamily="34" charset="0"/>
              <a:cs typeface="Arial" pitchFamily="34" charset="0"/>
            </a:endParaRPr>
          </a:p>
          <a:p>
            <a:pPr>
              <a:lnSpc>
                <a:spcPct val="90000"/>
              </a:lnSpc>
            </a:pPr>
            <a:r>
              <a:rPr lang="en-US" sz="2000" i="1" dirty="0" smtClean="0">
                <a:latin typeface="Arial" pitchFamily="34" charset="0"/>
                <a:cs typeface="Arial" pitchFamily="34" charset="0"/>
              </a:rPr>
              <a:t>Support funds</a:t>
            </a:r>
            <a:r>
              <a:rPr lang="sr-Latn-CS" sz="2000" i="1" dirty="0" smtClean="0">
                <a:latin typeface="Arial" pitchFamily="34" charset="0"/>
                <a:cs typeface="Arial" pitchFamily="34" charset="0"/>
              </a:rPr>
              <a:t>: 100</a:t>
            </a:r>
            <a:r>
              <a:rPr lang="en-US" sz="2000" i="1" dirty="0" smtClean="0">
                <a:latin typeface="Arial" pitchFamily="34" charset="0"/>
                <a:cs typeface="Arial" pitchFamily="34" charset="0"/>
              </a:rPr>
              <a:t>,</a:t>
            </a:r>
            <a:r>
              <a:rPr lang="sr-Latn-CS" sz="2000" i="1" dirty="0" smtClean="0">
                <a:latin typeface="Arial" pitchFamily="34" charset="0"/>
                <a:cs typeface="Arial" pitchFamily="34" charset="0"/>
              </a:rPr>
              <a:t>000 €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579"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24580"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C00000"/>
                </a:solidFill>
                <a:latin typeface="Arial" pitchFamily="34" charset="0"/>
                <a:cs typeface="Arial" pitchFamily="34" charset="0"/>
              </a:rPr>
              <a:t>Chapter 1</a:t>
            </a:r>
            <a:r>
              <a:rPr lang="sr-Latn-CS" sz="1200" b="1" dirty="0" smtClean="0">
                <a:solidFill>
                  <a:srgbClr val="C00000"/>
                </a:solidFill>
                <a:latin typeface="Arial" pitchFamily="34" charset="0"/>
                <a:cs typeface="Arial" pitchFamily="34" charset="0"/>
              </a:rPr>
              <a:t>3</a:t>
            </a:r>
            <a:r>
              <a:rPr lang="en-US" sz="1200" b="1" dirty="0" smtClean="0">
                <a:solidFill>
                  <a:srgbClr val="C00000"/>
                </a:solidFill>
                <a:latin typeface="Arial" pitchFamily="34" charset="0"/>
                <a:cs typeface="Arial" pitchFamily="34" charset="0"/>
              </a:rPr>
              <a:t>: </a:t>
            </a:r>
            <a:endParaRPr lang="sr-Latn-CS" sz="1200" b="1" dirty="0" smtClean="0">
              <a:solidFill>
                <a:srgbClr val="C00000"/>
              </a:solidFill>
              <a:latin typeface="Arial" pitchFamily="34" charset="0"/>
              <a:cs typeface="Arial" pitchFamily="34" charset="0"/>
            </a:endParaRPr>
          </a:p>
          <a:p>
            <a:pPr algn="ctr">
              <a:defRPr/>
            </a:pPr>
            <a:r>
              <a:rPr lang="sr-Latn-CS" sz="1200" b="1" dirty="0" smtClean="0">
                <a:solidFill>
                  <a:srgbClr val="C00000"/>
                </a:solidFill>
                <a:latin typeface="Arial" pitchFamily="34" charset="0"/>
                <a:cs typeface="Arial" pitchFamily="34" charset="0"/>
              </a:rPr>
              <a:t>Fisheries</a:t>
            </a:r>
            <a:endParaRPr lang="en-US" sz="1200" b="1" dirty="0">
              <a:solidFill>
                <a:srgbClr val="C00000"/>
              </a:solidFill>
              <a:latin typeface="Arial" pitchFamily="34" charset="0"/>
              <a:cs typeface="Arial" pitchFamily="34" charset="0"/>
            </a:endParaRPr>
          </a:p>
        </p:txBody>
      </p:sp>
      <p:pic>
        <p:nvPicPr>
          <p:cNvPr id="24583" name="Picture 18" descr="EU MN logo"/>
          <p:cNvPicPr>
            <a:picLocks noChangeAspect="1" noChangeArrowheads="1"/>
          </p:cNvPicPr>
          <p:nvPr/>
        </p:nvPicPr>
        <p:blipFill>
          <a:blip r:embed="rId2" cstate="print"/>
          <a:srcRect/>
          <a:stretch>
            <a:fillRect/>
          </a:stretch>
        </p:blipFill>
        <p:spPr bwMode="auto">
          <a:xfrm>
            <a:off x="7696200" y="5562600"/>
            <a:ext cx="1219200" cy="685800"/>
          </a:xfrm>
          <a:prstGeom prst="rect">
            <a:avLst/>
          </a:prstGeom>
          <a:noFill/>
          <a:ln w="9525">
            <a:noFill/>
            <a:miter lim="800000"/>
            <a:headEnd/>
            <a:tailEnd/>
          </a:ln>
        </p:spPr>
      </p:pic>
      <p:pic>
        <p:nvPicPr>
          <p:cNvPr id="2458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4586" name="Rectangle 8"/>
          <p:cNvSpPr>
            <a:spLocks noChangeArrowheads="1"/>
          </p:cNvSpPr>
          <p:nvPr/>
        </p:nvSpPr>
        <p:spPr bwMode="auto">
          <a:xfrm>
            <a:off x="152400" y="152400"/>
            <a:ext cx="5486400" cy="750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sp>
        <p:nvSpPr>
          <p:cNvPr id="24587" name="Rectangle 18"/>
          <p:cNvSpPr>
            <a:spLocks noGrp="1"/>
          </p:cNvSpPr>
          <p:nvPr>
            <p:ph type="title"/>
          </p:nvPr>
        </p:nvSpPr>
        <p:spPr>
          <a:xfrm>
            <a:off x="0" y="609600"/>
            <a:ext cx="9144000" cy="838200"/>
          </a:xfrm>
        </p:spPr>
        <p:txBody>
          <a:bodyPr/>
          <a:lstStyle/>
          <a:p>
            <a:r>
              <a:rPr lang="sr-Latn-CS" sz="2400" i="1" dirty="0" smtClean="0">
                <a:latin typeface="Arial" pitchFamily="34" charset="0"/>
                <a:cs typeface="Arial" pitchFamily="34" charset="0"/>
              </a:rPr>
              <a:t>Program Title:</a:t>
            </a:r>
            <a:r>
              <a:rPr lang="sr-Latn-CS" sz="2400" dirty="0" smtClean="0">
                <a:latin typeface="Arial" pitchFamily="34" charset="0"/>
                <a:cs typeface="Arial" pitchFamily="34" charset="0"/>
              </a:rPr>
              <a:t> </a:t>
            </a:r>
            <a:r>
              <a:rPr lang="en-US" sz="2400" b="1" dirty="0" smtClean="0">
                <a:latin typeface="Arial" pitchFamily="34" charset="0"/>
                <a:cs typeface="Arial" pitchFamily="34" charset="0"/>
              </a:rPr>
              <a:t>Sustainable management and preservation of resources of fish and other marine organisms</a:t>
            </a:r>
            <a:r>
              <a:rPr lang="sr-Latn-CS" sz="2400" b="1" dirty="0" smtClean="0">
                <a:latin typeface="Arial" pitchFamily="34" charset="0"/>
                <a:cs typeface="Arial" pitchFamily="34" charset="0"/>
              </a:rPr>
              <a:t> (I)</a:t>
            </a:r>
            <a:endParaRPr lang="en-GB" sz="2400" b="1" dirty="0" smtClean="0">
              <a:latin typeface="Arial" pitchFamily="34" charset="0"/>
              <a:cs typeface="Arial" pitchFamily="34" charset="0"/>
            </a:endParaRPr>
          </a:p>
        </p:txBody>
      </p:sp>
      <p:sp>
        <p:nvSpPr>
          <p:cNvPr id="24588" name="Rectangle 19"/>
          <p:cNvSpPr>
            <a:spLocks noGrp="1"/>
          </p:cNvSpPr>
          <p:nvPr>
            <p:ph type="body" idx="1"/>
          </p:nvPr>
        </p:nvSpPr>
        <p:spPr>
          <a:xfrm>
            <a:off x="457200" y="1676400"/>
            <a:ext cx="8382000" cy="4068763"/>
          </a:xfrm>
        </p:spPr>
        <p:txBody>
          <a:bodyPr/>
          <a:lstStyle/>
          <a:p>
            <a:pPr>
              <a:lnSpc>
                <a:spcPct val="80000"/>
              </a:lnSpc>
            </a:pPr>
            <a:r>
              <a:rPr lang="sr-Latn-CS" sz="2000" i="1" dirty="0" smtClean="0">
                <a:latin typeface="Arial" pitchFamily="34" charset="0"/>
                <a:cs typeface="Arial" pitchFamily="34" charset="0"/>
              </a:rPr>
              <a:t>Program objectives:</a:t>
            </a:r>
          </a:p>
          <a:p>
            <a:pPr lvl="1">
              <a:lnSpc>
                <a:spcPct val="80000"/>
              </a:lnSpc>
            </a:pPr>
            <a:r>
              <a:rPr lang="en-GB" sz="1800" dirty="0" smtClean="0">
                <a:latin typeface="Arial" pitchFamily="34" charset="0"/>
              </a:rPr>
              <a:t>Reliable assessment of available resources of fish and other marine organisms (</a:t>
            </a:r>
            <a:r>
              <a:rPr lang="en-GB" sz="1800" dirty="0" err="1" smtClean="0">
                <a:latin typeface="Arial" pitchFamily="34" charset="0"/>
              </a:rPr>
              <a:t>demersal</a:t>
            </a:r>
            <a:r>
              <a:rPr lang="en-GB" sz="1800" dirty="0" smtClean="0">
                <a:latin typeface="Arial" pitchFamily="34" charset="0"/>
              </a:rPr>
              <a:t>, pelagic fish, bivalve molluscs) with the capacity for setting the catch quotas </a:t>
            </a:r>
            <a:endParaRPr lang="sr-Latn-CS" sz="1800" dirty="0" smtClean="0">
              <a:latin typeface="Arial" pitchFamily="34" charset="0"/>
              <a:cs typeface="Arial" pitchFamily="34" charset="0"/>
            </a:endParaRPr>
          </a:p>
          <a:p>
            <a:pPr lvl="1">
              <a:lnSpc>
                <a:spcPct val="80000"/>
              </a:lnSpc>
            </a:pPr>
            <a:r>
              <a:rPr lang="en-GB" sz="1800" dirty="0" smtClean="0">
                <a:latin typeface="Arial" pitchFamily="34" charset="0"/>
              </a:rPr>
              <a:t>Fishery sea zones safe, in terms of health, for farming </a:t>
            </a:r>
            <a:r>
              <a:rPr lang="en-GB" sz="1800" dirty="0" err="1" smtClean="0">
                <a:latin typeface="Arial" pitchFamily="34" charset="0"/>
              </a:rPr>
              <a:t>mariculture</a:t>
            </a:r>
            <a:r>
              <a:rPr lang="en-GB" sz="1800" dirty="0" smtClean="0">
                <a:latin typeface="Arial" pitchFamily="34" charset="0"/>
              </a:rPr>
              <a:t> products </a:t>
            </a:r>
            <a:endParaRPr lang="sr-Latn-CS" sz="1800" dirty="0" smtClean="0">
              <a:latin typeface="Arial" pitchFamily="34" charset="0"/>
              <a:cs typeface="Arial" pitchFamily="34" charset="0"/>
            </a:endParaRPr>
          </a:p>
          <a:p>
            <a:pPr lvl="1">
              <a:lnSpc>
                <a:spcPct val="80000"/>
              </a:lnSpc>
            </a:pPr>
            <a:r>
              <a:rPr lang="en-GB" sz="1800" dirty="0" smtClean="0">
                <a:latin typeface="Arial" pitchFamily="34" charset="0"/>
              </a:rPr>
              <a:t>Reduction in number of illegal fishing activities </a:t>
            </a:r>
            <a:endParaRPr lang="sr-Latn-CS" sz="1800" dirty="0" smtClean="0">
              <a:latin typeface="Arial" pitchFamily="34" charset="0"/>
              <a:cs typeface="Arial" pitchFamily="34" charset="0"/>
            </a:endParaRPr>
          </a:p>
          <a:p>
            <a:pPr lvl="1">
              <a:lnSpc>
                <a:spcPct val="80000"/>
              </a:lnSpc>
            </a:pPr>
            <a:r>
              <a:rPr lang="en-GB" sz="1800" dirty="0" smtClean="0">
                <a:latin typeface="Arial" pitchFamily="34" charset="0"/>
              </a:rPr>
              <a:t>Strengthening of the associations of professional fishermen and farmers </a:t>
            </a:r>
            <a:endParaRPr lang="sr-Latn-CS" sz="1800" dirty="0" smtClean="0">
              <a:latin typeface="Arial" pitchFamily="34" charset="0"/>
              <a:cs typeface="Arial" pitchFamily="34" charset="0"/>
            </a:endParaRPr>
          </a:p>
          <a:p>
            <a:pPr lvl="1">
              <a:lnSpc>
                <a:spcPct val="80000"/>
              </a:lnSpc>
            </a:pPr>
            <a:r>
              <a:rPr lang="en-GB" sz="1800" dirty="0" smtClean="0">
                <a:latin typeface="Arial" pitchFamily="34" charset="0"/>
              </a:rPr>
              <a:t>Maintenance and improvement of the Fishery Information System</a:t>
            </a:r>
            <a:r>
              <a:rPr lang="en-GB" sz="1800" dirty="0" smtClean="0"/>
              <a:t> </a:t>
            </a:r>
            <a:endParaRPr lang="sr-Latn-CS" sz="1800" dirty="0" smtClean="0">
              <a:latin typeface="Arial" pitchFamily="34" charset="0"/>
              <a:cs typeface="Arial" pitchFamily="34" charset="0"/>
            </a:endParaRPr>
          </a:p>
          <a:p>
            <a:pPr>
              <a:lnSpc>
                <a:spcPct val="80000"/>
              </a:lnSpc>
            </a:pPr>
            <a:r>
              <a:rPr lang="sr-Latn-CS" sz="2000" i="1" dirty="0" smtClean="0">
                <a:latin typeface="Arial" pitchFamily="34" charset="0"/>
                <a:cs typeface="Arial" pitchFamily="34" charset="0"/>
              </a:rPr>
              <a:t>Eligibility criteria:</a:t>
            </a:r>
          </a:p>
          <a:p>
            <a:pPr lvl="1">
              <a:lnSpc>
                <a:spcPct val="80000"/>
              </a:lnSpc>
            </a:pPr>
            <a:r>
              <a:rPr lang="en-GB" sz="1800" dirty="0" smtClean="0">
                <a:latin typeface="Arial" pitchFamily="34" charset="0"/>
              </a:rPr>
              <a:t>Support is provided to the activities of the Institute for Marine Biology, the competent scientific institution for marine fishery and </a:t>
            </a:r>
            <a:r>
              <a:rPr lang="en-GB" sz="1800" dirty="0" err="1" smtClean="0">
                <a:latin typeface="Arial" pitchFamily="34" charset="0"/>
              </a:rPr>
              <a:t>mariculture</a:t>
            </a:r>
            <a:r>
              <a:rPr lang="en-GB" sz="1800" dirty="0" smtClean="0">
                <a:latin typeface="Arial" pitchFamily="34" charset="0"/>
              </a:rPr>
              <a:t> activities, which performs annual monitoring of </a:t>
            </a:r>
            <a:r>
              <a:rPr lang="en-GB" sz="1800" dirty="0" err="1" smtClean="0">
                <a:latin typeface="Arial" pitchFamily="34" charset="0"/>
              </a:rPr>
              <a:t>demersal</a:t>
            </a:r>
            <a:r>
              <a:rPr lang="en-GB" sz="1800" dirty="0" smtClean="0">
                <a:latin typeface="Arial" pitchFamily="34" charset="0"/>
              </a:rPr>
              <a:t> and pelagic resources, resources of bivalve molluscs as well as monitoring and </a:t>
            </a:r>
            <a:r>
              <a:rPr lang="en-GB" sz="1800" dirty="0" err="1" smtClean="0">
                <a:latin typeface="Arial" pitchFamily="34" charset="0"/>
              </a:rPr>
              <a:t>biomonitoring</a:t>
            </a:r>
            <a:r>
              <a:rPr lang="en-GB" sz="1800" dirty="0" smtClean="0">
                <a:latin typeface="Arial" pitchFamily="34" charset="0"/>
              </a:rPr>
              <a:t> of the quality of sea water for </a:t>
            </a:r>
            <a:r>
              <a:rPr lang="en-GB" sz="1800" dirty="0" err="1" smtClean="0">
                <a:latin typeface="Arial" pitchFamily="34" charset="0"/>
              </a:rPr>
              <a:t>mariculture</a:t>
            </a:r>
            <a:endParaRPr lang="sr-Latn-CS" sz="1800" dirty="0" smtClean="0">
              <a:latin typeface="Arial" pitchFamily="34" charset="0"/>
              <a:cs typeface="Arial" pitchFamily="34" charset="0"/>
            </a:endParaRPr>
          </a:p>
          <a:p>
            <a:pPr lvl="1">
              <a:lnSpc>
                <a:spcPct val="80000"/>
              </a:lnSpc>
            </a:pPr>
            <a:r>
              <a:rPr lang="en-US" sz="1800" dirty="0" smtClean="0">
                <a:latin typeface="Arial" pitchFamily="34" charset="0"/>
                <a:cs typeface="Arial" pitchFamily="34" charset="0"/>
              </a:rPr>
              <a:t>Support to associations of producers in fisheries</a:t>
            </a:r>
            <a:endParaRPr lang="sr-Latn-CS" sz="1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603"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25604"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C00000"/>
                </a:solidFill>
                <a:latin typeface="Arial" pitchFamily="34" charset="0"/>
                <a:cs typeface="Arial" pitchFamily="34" charset="0"/>
              </a:rPr>
              <a:t>Chapter 1</a:t>
            </a:r>
            <a:r>
              <a:rPr lang="sr-Latn-CS" sz="1200" b="1" dirty="0" smtClean="0">
                <a:solidFill>
                  <a:srgbClr val="C00000"/>
                </a:solidFill>
                <a:latin typeface="Arial" pitchFamily="34" charset="0"/>
                <a:cs typeface="Arial" pitchFamily="34" charset="0"/>
              </a:rPr>
              <a:t>3</a:t>
            </a:r>
            <a:r>
              <a:rPr lang="en-US" sz="1200" b="1" dirty="0" smtClean="0">
                <a:solidFill>
                  <a:srgbClr val="C00000"/>
                </a:solidFill>
                <a:latin typeface="Arial" pitchFamily="34" charset="0"/>
                <a:cs typeface="Arial" pitchFamily="34" charset="0"/>
              </a:rPr>
              <a:t>: </a:t>
            </a:r>
            <a:endParaRPr lang="sr-Latn-CS" sz="1200" b="1" dirty="0" smtClean="0">
              <a:solidFill>
                <a:srgbClr val="C00000"/>
              </a:solidFill>
              <a:latin typeface="Arial" pitchFamily="34" charset="0"/>
              <a:cs typeface="Arial" pitchFamily="34" charset="0"/>
            </a:endParaRPr>
          </a:p>
          <a:p>
            <a:pPr algn="ctr">
              <a:defRPr/>
            </a:pPr>
            <a:r>
              <a:rPr lang="sr-Latn-CS" sz="1200" b="1" dirty="0" smtClean="0">
                <a:solidFill>
                  <a:srgbClr val="C00000"/>
                </a:solidFill>
                <a:latin typeface="Arial" pitchFamily="34" charset="0"/>
                <a:cs typeface="Arial" pitchFamily="34" charset="0"/>
              </a:rPr>
              <a:t>Fisheries</a:t>
            </a:r>
            <a:endParaRPr lang="en-US" sz="1200" b="1" dirty="0">
              <a:solidFill>
                <a:srgbClr val="C00000"/>
              </a:solidFill>
              <a:latin typeface="Arial" pitchFamily="34" charset="0"/>
              <a:cs typeface="Arial" pitchFamily="34" charset="0"/>
            </a:endParaRPr>
          </a:p>
        </p:txBody>
      </p:sp>
      <p:pic>
        <p:nvPicPr>
          <p:cNvPr id="25607" name="Picture 18" descr="EU MN logo"/>
          <p:cNvPicPr>
            <a:picLocks noChangeAspect="1" noChangeArrowheads="1"/>
          </p:cNvPicPr>
          <p:nvPr/>
        </p:nvPicPr>
        <p:blipFill>
          <a:blip r:embed="rId2" cstate="print"/>
          <a:srcRect/>
          <a:stretch>
            <a:fillRect/>
          </a:stretch>
        </p:blipFill>
        <p:spPr bwMode="auto">
          <a:xfrm>
            <a:off x="7696200" y="5562600"/>
            <a:ext cx="1219200" cy="685800"/>
          </a:xfrm>
          <a:prstGeom prst="rect">
            <a:avLst/>
          </a:prstGeom>
          <a:noFill/>
          <a:ln w="9525">
            <a:noFill/>
            <a:miter lim="800000"/>
            <a:headEnd/>
            <a:tailEnd/>
          </a:ln>
        </p:spPr>
      </p:pic>
      <p:pic>
        <p:nvPicPr>
          <p:cNvPr id="2560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5610" name="Rectangle 8"/>
          <p:cNvSpPr>
            <a:spLocks noChangeArrowheads="1"/>
          </p:cNvSpPr>
          <p:nvPr/>
        </p:nvSpPr>
        <p:spPr bwMode="auto">
          <a:xfrm>
            <a:off x="152400" y="152400"/>
            <a:ext cx="5486400" cy="750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sp>
        <p:nvSpPr>
          <p:cNvPr id="25611" name="Rectangle 18"/>
          <p:cNvSpPr>
            <a:spLocks noGrp="1"/>
          </p:cNvSpPr>
          <p:nvPr>
            <p:ph type="title"/>
          </p:nvPr>
        </p:nvSpPr>
        <p:spPr>
          <a:xfrm>
            <a:off x="0" y="533400"/>
            <a:ext cx="9144000" cy="914400"/>
          </a:xfrm>
        </p:spPr>
        <p:txBody>
          <a:bodyPr/>
          <a:lstStyle/>
          <a:p>
            <a:r>
              <a:rPr lang="sr-Latn-CS" sz="2400" i="1" dirty="0" smtClean="0">
                <a:latin typeface="Arial" pitchFamily="34" charset="0"/>
                <a:cs typeface="Arial" pitchFamily="34" charset="0"/>
              </a:rPr>
              <a:t>Program Title:</a:t>
            </a:r>
            <a:r>
              <a:rPr lang="sr-Latn-CS" sz="2400" dirty="0" smtClean="0">
                <a:latin typeface="Arial" pitchFamily="34" charset="0"/>
                <a:cs typeface="Arial" pitchFamily="34" charset="0"/>
              </a:rPr>
              <a:t> </a:t>
            </a:r>
            <a:r>
              <a:rPr lang="en-US" sz="2400" b="1" dirty="0" smtClean="0">
                <a:latin typeface="Arial" pitchFamily="34" charset="0"/>
                <a:cs typeface="Arial" pitchFamily="34" charset="0"/>
              </a:rPr>
              <a:t>Sustainable management and preservation of resources of fish and other marine organisms </a:t>
            </a:r>
            <a:r>
              <a:rPr lang="sr-Latn-CS" sz="2400" b="1" dirty="0" smtClean="0">
                <a:latin typeface="Arial" pitchFamily="34" charset="0"/>
                <a:cs typeface="Arial" pitchFamily="34" charset="0"/>
              </a:rPr>
              <a:t>(II)</a:t>
            </a:r>
            <a:endParaRPr lang="en-GB" sz="2400" b="1" dirty="0" smtClean="0">
              <a:latin typeface="Arial" pitchFamily="34" charset="0"/>
              <a:cs typeface="Arial" pitchFamily="34" charset="0"/>
            </a:endParaRPr>
          </a:p>
        </p:txBody>
      </p:sp>
      <p:sp>
        <p:nvSpPr>
          <p:cNvPr id="25612" name="Rectangle 19"/>
          <p:cNvSpPr>
            <a:spLocks noGrp="1"/>
          </p:cNvSpPr>
          <p:nvPr>
            <p:ph type="body" idx="1"/>
          </p:nvPr>
        </p:nvSpPr>
        <p:spPr>
          <a:xfrm>
            <a:off x="457200" y="1676400"/>
            <a:ext cx="8229600" cy="4068763"/>
          </a:xfrm>
        </p:spPr>
        <p:txBody>
          <a:bodyPr/>
          <a:lstStyle/>
          <a:p>
            <a:pPr>
              <a:lnSpc>
                <a:spcPct val="80000"/>
              </a:lnSpc>
            </a:pPr>
            <a:r>
              <a:rPr lang="en-US" sz="2000" i="1" dirty="0" smtClean="0">
                <a:latin typeface="Arial" pitchFamily="34" charset="0"/>
                <a:cs typeface="Arial" pitchFamily="34" charset="0"/>
              </a:rPr>
              <a:t>Beneficiaries</a:t>
            </a:r>
            <a:r>
              <a:rPr lang="sr-Latn-CS" sz="2000" i="1" dirty="0" smtClean="0">
                <a:latin typeface="Arial" pitchFamily="34" charset="0"/>
                <a:cs typeface="Arial" pitchFamily="34" charset="0"/>
              </a:rPr>
              <a:t>:</a:t>
            </a:r>
          </a:p>
          <a:p>
            <a:pPr lvl="1">
              <a:lnSpc>
                <a:spcPct val="80000"/>
              </a:lnSpc>
            </a:pPr>
            <a:r>
              <a:rPr lang="sr-Latn-CS" sz="1800" dirty="0" smtClean="0">
                <a:latin typeface="Arial" pitchFamily="34" charset="0"/>
                <a:cs typeface="Arial" pitchFamily="34" charset="0"/>
              </a:rPr>
              <a:t>Institut</a:t>
            </a:r>
            <a:r>
              <a:rPr lang="en-US" sz="1800" dirty="0" smtClean="0">
                <a:latin typeface="Arial" pitchFamily="34" charset="0"/>
                <a:cs typeface="Arial" pitchFamily="34" charset="0"/>
              </a:rPr>
              <a:t>e for Marine Biology</a:t>
            </a:r>
            <a:endParaRPr lang="sr-Latn-CS" sz="1800" dirty="0" smtClean="0">
              <a:latin typeface="Arial" pitchFamily="34" charset="0"/>
              <a:cs typeface="Arial" pitchFamily="34" charset="0"/>
            </a:endParaRPr>
          </a:p>
          <a:p>
            <a:pPr lvl="1">
              <a:lnSpc>
                <a:spcPct val="80000"/>
              </a:lnSpc>
            </a:pPr>
            <a:r>
              <a:rPr lang="en-US" sz="1800" dirty="0" smtClean="0">
                <a:latin typeface="Arial" pitchFamily="34" charset="0"/>
                <a:cs typeface="Arial" pitchFamily="34" charset="0"/>
              </a:rPr>
              <a:t>Associations of fishermen and farmers</a:t>
            </a:r>
            <a:endParaRPr lang="sr-Latn-CS" sz="1800" dirty="0" smtClean="0">
              <a:latin typeface="Arial" pitchFamily="34" charset="0"/>
              <a:cs typeface="Arial" pitchFamily="34" charset="0"/>
            </a:endParaRPr>
          </a:p>
          <a:p>
            <a:pPr>
              <a:lnSpc>
                <a:spcPct val="80000"/>
              </a:lnSpc>
            </a:pPr>
            <a:r>
              <a:rPr lang="en-US" sz="2000" i="1" dirty="0" smtClean="0">
                <a:latin typeface="Arial" pitchFamily="34" charset="0"/>
                <a:cs typeface="Arial" pitchFamily="34" charset="0"/>
              </a:rPr>
              <a:t>Payment method</a:t>
            </a:r>
            <a:r>
              <a:rPr lang="sr-Latn-CS" sz="2000" i="1" dirty="0" smtClean="0">
                <a:latin typeface="Arial" pitchFamily="34" charset="0"/>
                <a:cs typeface="Arial" pitchFamily="34" charset="0"/>
              </a:rPr>
              <a:t>:</a:t>
            </a:r>
          </a:p>
          <a:p>
            <a:pPr lvl="1">
              <a:lnSpc>
                <a:spcPct val="80000"/>
              </a:lnSpc>
            </a:pPr>
            <a:r>
              <a:rPr lang="en-GB" sz="1800" dirty="0" smtClean="0">
                <a:latin typeface="Arial" pitchFamily="34" charset="0"/>
              </a:rPr>
              <a:t>Upon receipt of the invoice and report of assistants from the Unit for Fisheries of the </a:t>
            </a:r>
            <a:r>
              <a:rPr lang="sr-Latn-CS" sz="1800" dirty="0" smtClean="0">
                <a:latin typeface="Arial" pitchFamily="34" charset="0"/>
                <a:cs typeface="Arial" pitchFamily="34" charset="0"/>
              </a:rPr>
              <a:t>MARD</a:t>
            </a:r>
          </a:p>
          <a:p>
            <a:pPr>
              <a:lnSpc>
                <a:spcPct val="80000"/>
              </a:lnSpc>
            </a:pPr>
            <a:r>
              <a:rPr lang="en-US" sz="2000" i="1" dirty="0" smtClean="0">
                <a:latin typeface="Arial" pitchFamily="34" charset="0"/>
                <a:cs typeface="Arial" pitchFamily="34" charset="0"/>
              </a:rPr>
              <a:t>Implementation procedure</a:t>
            </a:r>
            <a:r>
              <a:rPr lang="sr-Latn-CS" sz="2000" i="1" dirty="0" smtClean="0">
                <a:latin typeface="Arial" pitchFamily="34" charset="0"/>
                <a:cs typeface="Arial" pitchFamily="34" charset="0"/>
              </a:rPr>
              <a:t>:</a:t>
            </a:r>
          </a:p>
          <a:p>
            <a:pPr lvl="1">
              <a:lnSpc>
                <a:spcPct val="80000"/>
              </a:lnSpc>
            </a:pPr>
            <a:r>
              <a:rPr lang="en-GB" sz="1800" dirty="0" smtClean="0">
                <a:latin typeface="Arial" pitchFamily="34" charset="0"/>
              </a:rPr>
              <a:t>Support to the Institute for Marine Biology is provided on the basis of detailed monthly reports on activities undertaken and progress made </a:t>
            </a:r>
            <a:endParaRPr lang="sr-Latn-CS" sz="1800" dirty="0" smtClean="0">
              <a:latin typeface="Arial" pitchFamily="34" charset="0"/>
              <a:cs typeface="Arial" pitchFamily="34" charset="0"/>
            </a:endParaRPr>
          </a:p>
          <a:p>
            <a:pPr lvl="1">
              <a:lnSpc>
                <a:spcPct val="80000"/>
              </a:lnSpc>
            </a:pPr>
            <a:r>
              <a:rPr lang="en-GB" sz="1800" dirty="0" smtClean="0">
                <a:latin typeface="Arial" pitchFamily="34" charset="0"/>
              </a:rPr>
              <a:t>Support to associations of fishermen and farmers is provided for activities aimed at establishing of producer organisations or other organisational forms in line with the EU rules </a:t>
            </a:r>
            <a:endParaRPr lang="sr-Latn-CS" sz="1800" dirty="0" smtClean="0">
              <a:latin typeface="Arial" pitchFamily="34" charset="0"/>
              <a:cs typeface="Arial" pitchFamily="34" charset="0"/>
            </a:endParaRPr>
          </a:p>
          <a:p>
            <a:pPr>
              <a:lnSpc>
                <a:spcPct val="80000"/>
              </a:lnSpc>
            </a:pPr>
            <a:r>
              <a:rPr lang="en-US" sz="2000" i="1" dirty="0" smtClean="0">
                <a:latin typeface="Arial" pitchFamily="34" charset="0"/>
                <a:cs typeface="Arial" pitchFamily="34" charset="0"/>
              </a:rPr>
              <a:t>Supervision and control</a:t>
            </a:r>
            <a:r>
              <a:rPr lang="sr-Latn-CS" sz="2000" i="1" dirty="0" smtClean="0">
                <a:latin typeface="Arial" pitchFamily="34" charset="0"/>
                <a:cs typeface="Arial" pitchFamily="34" charset="0"/>
              </a:rPr>
              <a:t>:</a:t>
            </a:r>
          </a:p>
          <a:p>
            <a:pPr lvl="1">
              <a:lnSpc>
                <a:spcPct val="80000"/>
              </a:lnSpc>
            </a:pPr>
            <a:r>
              <a:rPr lang="sr-Latn-CS" sz="1800" dirty="0" smtClean="0">
                <a:latin typeface="Arial" pitchFamily="34" charset="0"/>
                <a:cs typeface="Arial" pitchFamily="34" charset="0"/>
              </a:rPr>
              <a:t>MARD </a:t>
            </a:r>
            <a:r>
              <a:rPr lang="en-US" sz="1800" dirty="0" smtClean="0">
                <a:latin typeface="Arial" pitchFamily="34" charset="0"/>
                <a:cs typeface="Arial" pitchFamily="34" charset="0"/>
              </a:rPr>
              <a:t>and Fisheries Inspectorate</a:t>
            </a:r>
            <a:r>
              <a:rPr lang="sr-Latn-CS" sz="1800" dirty="0" smtClean="0">
                <a:latin typeface="Arial" pitchFamily="34" charset="0"/>
                <a:cs typeface="Arial" pitchFamily="34" charset="0"/>
              </a:rPr>
              <a:t> </a:t>
            </a:r>
          </a:p>
          <a:p>
            <a:pPr>
              <a:lnSpc>
                <a:spcPct val="80000"/>
              </a:lnSpc>
            </a:pPr>
            <a:r>
              <a:rPr lang="en-US" sz="2000" i="1" dirty="0" smtClean="0">
                <a:latin typeface="Arial" pitchFamily="34" charset="0"/>
                <a:cs typeface="Arial" pitchFamily="34" charset="0"/>
              </a:rPr>
              <a:t>Support funds</a:t>
            </a:r>
            <a:r>
              <a:rPr lang="sr-Latn-CS" sz="2000" i="1" dirty="0" smtClean="0">
                <a:latin typeface="Arial" pitchFamily="34" charset="0"/>
                <a:cs typeface="Arial" pitchFamily="34" charset="0"/>
              </a:rPr>
              <a:t>: 31</a:t>
            </a:r>
            <a:r>
              <a:rPr lang="en-US" sz="2000" i="1" dirty="0" smtClean="0">
                <a:latin typeface="Arial" pitchFamily="34" charset="0"/>
                <a:cs typeface="Arial" pitchFamily="34" charset="0"/>
              </a:rPr>
              <a:t>,</a:t>
            </a:r>
            <a:r>
              <a:rPr lang="sr-Latn-CS" sz="2000" i="1" dirty="0" smtClean="0">
                <a:latin typeface="Arial" pitchFamily="34" charset="0"/>
                <a:cs typeface="Arial" pitchFamily="34" charset="0"/>
              </a:rPr>
              <a:t>000 €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627"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26628"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C00000"/>
                </a:solidFill>
                <a:latin typeface="Arial" pitchFamily="34" charset="0"/>
                <a:cs typeface="Arial" pitchFamily="34" charset="0"/>
              </a:rPr>
              <a:t>Chapter 1</a:t>
            </a:r>
            <a:r>
              <a:rPr lang="sr-Latn-CS" sz="1200" b="1" dirty="0" smtClean="0">
                <a:solidFill>
                  <a:srgbClr val="C00000"/>
                </a:solidFill>
                <a:latin typeface="Arial" pitchFamily="34" charset="0"/>
                <a:cs typeface="Arial" pitchFamily="34" charset="0"/>
              </a:rPr>
              <a:t>3</a:t>
            </a:r>
            <a:r>
              <a:rPr lang="en-US" sz="1200" b="1" dirty="0" smtClean="0">
                <a:solidFill>
                  <a:srgbClr val="C00000"/>
                </a:solidFill>
                <a:latin typeface="Arial" pitchFamily="34" charset="0"/>
                <a:cs typeface="Arial" pitchFamily="34" charset="0"/>
              </a:rPr>
              <a:t>: </a:t>
            </a:r>
            <a:endParaRPr lang="sr-Latn-CS" sz="1200" b="1" dirty="0" smtClean="0">
              <a:solidFill>
                <a:srgbClr val="C00000"/>
              </a:solidFill>
              <a:latin typeface="Arial" pitchFamily="34" charset="0"/>
              <a:cs typeface="Arial" pitchFamily="34" charset="0"/>
            </a:endParaRPr>
          </a:p>
          <a:p>
            <a:pPr algn="ctr">
              <a:defRPr/>
            </a:pPr>
            <a:r>
              <a:rPr lang="sr-Latn-CS" sz="1200" b="1" dirty="0" smtClean="0">
                <a:solidFill>
                  <a:srgbClr val="C00000"/>
                </a:solidFill>
                <a:latin typeface="Arial" pitchFamily="34" charset="0"/>
                <a:cs typeface="Arial" pitchFamily="34" charset="0"/>
              </a:rPr>
              <a:t>Fisheries</a:t>
            </a:r>
            <a:endParaRPr lang="en-US" sz="1200" b="1" dirty="0">
              <a:solidFill>
                <a:srgbClr val="C00000"/>
              </a:solidFill>
              <a:latin typeface="Arial" pitchFamily="34" charset="0"/>
              <a:cs typeface="Arial" pitchFamily="34" charset="0"/>
            </a:endParaRPr>
          </a:p>
        </p:txBody>
      </p:sp>
      <p:pic>
        <p:nvPicPr>
          <p:cNvPr id="26631" name="Picture 18" descr="EU MN logo"/>
          <p:cNvPicPr>
            <a:picLocks noChangeAspect="1" noChangeArrowheads="1"/>
          </p:cNvPicPr>
          <p:nvPr/>
        </p:nvPicPr>
        <p:blipFill>
          <a:blip r:embed="rId2" cstate="print"/>
          <a:srcRect/>
          <a:stretch>
            <a:fillRect/>
          </a:stretch>
        </p:blipFill>
        <p:spPr bwMode="auto">
          <a:xfrm>
            <a:off x="7696200" y="5562600"/>
            <a:ext cx="1219200" cy="685800"/>
          </a:xfrm>
          <a:prstGeom prst="rect">
            <a:avLst/>
          </a:prstGeom>
          <a:noFill/>
          <a:ln w="9525">
            <a:noFill/>
            <a:miter lim="800000"/>
            <a:headEnd/>
            <a:tailEnd/>
          </a:ln>
        </p:spPr>
      </p:pic>
      <p:pic>
        <p:nvPicPr>
          <p:cNvPr id="2663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6634" name="Rectangle 8"/>
          <p:cNvSpPr>
            <a:spLocks noChangeArrowheads="1"/>
          </p:cNvSpPr>
          <p:nvPr/>
        </p:nvSpPr>
        <p:spPr bwMode="auto">
          <a:xfrm>
            <a:off x="152400" y="152400"/>
            <a:ext cx="5486400" cy="750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sp>
        <p:nvSpPr>
          <p:cNvPr id="26635" name="Rectangle 18"/>
          <p:cNvSpPr>
            <a:spLocks noGrp="1"/>
          </p:cNvSpPr>
          <p:nvPr>
            <p:ph type="title"/>
          </p:nvPr>
        </p:nvSpPr>
        <p:spPr>
          <a:xfrm>
            <a:off x="0" y="609600"/>
            <a:ext cx="9144000" cy="838200"/>
          </a:xfrm>
        </p:spPr>
        <p:txBody>
          <a:bodyPr/>
          <a:lstStyle/>
          <a:p>
            <a:r>
              <a:rPr lang="sr-Latn-CS" sz="2400" i="1" dirty="0" smtClean="0">
                <a:latin typeface="Arial" pitchFamily="34" charset="0"/>
                <a:cs typeface="Arial" pitchFamily="34" charset="0"/>
              </a:rPr>
              <a:t>Program Title:</a:t>
            </a:r>
            <a:r>
              <a:rPr lang="sr-Latn-CS" sz="2400" dirty="0" smtClean="0">
                <a:latin typeface="Arial" pitchFamily="34" charset="0"/>
                <a:cs typeface="Arial" pitchFamily="34" charset="0"/>
              </a:rPr>
              <a:t> </a:t>
            </a:r>
            <a:r>
              <a:rPr lang="en-US" sz="2400" b="1" dirty="0" smtClean="0">
                <a:latin typeface="Arial" pitchFamily="34" charset="0"/>
                <a:cs typeface="Arial" pitchFamily="34" charset="0"/>
              </a:rPr>
              <a:t>Support to freshwater fishery development</a:t>
            </a:r>
            <a:r>
              <a:rPr lang="sr-Latn-CS" sz="2400" b="1" dirty="0" smtClean="0">
                <a:latin typeface="Arial" pitchFamily="34" charset="0"/>
                <a:cs typeface="Arial" pitchFamily="34" charset="0"/>
              </a:rPr>
              <a:t> (I)</a:t>
            </a:r>
            <a:endParaRPr lang="en-GB" sz="2400" b="1" dirty="0" smtClean="0">
              <a:latin typeface="Arial" pitchFamily="34" charset="0"/>
              <a:cs typeface="Arial" pitchFamily="34" charset="0"/>
            </a:endParaRPr>
          </a:p>
        </p:txBody>
      </p:sp>
      <p:sp>
        <p:nvSpPr>
          <p:cNvPr id="26636" name="Rectangle 19"/>
          <p:cNvSpPr>
            <a:spLocks noGrp="1"/>
          </p:cNvSpPr>
          <p:nvPr>
            <p:ph type="body" idx="1"/>
          </p:nvPr>
        </p:nvSpPr>
        <p:spPr>
          <a:xfrm>
            <a:off x="457200" y="1524000"/>
            <a:ext cx="8229600" cy="4221163"/>
          </a:xfrm>
        </p:spPr>
        <p:txBody>
          <a:bodyPr/>
          <a:lstStyle/>
          <a:p>
            <a:pPr>
              <a:lnSpc>
                <a:spcPct val="90000"/>
              </a:lnSpc>
            </a:pPr>
            <a:r>
              <a:rPr lang="sr-Latn-CS" sz="2400" i="1" dirty="0" smtClean="0">
                <a:latin typeface="Arial" pitchFamily="34" charset="0"/>
                <a:cs typeface="Arial" pitchFamily="34" charset="0"/>
              </a:rPr>
              <a:t>Program objectives:</a:t>
            </a:r>
          </a:p>
          <a:p>
            <a:pPr lvl="1">
              <a:lnSpc>
                <a:spcPct val="90000"/>
              </a:lnSpc>
            </a:pPr>
            <a:r>
              <a:rPr lang="en-GB" sz="2000" dirty="0" smtClean="0">
                <a:latin typeface="Arial" pitchFamily="34" charset="0"/>
              </a:rPr>
              <a:t>Reliable estimation of available fish resources in freshwater fishery waters</a:t>
            </a:r>
            <a:endParaRPr lang="sr-Latn-CS" sz="2000" dirty="0" smtClean="0">
              <a:latin typeface="Arial" pitchFamily="34" charset="0"/>
              <a:cs typeface="Arial" pitchFamily="34" charset="0"/>
            </a:endParaRPr>
          </a:p>
          <a:p>
            <a:pPr lvl="1">
              <a:lnSpc>
                <a:spcPct val="90000"/>
              </a:lnSpc>
            </a:pPr>
            <a:r>
              <a:rPr lang="en-GB" sz="2000" dirty="0" smtClean="0">
                <a:latin typeface="Arial" pitchFamily="34" charset="0"/>
              </a:rPr>
              <a:t>Development of sport fishing tourism</a:t>
            </a:r>
            <a:endParaRPr lang="sr-Latn-CS" sz="2000" dirty="0" smtClean="0">
              <a:latin typeface="Arial" pitchFamily="34" charset="0"/>
              <a:cs typeface="Arial" pitchFamily="34" charset="0"/>
            </a:endParaRPr>
          </a:p>
          <a:p>
            <a:pPr lvl="1">
              <a:lnSpc>
                <a:spcPct val="90000"/>
              </a:lnSpc>
            </a:pPr>
            <a:r>
              <a:rPr lang="en-GB" sz="2000" dirty="0" smtClean="0">
                <a:latin typeface="Arial" pitchFamily="34" charset="0"/>
              </a:rPr>
              <a:t>Strengthening of activities of sport fishermen clubs in protection of fishery waters and resources</a:t>
            </a:r>
            <a:endParaRPr lang="sr-Latn-CS" sz="2000" dirty="0" smtClean="0">
              <a:latin typeface="Arial" pitchFamily="34" charset="0"/>
              <a:cs typeface="Arial" pitchFamily="34" charset="0"/>
            </a:endParaRPr>
          </a:p>
          <a:p>
            <a:pPr>
              <a:lnSpc>
                <a:spcPct val="90000"/>
              </a:lnSpc>
            </a:pPr>
            <a:r>
              <a:rPr lang="sr-Latn-CS" sz="2400" i="1" dirty="0" smtClean="0">
                <a:latin typeface="Arial" pitchFamily="34" charset="0"/>
                <a:cs typeface="Arial" pitchFamily="34" charset="0"/>
              </a:rPr>
              <a:t>Eligibility criteria:</a:t>
            </a:r>
          </a:p>
          <a:p>
            <a:pPr lvl="1">
              <a:lnSpc>
                <a:spcPct val="90000"/>
              </a:lnSpc>
            </a:pPr>
            <a:r>
              <a:rPr lang="en-GB" sz="2000" dirty="0" smtClean="0">
                <a:latin typeface="Arial" pitchFamily="34" charset="0"/>
              </a:rPr>
              <a:t>Support is provided to the Faculty of Mathematics and Science – Department of Biology, for development of the fishery master plan</a:t>
            </a:r>
            <a:endParaRPr lang="sr-Latn-CS" sz="2000" dirty="0" smtClean="0">
              <a:latin typeface="Arial" pitchFamily="34" charset="0"/>
              <a:cs typeface="Arial" pitchFamily="34" charset="0"/>
            </a:endParaRPr>
          </a:p>
          <a:p>
            <a:pPr lvl="1">
              <a:lnSpc>
                <a:spcPct val="90000"/>
              </a:lnSpc>
            </a:pPr>
            <a:r>
              <a:rPr lang="en-GB" sz="2000" dirty="0" smtClean="0">
                <a:latin typeface="Arial" pitchFamily="34" charset="0"/>
              </a:rPr>
              <a:t>Support to sport fishing clubs is provided for supply of fish juvenile for restocking as well as in the form of short-term support to improvement of preservation and protection of fishery waters and organisation of sports fishing events </a:t>
            </a:r>
            <a:endParaRPr lang="sr-Latn-CS"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651"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2765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C00000"/>
                </a:solidFill>
                <a:latin typeface="Arial" pitchFamily="34" charset="0"/>
                <a:cs typeface="Arial" pitchFamily="34" charset="0"/>
              </a:rPr>
              <a:t>Chapter 1</a:t>
            </a:r>
            <a:r>
              <a:rPr lang="sr-Latn-CS" sz="1200" b="1" dirty="0" smtClean="0">
                <a:solidFill>
                  <a:srgbClr val="C00000"/>
                </a:solidFill>
                <a:latin typeface="Arial" pitchFamily="34" charset="0"/>
                <a:cs typeface="Arial" pitchFamily="34" charset="0"/>
              </a:rPr>
              <a:t>3</a:t>
            </a:r>
            <a:r>
              <a:rPr lang="en-US" sz="1200" b="1" dirty="0" smtClean="0">
                <a:solidFill>
                  <a:srgbClr val="C00000"/>
                </a:solidFill>
                <a:latin typeface="Arial" pitchFamily="34" charset="0"/>
                <a:cs typeface="Arial" pitchFamily="34" charset="0"/>
              </a:rPr>
              <a:t>: </a:t>
            </a:r>
            <a:endParaRPr lang="sr-Latn-CS" sz="1200" b="1" dirty="0" smtClean="0">
              <a:solidFill>
                <a:srgbClr val="C00000"/>
              </a:solidFill>
              <a:latin typeface="Arial" pitchFamily="34" charset="0"/>
              <a:cs typeface="Arial" pitchFamily="34" charset="0"/>
            </a:endParaRPr>
          </a:p>
          <a:p>
            <a:pPr algn="ctr">
              <a:defRPr/>
            </a:pPr>
            <a:r>
              <a:rPr lang="sr-Latn-CS" sz="1200" b="1" dirty="0" smtClean="0">
                <a:solidFill>
                  <a:srgbClr val="C00000"/>
                </a:solidFill>
                <a:latin typeface="Arial" pitchFamily="34" charset="0"/>
                <a:cs typeface="Arial" pitchFamily="34" charset="0"/>
              </a:rPr>
              <a:t>Fisheries</a:t>
            </a:r>
            <a:endParaRPr lang="en-US" sz="1200" b="1" dirty="0">
              <a:solidFill>
                <a:srgbClr val="C00000"/>
              </a:solidFill>
              <a:latin typeface="Arial" pitchFamily="34" charset="0"/>
              <a:cs typeface="Arial" pitchFamily="34" charset="0"/>
            </a:endParaRPr>
          </a:p>
        </p:txBody>
      </p:sp>
      <p:pic>
        <p:nvPicPr>
          <p:cNvPr id="27655" name="Picture 18" descr="EU MN logo"/>
          <p:cNvPicPr>
            <a:picLocks noChangeAspect="1" noChangeArrowheads="1"/>
          </p:cNvPicPr>
          <p:nvPr/>
        </p:nvPicPr>
        <p:blipFill>
          <a:blip r:embed="rId2" cstate="print"/>
          <a:srcRect/>
          <a:stretch>
            <a:fillRect/>
          </a:stretch>
        </p:blipFill>
        <p:spPr bwMode="auto">
          <a:xfrm>
            <a:off x="7696200" y="5562600"/>
            <a:ext cx="1219200" cy="685800"/>
          </a:xfrm>
          <a:prstGeom prst="rect">
            <a:avLst/>
          </a:prstGeom>
          <a:noFill/>
          <a:ln w="9525">
            <a:noFill/>
            <a:miter lim="800000"/>
            <a:headEnd/>
            <a:tailEnd/>
          </a:ln>
        </p:spPr>
      </p:pic>
      <p:pic>
        <p:nvPicPr>
          <p:cNvPr id="2765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7658" name="Rectangle 8"/>
          <p:cNvSpPr>
            <a:spLocks noChangeArrowheads="1"/>
          </p:cNvSpPr>
          <p:nvPr/>
        </p:nvSpPr>
        <p:spPr bwMode="auto">
          <a:xfrm>
            <a:off x="152400" y="152400"/>
            <a:ext cx="5486400" cy="750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sp>
        <p:nvSpPr>
          <p:cNvPr id="27659" name="Rectangle 18"/>
          <p:cNvSpPr>
            <a:spLocks noGrp="1"/>
          </p:cNvSpPr>
          <p:nvPr>
            <p:ph type="title"/>
          </p:nvPr>
        </p:nvSpPr>
        <p:spPr>
          <a:xfrm>
            <a:off x="0" y="533400"/>
            <a:ext cx="9144000" cy="914400"/>
          </a:xfrm>
        </p:spPr>
        <p:txBody>
          <a:bodyPr/>
          <a:lstStyle/>
          <a:p>
            <a:r>
              <a:rPr lang="sr-Latn-CS" sz="2400" i="1" dirty="0" smtClean="0">
                <a:latin typeface="Arial" pitchFamily="34" charset="0"/>
                <a:cs typeface="Arial" pitchFamily="34" charset="0"/>
              </a:rPr>
              <a:t>Program Title:</a:t>
            </a:r>
            <a:r>
              <a:rPr lang="sr-Latn-CS" sz="2400" dirty="0" smtClean="0">
                <a:latin typeface="Arial" pitchFamily="34" charset="0"/>
                <a:cs typeface="Arial" pitchFamily="34" charset="0"/>
              </a:rPr>
              <a:t> </a:t>
            </a:r>
            <a:r>
              <a:rPr lang="en-US" sz="2400" b="1" dirty="0" smtClean="0">
                <a:latin typeface="Arial" pitchFamily="34" charset="0"/>
                <a:cs typeface="Arial" pitchFamily="34" charset="0"/>
              </a:rPr>
              <a:t>Support to freshwater fishery development</a:t>
            </a:r>
            <a:r>
              <a:rPr lang="sr-Latn-CS" sz="2400" b="1" dirty="0" smtClean="0">
                <a:latin typeface="Arial" pitchFamily="34" charset="0"/>
                <a:cs typeface="Arial" pitchFamily="34" charset="0"/>
              </a:rPr>
              <a:t> (II)</a:t>
            </a:r>
            <a:endParaRPr lang="en-GB" sz="2400" b="1" dirty="0" smtClean="0">
              <a:latin typeface="Arial" pitchFamily="34" charset="0"/>
              <a:cs typeface="Arial" pitchFamily="34" charset="0"/>
            </a:endParaRPr>
          </a:p>
        </p:txBody>
      </p:sp>
      <p:sp>
        <p:nvSpPr>
          <p:cNvPr id="27660" name="Rectangle 19"/>
          <p:cNvSpPr>
            <a:spLocks noGrp="1"/>
          </p:cNvSpPr>
          <p:nvPr>
            <p:ph type="body" idx="1"/>
          </p:nvPr>
        </p:nvSpPr>
        <p:spPr>
          <a:xfrm>
            <a:off x="457200" y="1447800"/>
            <a:ext cx="8229600" cy="4297363"/>
          </a:xfrm>
        </p:spPr>
        <p:txBody>
          <a:bodyPr/>
          <a:lstStyle/>
          <a:p>
            <a:pPr>
              <a:lnSpc>
                <a:spcPct val="80000"/>
              </a:lnSpc>
            </a:pPr>
            <a:r>
              <a:rPr lang="en-US" sz="2000" i="1" dirty="0" smtClean="0">
                <a:latin typeface="Arial" pitchFamily="34" charset="0"/>
                <a:cs typeface="Arial" pitchFamily="34" charset="0"/>
              </a:rPr>
              <a:t>Beneficiaries</a:t>
            </a:r>
            <a:r>
              <a:rPr lang="sr-Latn-CS" sz="2000" i="1" dirty="0" smtClean="0">
                <a:latin typeface="Arial" pitchFamily="34" charset="0"/>
                <a:cs typeface="Arial" pitchFamily="34" charset="0"/>
              </a:rPr>
              <a:t>:</a:t>
            </a:r>
          </a:p>
          <a:p>
            <a:pPr lvl="1">
              <a:lnSpc>
                <a:spcPct val="80000"/>
              </a:lnSpc>
            </a:pPr>
            <a:r>
              <a:rPr lang="en-GB" sz="1800" dirty="0" smtClean="0">
                <a:latin typeface="Arial" pitchFamily="34" charset="0"/>
              </a:rPr>
              <a:t>Faculty of Mathematics and Science – Department of Biology </a:t>
            </a:r>
            <a:endParaRPr lang="sr-Latn-CS" sz="1800" dirty="0" smtClean="0">
              <a:latin typeface="Arial" pitchFamily="34" charset="0"/>
              <a:cs typeface="Arial" pitchFamily="34" charset="0"/>
            </a:endParaRPr>
          </a:p>
          <a:p>
            <a:pPr lvl="1">
              <a:lnSpc>
                <a:spcPct val="80000"/>
              </a:lnSpc>
            </a:pPr>
            <a:r>
              <a:rPr lang="sr-Latn-CS" sz="1800" dirty="0" smtClean="0">
                <a:latin typeface="Arial" pitchFamily="34" charset="0"/>
                <a:cs typeface="Arial" pitchFamily="34" charset="0"/>
              </a:rPr>
              <a:t>Sport</a:t>
            </a:r>
            <a:r>
              <a:rPr lang="en-US" sz="1800" dirty="0" smtClean="0">
                <a:latin typeface="Arial" pitchFamily="34" charset="0"/>
                <a:cs typeface="Arial" pitchFamily="34" charset="0"/>
              </a:rPr>
              <a:t> fishing clubs</a:t>
            </a:r>
            <a:endParaRPr lang="sr-Latn-CS" sz="1800" dirty="0" smtClean="0">
              <a:latin typeface="Arial" pitchFamily="34" charset="0"/>
              <a:cs typeface="Arial" pitchFamily="34" charset="0"/>
            </a:endParaRPr>
          </a:p>
          <a:p>
            <a:pPr>
              <a:lnSpc>
                <a:spcPct val="80000"/>
              </a:lnSpc>
            </a:pPr>
            <a:r>
              <a:rPr lang="en-US" sz="2000" i="1" dirty="0" smtClean="0">
                <a:latin typeface="Arial" pitchFamily="34" charset="0"/>
                <a:cs typeface="Arial" pitchFamily="34" charset="0"/>
              </a:rPr>
              <a:t>Payment method</a:t>
            </a:r>
            <a:r>
              <a:rPr lang="sr-Latn-CS" sz="2000" i="1" dirty="0" smtClean="0">
                <a:latin typeface="Arial" pitchFamily="34" charset="0"/>
                <a:cs typeface="Arial" pitchFamily="34" charset="0"/>
              </a:rPr>
              <a:t>:</a:t>
            </a:r>
          </a:p>
          <a:p>
            <a:pPr lvl="1">
              <a:lnSpc>
                <a:spcPct val="80000"/>
              </a:lnSpc>
            </a:pPr>
            <a:r>
              <a:rPr lang="en-GB" sz="1800" dirty="0" smtClean="0">
                <a:latin typeface="Arial" pitchFamily="34" charset="0"/>
              </a:rPr>
              <a:t>Upon receipt of the invoice and report of assistants from the Unit for Fisheries of the </a:t>
            </a:r>
            <a:r>
              <a:rPr lang="sr-Latn-CS" sz="1800" dirty="0" smtClean="0">
                <a:latin typeface="Arial" pitchFamily="34" charset="0"/>
                <a:cs typeface="Arial" pitchFamily="34" charset="0"/>
              </a:rPr>
              <a:t>MARD</a:t>
            </a:r>
          </a:p>
          <a:p>
            <a:pPr>
              <a:lnSpc>
                <a:spcPct val="80000"/>
              </a:lnSpc>
            </a:pPr>
            <a:r>
              <a:rPr lang="en-US" sz="2000" i="1" dirty="0" smtClean="0">
                <a:latin typeface="Arial" pitchFamily="34" charset="0"/>
                <a:cs typeface="Arial" pitchFamily="34" charset="0"/>
              </a:rPr>
              <a:t>Implementation procedure</a:t>
            </a:r>
            <a:r>
              <a:rPr lang="sr-Latn-CS" sz="2000" i="1" dirty="0" smtClean="0">
                <a:latin typeface="Arial" pitchFamily="34" charset="0"/>
                <a:cs typeface="Arial" pitchFamily="34" charset="0"/>
              </a:rPr>
              <a:t>:</a:t>
            </a:r>
          </a:p>
          <a:p>
            <a:pPr lvl="1">
              <a:lnSpc>
                <a:spcPct val="80000"/>
              </a:lnSpc>
            </a:pPr>
            <a:r>
              <a:rPr lang="en-GB" sz="1800" dirty="0" smtClean="0">
                <a:latin typeface="Arial" pitchFamily="34" charset="0"/>
              </a:rPr>
              <a:t>Support to the Faculty of Mathematics and Science – Department of Biology is provided on the basis of the fishery master plan developed</a:t>
            </a:r>
            <a:endParaRPr lang="sr-Latn-CS" sz="1800" dirty="0" smtClean="0">
              <a:latin typeface="Arial" pitchFamily="34" charset="0"/>
              <a:cs typeface="Arial" pitchFamily="34" charset="0"/>
            </a:endParaRPr>
          </a:p>
          <a:p>
            <a:pPr lvl="1">
              <a:lnSpc>
                <a:spcPct val="80000"/>
              </a:lnSpc>
            </a:pPr>
            <a:r>
              <a:rPr lang="en-GB" sz="1800" dirty="0" smtClean="0">
                <a:latin typeface="Arial" pitchFamily="34" charset="0"/>
              </a:rPr>
              <a:t>Support to sport fishing clubs is provided on the basis of the reports submitted and inspectors’ protocols on restocking done, and based on plans of protection of fishery waters </a:t>
            </a:r>
            <a:endParaRPr lang="sr-Latn-CS" sz="1800" dirty="0" smtClean="0">
              <a:latin typeface="Arial" pitchFamily="34" charset="0"/>
              <a:cs typeface="Arial" pitchFamily="34" charset="0"/>
            </a:endParaRPr>
          </a:p>
          <a:p>
            <a:pPr>
              <a:lnSpc>
                <a:spcPct val="80000"/>
              </a:lnSpc>
            </a:pPr>
            <a:r>
              <a:rPr lang="en-US" sz="2000" i="1" dirty="0" smtClean="0">
                <a:latin typeface="Arial" pitchFamily="34" charset="0"/>
                <a:cs typeface="Arial" pitchFamily="34" charset="0"/>
              </a:rPr>
              <a:t>Supervision and control</a:t>
            </a:r>
            <a:r>
              <a:rPr lang="sr-Latn-CS" sz="2000" i="1" dirty="0" smtClean="0">
                <a:latin typeface="Arial" pitchFamily="34" charset="0"/>
                <a:cs typeface="Arial" pitchFamily="34" charset="0"/>
              </a:rPr>
              <a:t>:</a:t>
            </a:r>
          </a:p>
          <a:p>
            <a:pPr lvl="1">
              <a:lnSpc>
                <a:spcPct val="80000"/>
              </a:lnSpc>
            </a:pPr>
            <a:r>
              <a:rPr lang="sr-Latn-CS" sz="1800" dirty="0" smtClean="0">
                <a:latin typeface="Arial" pitchFamily="34" charset="0"/>
                <a:cs typeface="Arial" pitchFamily="34" charset="0"/>
              </a:rPr>
              <a:t>MARD </a:t>
            </a:r>
            <a:r>
              <a:rPr lang="en-US" sz="1800" dirty="0" smtClean="0">
                <a:latin typeface="Arial" pitchFamily="34" charset="0"/>
                <a:cs typeface="Arial" pitchFamily="34" charset="0"/>
              </a:rPr>
              <a:t>and Fisheries Inspectorate</a:t>
            </a:r>
            <a:r>
              <a:rPr lang="sr-Latn-CS" sz="1800" dirty="0" smtClean="0">
                <a:latin typeface="Arial" pitchFamily="34" charset="0"/>
                <a:cs typeface="Arial" pitchFamily="34" charset="0"/>
              </a:rPr>
              <a:t> </a:t>
            </a:r>
          </a:p>
          <a:p>
            <a:pPr>
              <a:lnSpc>
                <a:spcPct val="80000"/>
              </a:lnSpc>
            </a:pPr>
            <a:r>
              <a:rPr lang="en-US" sz="2000" i="1" dirty="0" smtClean="0">
                <a:latin typeface="Arial" pitchFamily="34" charset="0"/>
                <a:cs typeface="Arial" pitchFamily="34" charset="0"/>
              </a:rPr>
              <a:t>Support funds</a:t>
            </a:r>
            <a:r>
              <a:rPr lang="sr-Latn-CS" sz="2000" i="1" dirty="0" smtClean="0">
                <a:latin typeface="Arial" pitchFamily="34" charset="0"/>
                <a:cs typeface="Arial" pitchFamily="34" charset="0"/>
              </a:rPr>
              <a:t>: 40</a:t>
            </a:r>
            <a:r>
              <a:rPr lang="en-US" sz="2000" i="1" dirty="0" smtClean="0">
                <a:latin typeface="Arial" pitchFamily="34" charset="0"/>
                <a:cs typeface="Arial" pitchFamily="34" charset="0"/>
              </a:rPr>
              <a:t>,</a:t>
            </a:r>
            <a:r>
              <a:rPr lang="sr-Latn-CS" sz="2000" i="1" dirty="0" smtClean="0">
                <a:latin typeface="Arial" pitchFamily="34" charset="0"/>
                <a:cs typeface="Arial" pitchFamily="34" charset="0"/>
              </a:rPr>
              <a:t>000 €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675"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28676"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C00000"/>
                </a:solidFill>
                <a:latin typeface="Arial" pitchFamily="34" charset="0"/>
                <a:cs typeface="Arial" pitchFamily="34" charset="0"/>
              </a:rPr>
              <a:t>Chapter 1</a:t>
            </a:r>
            <a:r>
              <a:rPr lang="sr-Latn-CS" sz="1200" b="1" dirty="0" smtClean="0">
                <a:solidFill>
                  <a:srgbClr val="C00000"/>
                </a:solidFill>
                <a:latin typeface="Arial" pitchFamily="34" charset="0"/>
                <a:cs typeface="Arial" pitchFamily="34" charset="0"/>
              </a:rPr>
              <a:t>3</a:t>
            </a:r>
            <a:r>
              <a:rPr lang="en-US" sz="1200" b="1" dirty="0" smtClean="0">
                <a:solidFill>
                  <a:srgbClr val="C00000"/>
                </a:solidFill>
                <a:latin typeface="Arial" pitchFamily="34" charset="0"/>
                <a:cs typeface="Arial" pitchFamily="34" charset="0"/>
              </a:rPr>
              <a:t>: </a:t>
            </a:r>
            <a:endParaRPr lang="sr-Latn-CS" sz="1200" b="1" dirty="0" smtClean="0">
              <a:solidFill>
                <a:srgbClr val="C00000"/>
              </a:solidFill>
              <a:latin typeface="Arial" pitchFamily="34" charset="0"/>
              <a:cs typeface="Arial" pitchFamily="34" charset="0"/>
            </a:endParaRPr>
          </a:p>
          <a:p>
            <a:pPr algn="ctr">
              <a:defRPr/>
            </a:pPr>
            <a:r>
              <a:rPr lang="sr-Latn-CS" sz="1200" b="1" dirty="0" smtClean="0">
                <a:solidFill>
                  <a:srgbClr val="C00000"/>
                </a:solidFill>
                <a:latin typeface="Arial" pitchFamily="34" charset="0"/>
                <a:cs typeface="Arial" pitchFamily="34" charset="0"/>
              </a:rPr>
              <a:t>Fisheries</a:t>
            </a:r>
            <a:endParaRPr lang="en-US" sz="1200" b="1" dirty="0">
              <a:solidFill>
                <a:srgbClr val="C00000"/>
              </a:solidFill>
              <a:latin typeface="Arial" pitchFamily="34" charset="0"/>
              <a:cs typeface="Arial" pitchFamily="34" charset="0"/>
            </a:endParaRPr>
          </a:p>
        </p:txBody>
      </p:sp>
      <p:pic>
        <p:nvPicPr>
          <p:cNvPr id="28679" name="Picture 18" descr="EU MN logo"/>
          <p:cNvPicPr>
            <a:picLocks noChangeAspect="1" noChangeArrowheads="1"/>
          </p:cNvPicPr>
          <p:nvPr/>
        </p:nvPicPr>
        <p:blipFill>
          <a:blip r:embed="rId2" cstate="print"/>
          <a:srcRect/>
          <a:stretch>
            <a:fillRect/>
          </a:stretch>
        </p:blipFill>
        <p:spPr bwMode="auto">
          <a:xfrm>
            <a:off x="7696200" y="5562600"/>
            <a:ext cx="1219200" cy="685800"/>
          </a:xfrm>
          <a:prstGeom prst="rect">
            <a:avLst/>
          </a:prstGeom>
          <a:noFill/>
          <a:ln w="9525">
            <a:noFill/>
            <a:miter lim="800000"/>
            <a:headEnd/>
            <a:tailEnd/>
          </a:ln>
        </p:spPr>
      </p:pic>
      <p:pic>
        <p:nvPicPr>
          <p:cNvPr id="2868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8682" name="Rectangle 8"/>
          <p:cNvSpPr>
            <a:spLocks noChangeArrowheads="1"/>
          </p:cNvSpPr>
          <p:nvPr/>
        </p:nvSpPr>
        <p:spPr bwMode="auto">
          <a:xfrm>
            <a:off x="152400" y="152400"/>
            <a:ext cx="5486400" cy="750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sp>
        <p:nvSpPr>
          <p:cNvPr id="28683" name="Rectangle 18"/>
          <p:cNvSpPr>
            <a:spLocks noGrp="1"/>
          </p:cNvSpPr>
          <p:nvPr>
            <p:ph type="title"/>
          </p:nvPr>
        </p:nvSpPr>
        <p:spPr>
          <a:xfrm>
            <a:off x="457200" y="304800"/>
            <a:ext cx="8229600" cy="1143000"/>
          </a:xfrm>
        </p:spPr>
        <p:txBody>
          <a:bodyPr/>
          <a:lstStyle/>
          <a:p>
            <a:r>
              <a:rPr lang="en-US" sz="2800" smtClean="0">
                <a:latin typeface="Arial" pitchFamily="34" charset="0"/>
              </a:rPr>
              <a:t>Administrative structure needed</a:t>
            </a:r>
            <a:r>
              <a:rPr lang="sr-Latn-CS" sz="2800" smtClean="0">
                <a:latin typeface="Arial" pitchFamily="34" charset="0"/>
              </a:rPr>
              <a:t> </a:t>
            </a:r>
            <a:endParaRPr lang="en-GB" sz="2800" smtClean="0">
              <a:latin typeface="Arial" pitchFamily="34" charset="0"/>
            </a:endParaRPr>
          </a:p>
        </p:txBody>
      </p:sp>
      <p:sp>
        <p:nvSpPr>
          <p:cNvPr id="28684" name="Rectangle 19"/>
          <p:cNvSpPr>
            <a:spLocks noGrp="1"/>
          </p:cNvSpPr>
          <p:nvPr>
            <p:ph type="body" idx="1"/>
          </p:nvPr>
        </p:nvSpPr>
        <p:spPr>
          <a:xfrm>
            <a:off x="457200" y="1295400"/>
            <a:ext cx="8229600" cy="4525963"/>
          </a:xfrm>
        </p:spPr>
        <p:txBody>
          <a:bodyPr/>
          <a:lstStyle/>
          <a:p>
            <a:pPr>
              <a:lnSpc>
                <a:spcPct val="80000"/>
              </a:lnSpc>
            </a:pPr>
            <a:r>
              <a:rPr lang="en-GB" sz="1800" smtClean="0">
                <a:latin typeface="Arial" pitchFamily="34" charset="0"/>
                <a:cs typeface="Arial" pitchFamily="34" charset="0"/>
              </a:rPr>
              <a:t>In order to ensure proper and efficient management of the European Fisheries Fund (EFF/EMFF) Montenegro plans to set up the necessary administrative structure as follows:</a:t>
            </a:r>
            <a:endParaRPr lang="en-GB" sz="1800" b="1" smtClean="0">
              <a:latin typeface="Arial" pitchFamily="34" charset="0"/>
              <a:cs typeface="Arial" pitchFamily="34" charset="0"/>
            </a:endParaRPr>
          </a:p>
          <a:p>
            <a:pPr lvl="1">
              <a:lnSpc>
                <a:spcPct val="80000"/>
              </a:lnSpc>
            </a:pPr>
            <a:r>
              <a:rPr lang="en-GB" sz="1800" b="1" smtClean="0">
                <a:latin typeface="Arial" pitchFamily="34" charset="0"/>
                <a:cs typeface="Arial" pitchFamily="34" charset="0"/>
              </a:rPr>
              <a:t>Department for structural, market measures and planning in fisheries -</a:t>
            </a:r>
            <a:r>
              <a:rPr lang="en-GB" sz="1800" smtClean="0">
                <a:latin typeface="Arial" pitchFamily="34" charset="0"/>
                <a:cs typeface="Arial" pitchFamily="34" charset="0"/>
              </a:rPr>
              <a:t> </a:t>
            </a:r>
            <a:r>
              <a:rPr lang="en-GB" sz="1800" b="1" smtClean="0">
                <a:latin typeface="Arial" pitchFamily="34" charset="0"/>
                <a:cs typeface="Arial" pitchFamily="34" charset="0"/>
              </a:rPr>
              <a:t>Managing authority</a:t>
            </a:r>
            <a:r>
              <a:rPr lang="en-GB" sz="1800" smtClean="0">
                <a:latin typeface="Arial" pitchFamily="34" charset="0"/>
                <a:cs typeface="Arial" pitchFamily="34" charset="0"/>
              </a:rPr>
              <a:t> – prepares the National Strategic Plan, the Operational Plan, identifies priorities and objectives of fisheries development, that is, selects the structural policy measures to be financed. </a:t>
            </a:r>
            <a:endParaRPr lang="en-GB" sz="1800" b="1" smtClean="0">
              <a:latin typeface="Arial" pitchFamily="34" charset="0"/>
              <a:cs typeface="Arial" pitchFamily="34" charset="0"/>
            </a:endParaRPr>
          </a:p>
          <a:p>
            <a:pPr lvl="1">
              <a:lnSpc>
                <a:spcPct val="80000"/>
              </a:lnSpc>
            </a:pPr>
            <a:r>
              <a:rPr lang="en-GB" sz="1800" b="1" smtClean="0">
                <a:latin typeface="Arial" pitchFamily="34" charset="0"/>
                <a:cs typeface="Arial" pitchFamily="34" charset="0"/>
              </a:rPr>
              <a:t>Paying Agency for agriculture, rural development and fisheries </a:t>
            </a:r>
            <a:r>
              <a:rPr lang="en-GB" sz="1800" smtClean="0">
                <a:latin typeface="Arial" pitchFamily="34" charset="0"/>
                <a:cs typeface="Arial" pitchFamily="34" charset="0"/>
              </a:rPr>
              <a:t>– calls tenders, processes applications, carries out on the spot controls and makes payments to beneficiaries.</a:t>
            </a:r>
            <a:endParaRPr lang="en-GB" sz="1800" b="1" smtClean="0">
              <a:latin typeface="Arial" pitchFamily="34" charset="0"/>
              <a:cs typeface="Arial" pitchFamily="34" charset="0"/>
            </a:endParaRPr>
          </a:p>
          <a:p>
            <a:pPr lvl="1">
              <a:lnSpc>
                <a:spcPct val="80000"/>
              </a:lnSpc>
            </a:pPr>
            <a:r>
              <a:rPr lang="en-GB" sz="1800" b="1" smtClean="0">
                <a:latin typeface="Arial" pitchFamily="34" charset="0"/>
                <a:cs typeface="Arial" pitchFamily="34" charset="0"/>
              </a:rPr>
              <a:t>Division for internal audit – </a:t>
            </a:r>
            <a:r>
              <a:rPr lang="en-GB" sz="1800" smtClean="0">
                <a:latin typeface="Arial" pitchFamily="34" charset="0"/>
                <a:cs typeface="Arial" pitchFamily="34" charset="0"/>
              </a:rPr>
              <a:t>body monitoring and controlling the expenditures of funds from various sources of support.</a:t>
            </a:r>
            <a:endParaRPr lang="sr-Latn-CS" sz="1800" smtClean="0">
              <a:latin typeface="Arial" pitchFamily="34" charset="0"/>
              <a:cs typeface="Arial" pitchFamily="34" charset="0"/>
            </a:endParaRPr>
          </a:p>
          <a:p>
            <a:pPr lvl="1">
              <a:lnSpc>
                <a:spcPct val="80000"/>
              </a:lnSpc>
              <a:buFont typeface="Arial" pitchFamily="34" charset="0"/>
              <a:buNone/>
            </a:pPr>
            <a:endParaRPr lang="sr-Latn-CS" sz="1800" smtClean="0">
              <a:latin typeface="Arial" pitchFamily="34" charset="0"/>
              <a:cs typeface="Arial" pitchFamily="34" charset="0"/>
            </a:endParaRPr>
          </a:p>
          <a:p>
            <a:pPr>
              <a:lnSpc>
                <a:spcPct val="80000"/>
              </a:lnSpc>
            </a:pPr>
            <a:r>
              <a:rPr lang="en-GB" sz="1800" smtClean="0">
                <a:latin typeface="Arial" pitchFamily="34" charset="0"/>
                <a:cs typeface="Arial" pitchFamily="34" charset="0"/>
              </a:rPr>
              <a:t>The plan is to lay down by a separate piece of legislation the general conditions, measures and method for use of support under the structural policy measures in fisheries, including the measures of control and action in case of financial irregularities</a:t>
            </a:r>
            <a:r>
              <a:rPr lang="en-GB" sz="2000" smtClean="0">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699"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29700"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C00000"/>
                </a:solidFill>
                <a:latin typeface="Arial" pitchFamily="34" charset="0"/>
                <a:cs typeface="Arial" pitchFamily="34" charset="0"/>
              </a:rPr>
              <a:t>Chapter 1</a:t>
            </a:r>
            <a:r>
              <a:rPr lang="sr-Latn-CS" sz="1200" b="1" dirty="0" smtClean="0">
                <a:solidFill>
                  <a:srgbClr val="C00000"/>
                </a:solidFill>
                <a:latin typeface="Arial" pitchFamily="34" charset="0"/>
                <a:cs typeface="Arial" pitchFamily="34" charset="0"/>
              </a:rPr>
              <a:t>3</a:t>
            </a:r>
            <a:r>
              <a:rPr lang="en-US" sz="1200" b="1" dirty="0" smtClean="0">
                <a:solidFill>
                  <a:srgbClr val="C00000"/>
                </a:solidFill>
                <a:latin typeface="Arial" pitchFamily="34" charset="0"/>
                <a:cs typeface="Arial" pitchFamily="34" charset="0"/>
              </a:rPr>
              <a:t>: </a:t>
            </a:r>
            <a:endParaRPr lang="sr-Latn-CS" sz="1200" b="1" dirty="0" smtClean="0">
              <a:solidFill>
                <a:srgbClr val="C00000"/>
              </a:solidFill>
              <a:latin typeface="Arial" pitchFamily="34" charset="0"/>
              <a:cs typeface="Arial" pitchFamily="34" charset="0"/>
            </a:endParaRPr>
          </a:p>
          <a:p>
            <a:pPr algn="ctr">
              <a:defRPr/>
            </a:pPr>
            <a:r>
              <a:rPr lang="sr-Latn-CS" sz="1200" b="1" dirty="0" smtClean="0">
                <a:solidFill>
                  <a:srgbClr val="C00000"/>
                </a:solidFill>
                <a:latin typeface="Arial" pitchFamily="34" charset="0"/>
                <a:cs typeface="Arial" pitchFamily="34" charset="0"/>
              </a:rPr>
              <a:t>Fisheries</a:t>
            </a:r>
            <a:endParaRPr lang="en-US" sz="1200" b="1" dirty="0">
              <a:solidFill>
                <a:srgbClr val="C00000"/>
              </a:solidFill>
              <a:latin typeface="Arial" pitchFamily="34" charset="0"/>
              <a:cs typeface="Arial" pitchFamily="34" charset="0"/>
            </a:endParaRPr>
          </a:p>
        </p:txBody>
      </p:sp>
      <p:pic>
        <p:nvPicPr>
          <p:cNvPr id="29703" name="Picture 18" descr="EU MN logo"/>
          <p:cNvPicPr>
            <a:picLocks noChangeAspect="1" noChangeArrowheads="1"/>
          </p:cNvPicPr>
          <p:nvPr/>
        </p:nvPicPr>
        <p:blipFill>
          <a:blip r:embed="rId2" cstate="print"/>
          <a:srcRect/>
          <a:stretch>
            <a:fillRect/>
          </a:stretch>
        </p:blipFill>
        <p:spPr bwMode="auto">
          <a:xfrm>
            <a:off x="7696200" y="5562600"/>
            <a:ext cx="1219200" cy="685800"/>
          </a:xfrm>
          <a:prstGeom prst="rect">
            <a:avLst/>
          </a:prstGeom>
          <a:noFill/>
          <a:ln w="9525">
            <a:noFill/>
            <a:miter lim="800000"/>
            <a:headEnd/>
            <a:tailEnd/>
          </a:ln>
        </p:spPr>
      </p:pic>
      <p:pic>
        <p:nvPicPr>
          <p:cNvPr id="2970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9706" name="Rectangle 8"/>
          <p:cNvSpPr>
            <a:spLocks noChangeArrowheads="1"/>
          </p:cNvSpPr>
          <p:nvPr/>
        </p:nvSpPr>
        <p:spPr bwMode="auto">
          <a:xfrm>
            <a:off x="152400" y="152400"/>
            <a:ext cx="5486400" cy="750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sp>
        <p:nvSpPr>
          <p:cNvPr id="29707" name="Rectangle 18"/>
          <p:cNvSpPr>
            <a:spLocks noGrp="1"/>
          </p:cNvSpPr>
          <p:nvPr>
            <p:ph type="title"/>
          </p:nvPr>
        </p:nvSpPr>
        <p:spPr>
          <a:xfrm>
            <a:off x="457200" y="304800"/>
            <a:ext cx="8229600" cy="1143000"/>
          </a:xfrm>
        </p:spPr>
        <p:txBody>
          <a:bodyPr/>
          <a:lstStyle/>
          <a:p>
            <a:r>
              <a:rPr lang="en-US" sz="2800" dirty="0" smtClean="0">
                <a:latin typeface="Arial" pitchFamily="34" charset="0"/>
              </a:rPr>
              <a:t>Challenges</a:t>
            </a:r>
            <a:endParaRPr lang="en-GB" sz="2800" dirty="0" smtClean="0">
              <a:latin typeface="Arial" pitchFamily="34" charset="0"/>
            </a:endParaRPr>
          </a:p>
        </p:txBody>
      </p:sp>
      <p:sp>
        <p:nvSpPr>
          <p:cNvPr id="29708" name="Rectangle 19"/>
          <p:cNvSpPr>
            <a:spLocks noGrp="1"/>
          </p:cNvSpPr>
          <p:nvPr>
            <p:ph type="body" idx="1"/>
          </p:nvPr>
        </p:nvSpPr>
        <p:spPr/>
        <p:txBody>
          <a:bodyPr/>
          <a:lstStyle/>
          <a:p>
            <a:pPr>
              <a:lnSpc>
                <a:spcPct val="80000"/>
              </a:lnSpc>
            </a:pPr>
            <a:r>
              <a:rPr lang="en-US" sz="2400" dirty="0" err="1" smtClean="0">
                <a:latin typeface="Arial" pitchFamily="34" charset="0"/>
                <a:cs typeface="Arial" pitchFamily="34" charset="0"/>
              </a:rPr>
              <a:t>Harmonisation</a:t>
            </a:r>
            <a:r>
              <a:rPr lang="en-US" sz="2400" dirty="0" smtClean="0">
                <a:latin typeface="Arial" pitchFamily="34" charset="0"/>
                <a:cs typeface="Arial" pitchFamily="34" charset="0"/>
              </a:rPr>
              <a:t> of the legal framework with the </a:t>
            </a:r>
            <a:r>
              <a:rPr lang="sr-Latn-CS" sz="2400" dirty="0" smtClean="0">
                <a:latin typeface="Arial" pitchFamily="34" charset="0"/>
                <a:cs typeface="Arial" pitchFamily="34" charset="0"/>
              </a:rPr>
              <a:t>EU </a:t>
            </a:r>
            <a:r>
              <a:rPr lang="en-US" sz="2400" dirty="0" smtClean="0">
                <a:latin typeface="Arial" pitchFamily="34" charset="0"/>
                <a:cs typeface="Arial" pitchFamily="34" charset="0"/>
              </a:rPr>
              <a:t>A</a:t>
            </a:r>
            <a:r>
              <a:rPr lang="sr-Latn-CS" sz="2400" dirty="0" smtClean="0">
                <a:latin typeface="Arial" pitchFamily="34" charset="0"/>
                <a:cs typeface="Arial" pitchFamily="34" charset="0"/>
              </a:rPr>
              <a:t>cquis</a:t>
            </a:r>
          </a:p>
          <a:p>
            <a:pPr>
              <a:lnSpc>
                <a:spcPct val="80000"/>
              </a:lnSpc>
            </a:pPr>
            <a:r>
              <a:rPr lang="en-US" sz="2400" dirty="0" smtClean="0">
                <a:latin typeface="Arial" pitchFamily="34" charset="0"/>
                <a:cs typeface="Arial" pitchFamily="34" charset="0"/>
              </a:rPr>
              <a:t>Setting up of institutional capacities necessary for implementation of structural policy measures in line with the EU practice</a:t>
            </a:r>
            <a:endParaRPr lang="sr-Latn-CS" sz="2400" dirty="0" smtClean="0">
              <a:latin typeface="Arial" pitchFamily="34" charset="0"/>
              <a:cs typeface="Arial" pitchFamily="34" charset="0"/>
            </a:endParaRPr>
          </a:p>
          <a:p>
            <a:pPr>
              <a:lnSpc>
                <a:spcPct val="80000"/>
              </a:lnSpc>
            </a:pPr>
            <a:r>
              <a:rPr lang="en-US" sz="2400" dirty="0" err="1" smtClean="0">
                <a:latin typeface="Arial" pitchFamily="34" charset="0"/>
                <a:cs typeface="Arial" pitchFamily="34" charset="0"/>
              </a:rPr>
              <a:t>Harmonisation</a:t>
            </a:r>
            <a:r>
              <a:rPr lang="en-US" sz="2400" dirty="0" smtClean="0">
                <a:latin typeface="Arial" pitchFamily="34" charset="0"/>
                <a:cs typeface="Arial" pitchFamily="34" charset="0"/>
              </a:rPr>
              <a:t> of Montenegro’s support measures with the EU structural support measures</a:t>
            </a:r>
          </a:p>
          <a:p>
            <a:pPr>
              <a:lnSpc>
                <a:spcPct val="80000"/>
              </a:lnSpc>
            </a:pPr>
            <a:r>
              <a:rPr lang="en-US" sz="2400" dirty="0" err="1" smtClean="0">
                <a:latin typeface="Arial" pitchFamily="34" charset="0"/>
              </a:rPr>
              <a:t>Harmonisation</a:t>
            </a:r>
            <a:r>
              <a:rPr lang="en-US" sz="2400" dirty="0" smtClean="0">
                <a:latin typeface="Arial" pitchFamily="34" charset="0"/>
              </a:rPr>
              <a:t> of the existing Strategy of Fisheries Development of Montenegro with the new support measures under the CFP</a:t>
            </a:r>
          </a:p>
          <a:p>
            <a:pPr>
              <a:lnSpc>
                <a:spcPct val="80000"/>
              </a:lnSpc>
            </a:pPr>
            <a:r>
              <a:rPr lang="en-GB" sz="2400" dirty="0" smtClean="0">
                <a:latin typeface="Arial" pitchFamily="34" charset="0"/>
              </a:rPr>
              <a:t>Development of operational </a:t>
            </a:r>
            <a:r>
              <a:rPr lang="en-GB" sz="2400" dirty="0" err="1" smtClean="0">
                <a:latin typeface="Arial" pitchFamily="34" charset="0"/>
              </a:rPr>
              <a:t>programes</a:t>
            </a:r>
            <a:endParaRPr lang="en-GB" sz="2400" dirty="0" smtClean="0">
              <a:latin typeface="Arial" pitchFamily="34" charset="0"/>
            </a:endParaRPr>
          </a:p>
          <a:p>
            <a:pPr>
              <a:lnSpc>
                <a:spcPct val="80000"/>
              </a:lnSpc>
            </a:pPr>
            <a:r>
              <a:rPr lang="en-US" sz="2400" dirty="0" smtClean="0">
                <a:latin typeface="Arial" pitchFamily="34" charset="0"/>
              </a:rPr>
              <a:t>U</a:t>
            </a:r>
            <a:r>
              <a:rPr lang="sr-Latn-CS" sz="2400" dirty="0" smtClean="0">
                <a:latin typeface="Arial" pitchFamily="34" charset="0"/>
              </a:rPr>
              <a:t>ntil the EU accession Montenegro will adopt rules</a:t>
            </a:r>
            <a:r>
              <a:rPr lang="en-US" sz="2400" dirty="0" smtClean="0">
                <a:latin typeface="Arial" pitchFamily="34" charset="0"/>
              </a:rPr>
              <a:t> </a:t>
            </a:r>
            <a:r>
              <a:rPr lang="sr-Latn-CS" sz="2400" dirty="0" smtClean="0">
                <a:latin typeface="Arial" pitchFamily="34" charset="0"/>
              </a:rPr>
              <a:t>in the field of </a:t>
            </a:r>
            <a:r>
              <a:rPr lang="en-US" sz="2400" dirty="0" smtClean="0">
                <a:latin typeface="Arial" pitchFamily="34" charset="0"/>
              </a:rPr>
              <a:t> State Aid </a:t>
            </a:r>
            <a:r>
              <a:rPr lang="sr-Latn-CS" sz="2400" dirty="0" smtClean="0">
                <a:latin typeface="Arial" pitchFamily="34" charset="0"/>
              </a:rPr>
              <a:t>as set up </a:t>
            </a:r>
            <a:r>
              <a:rPr lang="en-US" sz="2400" dirty="0" smtClean="0">
                <a:latin typeface="Arial" pitchFamily="34" charset="0"/>
              </a:rPr>
              <a:t>by the </a:t>
            </a:r>
            <a:r>
              <a:rPr lang="en-GB" sz="2400" dirty="0" smtClean="0">
                <a:latin typeface="Arial" pitchFamily="34" charset="0"/>
              </a:rPr>
              <a:t>Common Fisheries Policy </a:t>
            </a:r>
            <a:r>
              <a:rPr lang="en-GB" sz="2400" dirty="0" err="1" smtClean="0">
                <a:latin typeface="Arial" pitchFamily="34" charset="0"/>
              </a:rPr>
              <a:t>Policy</a:t>
            </a:r>
            <a:r>
              <a:rPr lang="sr-Latn-CS" sz="2400" dirty="0" smtClean="0">
                <a:latin typeface="Arial" pitchFamily="34" charset="0"/>
                <a:cs typeface="Arial" pitchFamily="34" charset="0"/>
              </a:rPr>
              <a:t> </a:t>
            </a:r>
            <a:endParaRPr lang="en-US" sz="2400" dirty="0" smtClean="0">
              <a:latin typeface="Arial" pitchFamily="34" charset="0"/>
              <a:cs typeface="Arial" pitchFamily="34" charset="0"/>
            </a:endParaRPr>
          </a:p>
          <a:p>
            <a:pPr>
              <a:lnSpc>
                <a:spcPct val="80000"/>
              </a:lnSpc>
            </a:pPr>
            <a:endParaRPr lang="sr-Latn-CS" sz="2400" dirty="0" smtClean="0">
              <a:latin typeface="Arial" pitchFamily="34" charset="0"/>
              <a:cs typeface="Arial" pitchFamily="34" charset="0"/>
            </a:endParaRPr>
          </a:p>
          <a:p>
            <a:pPr>
              <a:lnSpc>
                <a:spcPct val="80000"/>
              </a:lnSpc>
            </a:pPr>
            <a:endParaRPr lang="en-GB" sz="24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723"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30724"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C00000"/>
                </a:solidFill>
                <a:latin typeface="Arial" pitchFamily="34" charset="0"/>
                <a:cs typeface="Arial" pitchFamily="34" charset="0"/>
              </a:rPr>
              <a:t>Chapter 1</a:t>
            </a:r>
            <a:r>
              <a:rPr lang="sr-Latn-CS" sz="1200" b="1" dirty="0" smtClean="0">
                <a:solidFill>
                  <a:srgbClr val="C00000"/>
                </a:solidFill>
                <a:latin typeface="Arial" pitchFamily="34" charset="0"/>
                <a:cs typeface="Arial" pitchFamily="34" charset="0"/>
              </a:rPr>
              <a:t>3</a:t>
            </a:r>
            <a:r>
              <a:rPr lang="en-US" sz="1200" b="1" dirty="0" smtClean="0">
                <a:solidFill>
                  <a:srgbClr val="C00000"/>
                </a:solidFill>
                <a:latin typeface="Arial" pitchFamily="34" charset="0"/>
                <a:cs typeface="Arial" pitchFamily="34" charset="0"/>
              </a:rPr>
              <a:t>: </a:t>
            </a:r>
            <a:endParaRPr lang="sr-Latn-CS" sz="1200" b="1" dirty="0" smtClean="0">
              <a:solidFill>
                <a:srgbClr val="C00000"/>
              </a:solidFill>
              <a:latin typeface="Arial" pitchFamily="34" charset="0"/>
              <a:cs typeface="Arial" pitchFamily="34" charset="0"/>
            </a:endParaRPr>
          </a:p>
          <a:p>
            <a:pPr algn="ctr">
              <a:defRPr/>
            </a:pPr>
            <a:r>
              <a:rPr lang="sr-Latn-CS" sz="1200" b="1" dirty="0" smtClean="0">
                <a:solidFill>
                  <a:srgbClr val="C00000"/>
                </a:solidFill>
                <a:latin typeface="Arial" pitchFamily="34" charset="0"/>
                <a:cs typeface="Arial" pitchFamily="34" charset="0"/>
              </a:rPr>
              <a:t>Fisheries</a:t>
            </a:r>
            <a:endParaRPr lang="en-US" sz="1200" b="1" dirty="0">
              <a:solidFill>
                <a:srgbClr val="C00000"/>
              </a:solidFill>
              <a:latin typeface="Arial" pitchFamily="34" charset="0"/>
              <a:cs typeface="Arial" pitchFamily="34" charset="0"/>
            </a:endParaRPr>
          </a:p>
        </p:txBody>
      </p:sp>
      <p:pic>
        <p:nvPicPr>
          <p:cNvPr id="30727" name="Picture 18" descr="EU MN logo"/>
          <p:cNvPicPr>
            <a:picLocks noChangeAspect="1" noChangeArrowheads="1"/>
          </p:cNvPicPr>
          <p:nvPr/>
        </p:nvPicPr>
        <p:blipFill>
          <a:blip r:embed="rId2" cstate="print"/>
          <a:srcRect/>
          <a:stretch>
            <a:fillRect/>
          </a:stretch>
        </p:blipFill>
        <p:spPr bwMode="auto">
          <a:xfrm>
            <a:off x="7924800" y="5562600"/>
            <a:ext cx="1219200" cy="685800"/>
          </a:xfrm>
          <a:prstGeom prst="rect">
            <a:avLst/>
          </a:prstGeom>
          <a:noFill/>
          <a:ln w="9525">
            <a:noFill/>
            <a:miter lim="800000"/>
            <a:headEnd/>
            <a:tailEnd/>
          </a:ln>
        </p:spPr>
      </p:pic>
      <p:pic>
        <p:nvPicPr>
          <p:cNvPr id="3072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0730"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latin typeface="Cambria" pitchFamily="18" charset="0"/>
              </a:rPr>
              <a:t>Chapter 1</a:t>
            </a:r>
            <a:r>
              <a:rPr lang="sr-Latn-CS" b="1">
                <a:solidFill>
                  <a:srgbClr val="F2DCDB"/>
                </a:solidFill>
              </a:rPr>
              <a:t>3</a:t>
            </a:r>
            <a:r>
              <a:rPr lang="sr-Latn-CS" b="1">
                <a:solidFill>
                  <a:srgbClr val="F2DCDB"/>
                </a:solidFill>
                <a:latin typeface="Cambria" pitchFamily="18" charset="0"/>
              </a:rPr>
              <a:t>: </a:t>
            </a:r>
            <a:r>
              <a:rPr lang="sr-Latn-CS" b="1">
                <a:solidFill>
                  <a:srgbClr val="F2DCDB"/>
                </a:solidFill>
              </a:rPr>
              <a:t>Fisheries</a:t>
            </a:r>
            <a:endParaRPr lang="en-US" b="1">
              <a:solidFill>
                <a:srgbClr val="F2DCDB"/>
              </a:solidFill>
            </a:endParaRPr>
          </a:p>
        </p:txBody>
      </p:sp>
      <p:sp>
        <p:nvSpPr>
          <p:cNvPr id="30731" name="Rectangle 18"/>
          <p:cNvSpPr>
            <a:spLocks noGrp="1"/>
          </p:cNvSpPr>
          <p:nvPr>
            <p:ph type="title"/>
          </p:nvPr>
        </p:nvSpPr>
        <p:spPr>
          <a:xfrm>
            <a:off x="304800" y="2743200"/>
            <a:ext cx="8229600" cy="1143000"/>
          </a:xfrm>
        </p:spPr>
        <p:txBody>
          <a:bodyPr/>
          <a:lstStyle/>
          <a:p>
            <a:r>
              <a:rPr lang="sr-Latn-CS" sz="2800" smtClean="0">
                <a:latin typeface="Arial" pitchFamily="34" charset="0"/>
              </a:rPr>
              <a:t>B. STATE AID</a:t>
            </a:r>
            <a:endParaRPr lang="en-GB" sz="2800" smtClean="0">
              <a:latin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747"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31748"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C00000"/>
                </a:solidFill>
                <a:latin typeface="Arial" pitchFamily="34" charset="0"/>
                <a:cs typeface="Arial" pitchFamily="34" charset="0"/>
              </a:rPr>
              <a:t>Chapter 1</a:t>
            </a:r>
            <a:r>
              <a:rPr lang="sr-Latn-CS" sz="1200" b="1" dirty="0" smtClean="0">
                <a:solidFill>
                  <a:srgbClr val="C00000"/>
                </a:solidFill>
                <a:latin typeface="Arial" pitchFamily="34" charset="0"/>
                <a:cs typeface="Arial" pitchFamily="34" charset="0"/>
              </a:rPr>
              <a:t>3</a:t>
            </a:r>
            <a:r>
              <a:rPr lang="en-US" sz="1200" b="1" dirty="0" smtClean="0">
                <a:solidFill>
                  <a:srgbClr val="C00000"/>
                </a:solidFill>
                <a:latin typeface="Arial" pitchFamily="34" charset="0"/>
                <a:cs typeface="Arial" pitchFamily="34" charset="0"/>
              </a:rPr>
              <a:t>: </a:t>
            </a:r>
            <a:endParaRPr lang="sr-Latn-CS" sz="1200" b="1" dirty="0" smtClean="0">
              <a:solidFill>
                <a:srgbClr val="C00000"/>
              </a:solidFill>
              <a:latin typeface="Arial" pitchFamily="34" charset="0"/>
              <a:cs typeface="Arial" pitchFamily="34" charset="0"/>
            </a:endParaRPr>
          </a:p>
          <a:p>
            <a:pPr algn="ctr">
              <a:defRPr/>
            </a:pPr>
            <a:r>
              <a:rPr lang="sr-Latn-CS" sz="1200" b="1" dirty="0" smtClean="0">
                <a:solidFill>
                  <a:srgbClr val="C00000"/>
                </a:solidFill>
                <a:latin typeface="Arial" pitchFamily="34" charset="0"/>
                <a:cs typeface="Arial" pitchFamily="34" charset="0"/>
              </a:rPr>
              <a:t>Fisheries</a:t>
            </a:r>
            <a:endParaRPr lang="en-US" sz="1200" b="1" dirty="0">
              <a:solidFill>
                <a:srgbClr val="C00000"/>
              </a:solidFill>
              <a:latin typeface="Arial" pitchFamily="34" charset="0"/>
              <a:cs typeface="Arial" pitchFamily="34" charset="0"/>
            </a:endParaRPr>
          </a:p>
        </p:txBody>
      </p:sp>
      <p:pic>
        <p:nvPicPr>
          <p:cNvPr id="31751" name="Picture 18" descr="EU MN logo"/>
          <p:cNvPicPr>
            <a:picLocks noChangeAspect="1" noChangeArrowheads="1"/>
          </p:cNvPicPr>
          <p:nvPr/>
        </p:nvPicPr>
        <p:blipFill>
          <a:blip r:embed="rId2" cstate="print"/>
          <a:srcRect/>
          <a:stretch>
            <a:fillRect/>
          </a:stretch>
        </p:blipFill>
        <p:spPr bwMode="auto">
          <a:xfrm>
            <a:off x="7924800" y="5638800"/>
            <a:ext cx="1219200" cy="609600"/>
          </a:xfrm>
          <a:prstGeom prst="rect">
            <a:avLst/>
          </a:prstGeom>
          <a:noFill/>
          <a:ln w="9525">
            <a:noFill/>
            <a:miter lim="800000"/>
            <a:headEnd/>
            <a:tailEnd/>
          </a:ln>
        </p:spPr>
      </p:pic>
      <p:pic>
        <p:nvPicPr>
          <p:cNvPr id="3175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1754"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latin typeface="Cambria" pitchFamily="18" charset="0"/>
              </a:rPr>
              <a:t>Chapter 1</a:t>
            </a:r>
            <a:r>
              <a:rPr lang="sr-Latn-CS" b="1">
                <a:solidFill>
                  <a:srgbClr val="F2DCDB"/>
                </a:solidFill>
              </a:rPr>
              <a:t>3</a:t>
            </a:r>
            <a:r>
              <a:rPr lang="sr-Latn-CS" b="1">
                <a:solidFill>
                  <a:srgbClr val="F2DCDB"/>
                </a:solidFill>
                <a:latin typeface="Cambria" pitchFamily="18" charset="0"/>
              </a:rPr>
              <a:t>: </a:t>
            </a:r>
            <a:r>
              <a:rPr lang="sr-Latn-CS" b="1">
                <a:solidFill>
                  <a:srgbClr val="F2DCDB"/>
                </a:solidFill>
              </a:rPr>
              <a:t>Fisheries</a:t>
            </a:r>
            <a:endParaRPr lang="en-US" b="1">
              <a:solidFill>
                <a:srgbClr val="F2DCDB"/>
              </a:solidFill>
            </a:endParaRPr>
          </a:p>
        </p:txBody>
      </p:sp>
      <p:sp>
        <p:nvSpPr>
          <p:cNvPr id="31755" name="Rectangle 18"/>
          <p:cNvSpPr>
            <a:spLocks noGrp="1"/>
          </p:cNvSpPr>
          <p:nvPr>
            <p:ph type="title"/>
          </p:nvPr>
        </p:nvSpPr>
        <p:spPr>
          <a:xfrm>
            <a:off x="304800" y="2743200"/>
            <a:ext cx="8229600" cy="1143000"/>
          </a:xfrm>
        </p:spPr>
        <p:txBody>
          <a:bodyPr/>
          <a:lstStyle/>
          <a:p>
            <a:r>
              <a:rPr lang="en-GB" sz="2000" smtClean="0">
                <a:latin typeface="Arial" pitchFamily="34" charset="0"/>
                <a:cs typeface="Arial" pitchFamily="34" charset="0"/>
              </a:rPr>
              <a:t>The state aid in fisheries is not governed by the Law on Control of State Aid (Official Gazette of Montenegro 74/09, 57/11)</a:t>
            </a:r>
            <a:r>
              <a:rPr lang="sr-Latn-CS" sz="2000" b="1" smtClean="0">
                <a:latin typeface="Arial" pitchFamily="34" charset="0"/>
                <a:cs typeface="Arial" pitchFamily="34" charset="0"/>
              </a:rPr>
              <a:t>.</a:t>
            </a:r>
            <a:br>
              <a:rPr lang="sr-Latn-CS" sz="2000" b="1" smtClean="0">
                <a:latin typeface="Arial" pitchFamily="34" charset="0"/>
                <a:cs typeface="Arial" pitchFamily="34" charset="0"/>
              </a:rPr>
            </a:br>
            <a:r>
              <a:rPr lang="sr-Latn-CS" sz="2000" smtClean="0">
                <a:latin typeface="Arial" pitchFamily="34" charset="0"/>
                <a:cs typeface="Arial" pitchFamily="34" charset="0"/>
              </a:rPr>
              <a:t>S</a:t>
            </a:r>
            <a:r>
              <a:rPr lang="en-GB" sz="2000" smtClean="0">
                <a:latin typeface="Arial" pitchFamily="34" charset="0"/>
                <a:cs typeface="Arial" pitchFamily="34" charset="0"/>
              </a:rPr>
              <a:t>pecific rules for this field have not been fully put in place yet.</a:t>
            </a:r>
            <a:r>
              <a:rPr lang="en-GB" smtClean="0"/>
              <a:t> </a:t>
            </a:r>
            <a:r>
              <a:rPr lang="sr-Latn-CS" smtClean="0"/>
              <a:t/>
            </a:r>
            <a:br>
              <a:rPr lang="sr-Latn-CS" smtClean="0"/>
            </a:br>
            <a:endParaRPr lang="en-GB"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771"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3277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latin typeface="Arial" pitchFamily="34" charset="0"/>
                <a:cs typeface="Arial" pitchFamily="34" charset="0"/>
              </a:rPr>
              <a:t>Chapter 1</a:t>
            </a:r>
            <a:r>
              <a:rPr lang="sr-Latn-CS" sz="1100" b="1" dirty="0" smtClean="0">
                <a:solidFill>
                  <a:srgbClr val="C00000"/>
                </a:solidFill>
                <a:latin typeface="Arial" pitchFamily="34" charset="0"/>
                <a:cs typeface="Arial" pitchFamily="34" charset="0"/>
              </a:rPr>
              <a:t>3</a:t>
            </a:r>
            <a:r>
              <a:rPr lang="en-US" sz="1100" b="1" dirty="0" smtClean="0">
                <a:solidFill>
                  <a:srgbClr val="C00000"/>
                </a:solidFill>
                <a:latin typeface="Arial" pitchFamily="34" charset="0"/>
                <a:cs typeface="Arial" pitchFamily="34" charset="0"/>
              </a:rPr>
              <a:t>: </a:t>
            </a:r>
            <a:endParaRPr lang="sr-Latn-CS" sz="1100" b="1" dirty="0" smtClean="0">
              <a:solidFill>
                <a:srgbClr val="C00000"/>
              </a:solidFill>
              <a:latin typeface="Arial" pitchFamily="34" charset="0"/>
              <a:cs typeface="Arial" pitchFamily="34" charset="0"/>
            </a:endParaRPr>
          </a:p>
          <a:p>
            <a:pPr algn="ctr">
              <a:defRPr/>
            </a:pPr>
            <a:r>
              <a:rPr lang="sr-Latn-CS" sz="1100" b="1" dirty="0" smtClean="0">
                <a:solidFill>
                  <a:srgbClr val="C00000"/>
                </a:solidFill>
                <a:latin typeface="Arial" pitchFamily="34" charset="0"/>
                <a:cs typeface="Arial" pitchFamily="34" charset="0"/>
              </a:rPr>
              <a:t>Fisheries</a:t>
            </a:r>
            <a:endParaRPr lang="en-US" sz="1100" b="1" dirty="0">
              <a:solidFill>
                <a:srgbClr val="C00000"/>
              </a:solidFill>
              <a:latin typeface="Arial" pitchFamily="34" charset="0"/>
              <a:cs typeface="Arial" pitchFamily="34" charset="0"/>
            </a:endParaRPr>
          </a:p>
        </p:txBody>
      </p:sp>
      <p:pic>
        <p:nvPicPr>
          <p:cNvPr id="32775" name="Picture 18" descr="EU MN logo"/>
          <p:cNvPicPr>
            <a:picLocks noChangeAspect="1" noChangeArrowheads="1"/>
          </p:cNvPicPr>
          <p:nvPr/>
        </p:nvPicPr>
        <p:blipFill>
          <a:blip r:embed="rId2" cstate="print"/>
          <a:srcRect/>
          <a:stretch>
            <a:fillRect/>
          </a:stretch>
        </p:blipFill>
        <p:spPr bwMode="auto">
          <a:xfrm>
            <a:off x="7696200" y="5562600"/>
            <a:ext cx="1219200" cy="685800"/>
          </a:xfrm>
          <a:prstGeom prst="rect">
            <a:avLst/>
          </a:prstGeom>
          <a:noFill/>
          <a:ln w="9525">
            <a:noFill/>
            <a:miter lim="800000"/>
            <a:headEnd/>
            <a:tailEnd/>
          </a:ln>
        </p:spPr>
      </p:pic>
      <p:pic>
        <p:nvPicPr>
          <p:cNvPr id="3277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2778" name="Rectangle 8"/>
          <p:cNvSpPr>
            <a:spLocks noChangeArrowheads="1"/>
          </p:cNvSpPr>
          <p:nvPr/>
        </p:nvSpPr>
        <p:spPr bwMode="auto">
          <a:xfrm>
            <a:off x="152400" y="152400"/>
            <a:ext cx="5486400" cy="750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sp>
        <p:nvSpPr>
          <p:cNvPr id="32779" name="Rectangle 18"/>
          <p:cNvSpPr>
            <a:spLocks noGrp="1"/>
          </p:cNvSpPr>
          <p:nvPr>
            <p:ph type="title"/>
          </p:nvPr>
        </p:nvSpPr>
        <p:spPr>
          <a:xfrm>
            <a:off x="457200" y="304800"/>
            <a:ext cx="8229600" cy="1143000"/>
          </a:xfrm>
        </p:spPr>
        <p:txBody>
          <a:bodyPr/>
          <a:lstStyle/>
          <a:p>
            <a:r>
              <a:rPr lang="sr-Latn-CS" sz="2800" smtClean="0">
                <a:latin typeface="Arial" pitchFamily="34" charset="0"/>
              </a:rPr>
              <a:t>State aid measure -</a:t>
            </a:r>
            <a:r>
              <a:rPr lang="en-US" sz="2800" b="1" smtClean="0">
                <a:latin typeface="Arial" pitchFamily="34" charset="0"/>
                <a:cs typeface="Arial" pitchFamily="34" charset="0"/>
              </a:rPr>
              <a:t>subsidised</a:t>
            </a:r>
            <a:r>
              <a:rPr lang="sr-Latn-CS" sz="2800" b="1" smtClean="0">
                <a:latin typeface="Arial" pitchFamily="34" charset="0"/>
                <a:cs typeface="Arial" pitchFamily="34" charset="0"/>
              </a:rPr>
              <a:t> di</a:t>
            </a:r>
            <a:r>
              <a:rPr lang="en-US" sz="2800" b="1" smtClean="0">
                <a:latin typeface="Arial" pitchFamily="34" charset="0"/>
                <a:cs typeface="Arial" pitchFamily="34" charset="0"/>
              </a:rPr>
              <a:t>ese</a:t>
            </a:r>
            <a:r>
              <a:rPr lang="sr-Latn-CS" sz="2800" b="1" smtClean="0">
                <a:latin typeface="Arial" pitchFamily="34" charset="0"/>
                <a:cs typeface="Arial" pitchFamily="34" charset="0"/>
              </a:rPr>
              <a:t>l </a:t>
            </a:r>
            <a:r>
              <a:rPr lang="en-US" sz="2800" b="1" smtClean="0">
                <a:latin typeface="Arial" pitchFamily="34" charset="0"/>
                <a:cs typeface="Arial" pitchFamily="34" charset="0"/>
              </a:rPr>
              <a:t>fuel</a:t>
            </a:r>
            <a:r>
              <a:rPr lang="sr-Latn-CS" sz="2800" b="1" smtClean="0">
                <a:latin typeface="Arial" pitchFamily="34" charset="0"/>
                <a:cs typeface="Arial" pitchFamily="34" charset="0"/>
              </a:rPr>
              <a:t> (I)</a:t>
            </a:r>
            <a:r>
              <a:rPr lang="sr-Latn-CS" sz="3200" smtClean="0">
                <a:latin typeface="Arial" pitchFamily="34" charset="0"/>
                <a:cs typeface="Arial" pitchFamily="34" charset="0"/>
              </a:rPr>
              <a:t> </a:t>
            </a:r>
            <a:endParaRPr lang="en-GB" sz="3200" smtClean="0">
              <a:latin typeface="Arial" pitchFamily="34" charset="0"/>
              <a:cs typeface="Arial" pitchFamily="34" charset="0"/>
            </a:endParaRPr>
          </a:p>
        </p:txBody>
      </p:sp>
      <p:sp>
        <p:nvSpPr>
          <p:cNvPr id="32780" name="Rectangle 19"/>
          <p:cNvSpPr>
            <a:spLocks noGrp="1"/>
          </p:cNvSpPr>
          <p:nvPr>
            <p:ph type="body" idx="1"/>
          </p:nvPr>
        </p:nvSpPr>
        <p:spPr>
          <a:xfrm>
            <a:off x="457200" y="1447800"/>
            <a:ext cx="8229600" cy="4678363"/>
          </a:xfrm>
        </p:spPr>
        <p:txBody>
          <a:bodyPr/>
          <a:lstStyle/>
          <a:p>
            <a:pPr eaLnBrk="1" hangingPunct="1">
              <a:lnSpc>
                <a:spcPct val="80000"/>
              </a:lnSpc>
            </a:pPr>
            <a:r>
              <a:rPr lang="en-US" sz="2000" dirty="0" smtClean="0">
                <a:latin typeface="Arial" pitchFamily="34" charset="0"/>
                <a:cs typeface="Arial" pitchFamily="34" charset="0"/>
              </a:rPr>
              <a:t>The only state aid measure in Montenegro applied to the fisheries sector</a:t>
            </a:r>
            <a:endParaRPr lang="sr-Latn-CS" sz="2000" dirty="0" smtClean="0">
              <a:latin typeface="Arial" pitchFamily="34" charset="0"/>
              <a:cs typeface="Arial" pitchFamily="34" charset="0"/>
            </a:endParaRPr>
          </a:p>
          <a:p>
            <a:pPr eaLnBrk="1" hangingPunct="1">
              <a:lnSpc>
                <a:spcPct val="80000"/>
              </a:lnSpc>
            </a:pPr>
            <a:r>
              <a:rPr lang="en-US" sz="2000" dirty="0" smtClean="0">
                <a:latin typeface="Arial" pitchFamily="34" charset="0"/>
                <a:cs typeface="Arial" pitchFamily="34" charset="0"/>
              </a:rPr>
              <a:t>Beneficiaries are professional fishermen, i.e., holders of permits for large-scale commercial fishing</a:t>
            </a:r>
            <a:r>
              <a:rPr lang="sr-Latn-CS" sz="2000" dirty="0" smtClean="0">
                <a:latin typeface="Arial" pitchFamily="34" charset="0"/>
                <a:cs typeface="Arial" pitchFamily="34" charset="0"/>
              </a:rPr>
              <a:t> (</a:t>
            </a:r>
            <a:r>
              <a:rPr lang="en-US" sz="2000" dirty="0" smtClean="0">
                <a:latin typeface="Arial" pitchFamily="34" charset="0"/>
                <a:cs typeface="Arial" pitchFamily="34" charset="0"/>
              </a:rPr>
              <a:t>fishing of </a:t>
            </a:r>
            <a:r>
              <a:rPr lang="en-US" sz="2000" dirty="0" err="1" smtClean="0">
                <a:latin typeface="Arial" pitchFamily="34" charset="0"/>
                <a:cs typeface="Arial" pitchFamily="34" charset="0"/>
              </a:rPr>
              <a:t>demersal</a:t>
            </a:r>
            <a:r>
              <a:rPr lang="en-US" sz="2000" dirty="0" smtClean="0">
                <a:latin typeface="Arial" pitchFamily="34" charset="0"/>
                <a:cs typeface="Arial" pitchFamily="34" charset="0"/>
              </a:rPr>
              <a:t> and small pelagic fish</a:t>
            </a:r>
            <a:r>
              <a:rPr lang="sr-Latn-CS" sz="2000" dirty="0" smtClean="0">
                <a:latin typeface="Arial" pitchFamily="34" charset="0"/>
                <a:cs typeface="Arial" pitchFamily="34" charset="0"/>
              </a:rPr>
              <a:t>)</a:t>
            </a:r>
          </a:p>
          <a:p>
            <a:pPr eaLnBrk="1" hangingPunct="1">
              <a:lnSpc>
                <a:spcPct val="80000"/>
              </a:lnSpc>
            </a:pPr>
            <a:r>
              <a:rPr lang="en-US" sz="2000" dirty="0" smtClean="0">
                <a:latin typeface="Arial" pitchFamily="34" charset="0"/>
                <a:cs typeface="Arial" pitchFamily="34" charset="0"/>
              </a:rPr>
              <a:t>Laid down by the Law on Excises</a:t>
            </a:r>
            <a:r>
              <a:rPr lang="sr-Latn-CS" sz="2000" dirty="0" smtClean="0">
                <a:latin typeface="Arial" pitchFamily="34" charset="0"/>
                <a:cs typeface="Arial" pitchFamily="34" charset="0"/>
              </a:rPr>
              <a:t> </a:t>
            </a:r>
            <a:endParaRPr lang="sr-Cyrl-CS" sz="2000" dirty="0" smtClean="0">
              <a:latin typeface="Arial" pitchFamily="34" charset="0"/>
              <a:cs typeface="Arial" pitchFamily="34" charset="0"/>
            </a:endParaRPr>
          </a:p>
          <a:p>
            <a:pPr eaLnBrk="1" hangingPunct="1">
              <a:lnSpc>
                <a:spcPct val="80000"/>
              </a:lnSpc>
              <a:buFont typeface="Arial" pitchFamily="34" charset="0"/>
              <a:buNone/>
            </a:pPr>
            <a:r>
              <a:rPr lang="sr-Cyrl-CS" sz="2000" i="1" dirty="0" smtClean="0">
                <a:latin typeface="Arial" pitchFamily="34" charset="0"/>
                <a:cs typeface="Arial" pitchFamily="34" charset="0"/>
              </a:rPr>
              <a:t>(</a:t>
            </a:r>
            <a:r>
              <a:rPr lang="en-US" sz="2000" i="1" dirty="0" smtClean="0"/>
              <a:t>Official Gazette of the Republic of Montenegro</a:t>
            </a:r>
            <a:r>
              <a:rPr lang="sr-Latn-CS" sz="2000" i="1" dirty="0" smtClean="0"/>
              <a:t> 65/01, 12/02 , 76/05 </a:t>
            </a:r>
            <a:r>
              <a:rPr lang="en-US" sz="2000" i="1" dirty="0" smtClean="0"/>
              <a:t>and </a:t>
            </a:r>
            <a:r>
              <a:rPr lang="en-US" sz="2000" i="1" dirty="0" err="1" smtClean="0"/>
              <a:t>Offiical</a:t>
            </a:r>
            <a:r>
              <a:rPr lang="en-US" sz="2000" i="1" dirty="0" smtClean="0"/>
              <a:t> Gazette of Montenegro</a:t>
            </a:r>
            <a:r>
              <a:rPr lang="sr-Latn-CS" sz="2000" i="1" dirty="0" smtClean="0"/>
              <a:t>76/08 , 50/09 i, 78/10, 40/11, 61/11 </a:t>
            </a:r>
            <a:r>
              <a:rPr lang="en-US" sz="2000" i="1" dirty="0" smtClean="0"/>
              <a:t>and</a:t>
            </a:r>
            <a:r>
              <a:rPr lang="sr-Latn-CS" sz="2000" b="1" i="1" dirty="0" smtClean="0"/>
              <a:t> 28/12</a:t>
            </a:r>
            <a:r>
              <a:rPr lang="sr-Latn-CS" sz="2000" i="1" dirty="0" smtClean="0"/>
              <a:t>)</a:t>
            </a:r>
            <a:endParaRPr lang="en-US" sz="2000" i="1" dirty="0" smtClean="0"/>
          </a:p>
          <a:p>
            <a:pPr eaLnBrk="1" hangingPunct="1">
              <a:lnSpc>
                <a:spcPct val="80000"/>
              </a:lnSpc>
            </a:pPr>
            <a:r>
              <a:rPr lang="en-US" sz="2000" dirty="0" smtClean="0">
                <a:latin typeface="Arial" pitchFamily="34" charset="0"/>
                <a:cs typeface="Arial" pitchFamily="34" charset="0"/>
              </a:rPr>
              <a:t>Rulebook on implementation of the Law on Excises</a:t>
            </a:r>
            <a:r>
              <a:rPr lang="sr-Latn-CS" sz="2000" dirty="0" smtClean="0">
                <a:latin typeface="Arial" pitchFamily="34" charset="0"/>
                <a:cs typeface="Arial" pitchFamily="34" charset="0"/>
              </a:rPr>
              <a:t> </a:t>
            </a:r>
            <a:endParaRPr lang="sr-Cyrl-CS" sz="2000" dirty="0" smtClean="0">
              <a:latin typeface="Arial" pitchFamily="34" charset="0"/>
              <a:cs typeface="Arial" pitchFamily="34" charset="0"/>
            </a:endParaRPr>
          </a:p>
          <a:p>
            <a:pPr eaLnBrk="1" hangingPunct="1">
              <a:lnSpc>
                <a:spcPct val="80000"/>
              </a:lnSpc>
              <a:buFont typeface="Arial" pitchFamily="34" charset="0"/>
              <a:buNone/>
            </a:pPr>
            <a:r>
              <a:rPr lang="sr-Cyrl-CS" sz="2000" i="1" dirty="0" smtClean="0">
                <a:latin typeface="Arial" pitchFamily="34" charset="0"/>
                <a:cs typeface="Arial" pitchFamily="34" charset="0"/>
              </a:rPr>
              <a:t>(</a:t>
            </a:r>
            <a:r>
              <a:rPr lang="it-IT" sz="2000" i="1" dirty="0" smtClean="0"/>
              <a:t>Official Gazette of the Republic of Montenegro 18/02, 31/02 , 9/06, </a:t>
            </a:r>
            <a:r>
              <a:rPr lang="sl-SI" sz="2000" i="1" dirty="0" smtClean="0"/>
              <a:t>78/06 </a:t>
            </a:r>
            <a:r>
              <a:rPr lang="en-US" sz="2000" i="1" dirty="0" smtClean="0"/>
              <a:t>and</a:t>
            </a:r>
            <a:r>
              <a:rPr lang="sl-SI" sz="2000" i="1" dirty="0" smtClean="0"/>
              <a:t> </a:t>
            </a:r>
            <a:r>
              <a:rPr lang="en-US" sz="2000" i="1" dirty="0" smtClean="0"/>
              <a:t>Official Gazette of Montenegro </a:t>
            </a:r>
            <a:r>
              <a:rPr lang="it-IT" sz="2000" i="1" dirty="0" smtClean="0"/>
              <a:t>18/09, 23/11 and </a:t>
            </a:r>
            <a:r>
              <a:rPr lang="it-IT" sz="2000" b="1" i="1" dirty="0" smtClean="0"/>
              <a:t>12/12</a:t>
            </a:r>
            <a:r>
              <a:rPr lang="it-IT" sz="2000" i="1" dirty="0" smtClean="0"/>
              <a:t>)</a:t>
            </a:r>
            <a:endParaRPr lang="sr-Latn-CS" sz="2000" i="1" dirty="0" smtClean="0">
              <a:solidFill>
                <a:srgbClr val="FF0000"/>
              </a:solidFill>
              <a:latin typeface="Arial" pitchFamily="34" charset="0"/>
              <a:cs typeface="Arial" pitchFamily="34" charset="0"/>
            </a:endParaRPr>
          </a:p>
          <a:p>
            <a:pPr eaLnBrk="1" hangingPunct="1">
              <a:lnSpc>
                <a:spcPct val="80000"/>
              </a:lnSpc>
              <a:buFont typeface="Arial" pitchFamily="34" charset="0"/>
              <a:buNone/>
            </a:pPr>
            <a:endParaRPr lang="sr-Latn-CS" sz="2000" dirty="0" smtClean="0">
              <a:solidFill>
                <a:srgbClr val="FF0000"/>
              </a:solidFill>
              <a:latin typeface="Arial" pitchFamily="34" charset="0"/>
              <a:cs typeface="Arial" pitchFamily="34" charset="0"/>
            </a:endParaRPr>
          </a:p>
          <a:p>
            <a:pPr eaLnBrk="1" hangingPunct="1">
              <a:lnSpc>
                <a:spcPct val="80000"/>
              </a:lnSpc>
            </a:pPr>
            <a:r>
              <a:rPr lang="sr-Latn-CS" sz="2000" dirty="0" smtClean="0">
                <a:latin typeface="Arial" pitchFamily="34" charset="0"/>
                <a:cs typeface="Arial" pitchFamily="34" charset="0"/>
              </a:rPr>
              <a:t>Institu</a:t>
            </a:r>
            <a:r>
              <a:rPr lang="en-US" sz="2000" dirty="0" smtClean="0">
                <a:latin typeface="Arial" pitchFamily="34" charset="0"/>
                <a:cs typeface="Arial" pitchFamily="34" charset="0"/>
              </a:rPr>
              <a:t>t</a:t>
            </a:r>
            <a:r>
              <a:rPr lang="sr-Latn-CS" sz="2000" dirty="0" smtClean="0">
                <a:latin typeface="Arial" pitchFamily="34" charset="0"/>
                <a:cs typeface="Arial" pitchFamily="34" charset="0"/>
              </a:rPr>
              <a:t>ional</a:t>
            </a:r>
            <a:r>
              <a:rPr lang="en-US" sz="2000" dirty="0" smtClean="0">
                <a:latin typeface="Arial" pitchFamily="34" charset="0"/>
                <a:cs typeface="Arial" pitchFamily="34" charset="0"/>
              </a:rPr>
              <a:t> capacity</a:t>
            </a:r>
            <a:r>
              <a:rPr lang="sr-Latn-CS" sz="2000" dirty="0" smtClean="0">
                <a:latin typeface="Arial" pitchFamily="34" charset="0"/>
                <a:cs typeface="Arial" pitchFamily="34" charset="0"/>
              </a:rPr>
              <a:t>: </a:t>
            </a:r>
          </a:p>
          <a:p>
            <a:pPr lvl="1" eaLnBrk="1" hangingPunct="1">
              <a:lnSpc>
                <a:spcPct val="80000"/>
              </a:lnSpc>
            </a:pPr>
            <a:r>
              <a:rPr lang="sr-Latn-CS" sz="2000" dirty="0" smtClean="0">
                <a:latin typeface="Arial" pitchFamily="34" charset="0"/>
                <a:cs typeface="Arial" pitchFamily="34" charset="0"/>
              </a:rPr>
              <a:t>Minist</a:t>
            </a:r>
            <a:r>
              <a:rPr lang="en-US" sz="2000" dirty="0" err="1" smtClean="0">
                <a:latin typeface="Arial" pitchFamily="34" charset="0"/>
                <a:cs typeface="Arial" pitchFamily="34" charset="0"/>
              </a:rPr>
              <a:t>ry</a:t>
            </a:r>
            <a:r>
              <a:rPr lang="en-US" sz="2000" dirty="0" smtClean="0">
                <a:latin typeface="Arial" pitchFamily="34" charset="0"/>
                <a:cs typeface="Arial" pitchFamily="34" charset="0"/>
              </a:rPr>
              <a:t> of Agriculture and Rural Development</a:t>
            </a:r>
            <a:endParaRPr lang="sr-Latn-CS" sz="2000" dirty="0" smtClean="0">
              <a:latin typeface="Arial" pitchFamily="34" charset="0"/>
              <a:cs typeface="Arial" pitchFamily="34" charset="0"/>
            </a:endParaRPr>
          </a:p>
          <a:p>
            <a:pPr lvl="1" eaLnBrk="1" hangingPunct="1">
              <a:lnSpc>
                <a:spcPct val="80000"/>
              </a:lnSpc>
            </a:pPr>
            <a:r>
              <a:rPr lang="sr-Latn-CS" sz="2000" dirty="0" smtClean="0">
                <a:latin typeface="Arial" pitchFamily="34" charset="0"/>
                <a:cs typeface="Arial" pitchFamily="34" charset="0"/>
              </a:rPr>
              <a:t>Minist</a:t>
            </a:r>
            <a:r>
              <a:rPr lang="en-US" sz="2000" dirty="0" err="1" smtClean="0">
                <a:latin typeface="Arial" pitchFamily="34" charset="0"/>
                <a:cs typeface="Arial" pitchFamily="34" charset="0"/>
              </a:rPr>
              <a:t>ry</a:t>
            </a:r>
            <a:r>
              <a:rPr lang="en-US" sz="2000" dirty="0" smtClean="0">
                <a:latin typeface="Arial" pitchFamily="34" charset="0"/>
                <a:cs typeface="Arial" pitchFamily="34" charset="0"/>
              </a:rPr>
              <a:t> of Finance</a:t>
            </a:r>
            <a:endParaRPr lang="sr-Latn-CS" sz="2000" dirty="0" smtClean="0">
              <a:latin typeface="Arial" pitchFamily="34" charset="0"/>
              <a:cs typeface="Arial" pitchFamily="34" charset="0"/>
            </a:endParaRPr>
          </a:p>
          <a:p>
            <a:pPr lvl="1" eaLnBrk="1" hangingPunct="1">
              <a:lnSpc>
                <a:spcPct val="80000"/>
              </a:lnSpc>
            </a:pPr>
            <a:r>
              <a:rPr lang="en-US" sz="2000" dirty="0" smtClean="0">
                <a:latin typeface="Arial" pitchFamily="34" charset="0"/>
                <a:cs typeface="Arial" pitchFamily="34" charset="0"/>
              </a:rPr>
              <a:t>Tax Administration</a:t>
            </a:r>
            <a:endParaRPr lang="sr-Latn-CS" sz="1800" dirty="0" smtClean="0">
              <a:latin typeface="Arial" pitchFamily="34" charset="0"/>
              <a:cs typeface="Arial" pitchFamily="34" charset="0"/>
            </a:endParaRPr>
          </a:p>
          <a:p>
            <a:pPr eaLnBrk="1" hangingPunct="1">
              <a:lnSpc>
                <a:spcPct val="80000"/>
              </a:lnSpc>
              <a:buFont typeface="Arial" pitchFamily="34" charset="0"/>
              <a:buNone/>
            </a:pPr>
            <a:endParaRPr lang="sr-Latn-CS" sz="2000" dirty="0" smtClean="0">
              <a:latin typeface="Arial" pitchFamily="34" charset="0"/>
              <a:cs typeface="Arial" pitchFamily="34" charset="0"/>
            </a:endParaRPr>
          </a:p>
          <a:p>
            <a:pPr eaLnBrk="1" hangingPunct="1">
              <a:lnSpc>
                <a:spcPct val="80000"/>
              </a:lnSpc>
            </a:pPr>
            <a:endParaRPr lang="sr-Latn-CS" sz="2000" dirty="0" smtClean="0">
              <a:latin typeface="Arial" pitchFamily="34" charset="0"/>
              <a:cs typeface="Arial" pitchFamily="34" charset="0"/>
            </a:endParaRPr>
          </a:p>
          <a:p>
            <a:pPr eaLnBrk="1" hangingPunct="1">
              <a:lnSpc>
                <a:spcPct val="80000"/>
              </a:lnSpc>
            </a:pPr>
            <a:endParaRPr lang="sr-Latn-CS" sz="2000" dirty="0" smtClean="0">
              <a:latin typeface="Arial" pitchFamily="34" charset="0"/>
              <a:cs typeface="Arial" pitchFamily="34" charset="0"/>
            </a:endParaRPr>
          </a:p>
          <a:p>
            <a:pPr eaLnBrk="1" hangingPunct="1">
              <a:lnSpc>
                <a:spcPct val="80000"/>
              </a:lnSpc>
            </a:pPr>
            <a:endParaRPr lang="sr-Latn-CS" sz="2000" b="1" dirty="0" smtClean="0">
              <a:latin typeface="Arial" pitchFamily="34" charset="0"/>
              <a:cs typeface="Arial" pitchFamily="34" charset="0"/>
            </a:endParaRPr>
          </a:p>
          <a:p>
            <a:pPr eaLnBrk="1" hangingPunct="1">
              <a:lnSpc>
                <a:spcPct val="80000"/>
              </a:lnSpc>
            </a:pPr>
            <a:endParaRPr lang="sr-Latn-CS" sz="2000" dirty="0" smtClean="0">
              <a:latin typeface="Arial" pitchFamily="34" charset="0"/>
              <a:cs typeface="Arial" pitchFamily="34" charset="0"/>
            </a:endParaRPr>
          </a:p>
          <a:p>
            <a:pPr eaLnBrk="1" hangingPunct="1">
              <a:lnSpc>
                <a:spcPct val="80000"/>
              </a:lnSpc>
            </a:pPr>
            <a:endParaRPr lang="sr-Latn-CS" sz="2000" dirty="0" smtClean="0">
              <a:latin typeface="Arial" pitchFamily="34" charset="0"/>
              <a:cs typeface="Arial" pitchFamily="34" charset="0"/>
            </a:endParaRPr>
          </a:p>
          <a:p>
            <a:pPr eaLnBrk="1" hangingPunct="1">
              <a:lnSpc>
                <a:spcPct val="80000"/>
              </a:lnSpc>
              <a:buFont typeface="Arial" pitchFamily="34" charset="0"/>
              <a:buNone/>
            </a:pPr>
            <a:r>
              <a:rPr lang="sr-Latn-CS" sz="2000" dirty="0" smtClean="0">
                <a:latin typeface="Arial" pitchFamily="34" charset="0"/>
                <a:cs typeface="Arial" pitchFamily="34" charset="0"/>
              </a:rPr>
              <a:t/>
            </a:r>
            <a:br>
              <a:rPr lang="sr-Latn-CS" sz="2000" dirty="0" smtClean="0">
                <a:latin typeface="Arial" pitchFamily="34" charset="0"/>
                <a:cs typeface="Arial" pitchFamily="34" charset="0"/>
              </a:rPr>
            </a:br>
            <a:endParaRPr lang="sr-Latn-CS" sz="2000" dirty="0" smtClean="0">
              <a:latin typeface="Arial" pitchFamily="34" charset="0"/>
              <a:cs typeface="Arial" pitchFamily="34" charset="0"/>
            </a:endParaRPr>
          </a:p>
          <a:p>
            <a:pPr>
              <a:lnSpc>
                <a:spcPct val="80000"/>
              </a:lnSpc>
            </a:pPr>
            <a:endParaRPr lang="sr-Latn-CS" sz="2000" dirty="0" smtClean="0">
              <a:latin typeface="Arial" pitchFamily="34" charset="0"/>
              <a:cs typeface="Arial" pitchFamily="34" charset="0"/>
            </a:endParaRPr>
          </a:p>
          <a:p>
            <a:pPr>
              <a:lnSpc>
                <a:spcPct val="80000"/>
              </a:lnSpc>
            </a:pPr>
            <a:endParaRPr lang="en-GB"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795"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33796"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latin typeface="Arial" pitchFamily="34" charset="0"/>
                <a:cs typeface="Arial" pitchFamily="34" charset="0"/>
              </a:rPr>
              <a:t>Chapter 1</a:t>
            </a:r>
            <a:r>
              <a:rPr lang="sr-Latn-CS" sz="1100" b="1" dirty="0" smtClean="0">
                <a:solidFill>
                  <a:srgbClr val="C00000"/>
                </a:solidFill>
                <a:latin typeface="Arial" pitchFamily="34" charset="0"/>
                <a:cs typeface="Arial" pitchFamily="34" charset="0"/>
              </a:rPr>
              <a:t>3</a:t>
            </a:r>
            <a:r>
              <a:rPr lang="en-US" sz="1100" b="1" dirty="0" smtClean="0">
                <a:solidFill>
                  <a:srgbClr val="C00000"/>
                </a:solidFill>
                <a:latin typeface="Arial" pitchFamily="34" charset="0"/>
                <a:cs typeface="Arial" pitchFamily="34" charset="0"/>
              </a:rPr>
              <a:t>: </a:t>
            </a:r>
            <a:endParaRPr lang="sr-Latn-CS" sz="1100" b="1" dirty="0" smtClean="0">
              <a:solidFill>
                <a:srgbClr val="C00000"/>
              </a:solidFill>
              <a:latin typeface="Arial" pitchFamily="34" charset="0"/>
              <a:cs typeface="Arial" pitchFamily="34" charset="0"/>
            </a:endParaRPr>
          </a:p>
          <a:p>
            <a:pPr algn="ctr">
              <a:defRPr/>
            </a:pPr>
            <a:r>
              <a:rPr lang="sr-Latn-CS" sz="1100" b="1" dirty="0" smtClean="0">
                <a:solidFill>
                  <a:srgbClr val="C00000"/>
                </a:solidFill>
                <a:latin typeface="Arial" pitchFamily="34" charset="0"/>
                <a:cs typeface="Arial" pitchFamily="34" charset="0"/>
              </a:rPr>
              <a:t>Fisheries</a:t>
            </a:r>
            <a:endParaRPr lang="en-US" sz="1100" b="1" dirty="0">
              <a:solidFill>
                <a:srgbClr val="C00000"/>
              </a:solidFill>
              <a:latin typeface="Arial" pitchFamily="34" charset="0"/>
              <a:cs typeface="Arial" pitchFamily="34" charset="0"/>
            </a:endParaRPr>
          </a:p>
        </p:txBody>
      </p:sp>
      <p:pic>
        <p:nvPicPr>
          <p:cNvPr id="33799" name="Picture 18" descr="EU MN logo"/>
          <p:cNvPicPr>
            <a:picLocks noChangeAspect="1" noChangeArrowheads="1"/>
          </p:cNvPicPr>
          <p:nvPr/>
        </p:nvPicPr>
        <p:blipFill>
          <a:blip r:embed="rId2" cstate="print"/>
          <a:srcRect/>
          <a:stretch>
            <a:fillRect/>
          </a:stretch>
        </p:blipFill>
        <p:spPr bwMode="auto">
          <a:xfrm>
            <a:off x="7696200" y="5562600"/>
            <a:ext cx="1219200" cy="685800"/>
          </a:xfrm>
          <a:prstGeom prst="rect">
            <a:avLst/>
          </a:prstGeom>
          <a:noFill/>
          <a:ln w="9525">
            <a:noFill/>
            <a:miter lim="800000"/>
            <a:headEnd/>
            <a:tailEnd/>
          </a:ln>
        </p:spPr>
      </p:pic>
      <p:pic>
        <p:nvPicPr>
          <p:cNvPr id="3380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3802" name="Rectangle 8"/>
          <p:cNvSpPr>
            <a:spLocks noChangeArrowheads="1"/>
          </p:cNvSpPr>
          <p:nvPr/>
        </p:nvSpPr>
        <p:spPr bwMode="auto">
          <a:xfrm>
            <a:off x="152400" y="152400"/>
            <a:ext cx="5486400" cy="750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sp>
        <p:nvSpPr>
          <p:cNvPr id="33803" name="Rectangle 18"/>
          <p:cNvSpPr>
            <a:spLocks noGrp="1"/>
          </p:cNvSpPr>
          <p:nvPr>
            <p:ph type="title"/>
          </p:nvPr>
        </p:nvSpPr>
        <p:spPr>
          <a:xfrm>
            <a:off x="457200" y="304800"/>
            <a:ext cx="8229600" cy="1143000"/>
          </a:xfrm>
        </p:spPr>
        <p:txBody>
          <a:bodyPr/>
          <a:lstStyle/>
          <a:p>
            <a:r>
              <a:rPr lang="sr-Latn-CS" sz="2800" smtClean="0">
                <a:latin typeface="Arial" pitchFamily="34" charset="0"/>
              </a:rPr>
              <a:t>State aid measure - </a:t>
            </a:r>
            <a:r>
              <a:rPr lang="en-US" sz="2800" b="1" smtClean="0">
                <a:latin typeface="Arial" pitchFamily="34" charset="0"/>
                <a:cs typeface="Arial" pitchFamily="34" charset="0"/>
              </a:rPr>
              <a:t>subsidised</a:t>
            </a:r>
            <a:r>
              <a:rPr lang="sr-Latn-CS" sz="2800" b="1" smtClean="0">
                <a:latin typeface="Arial" pitchFamily="34" charset="0"/>
                <a:cs typeface="Arial" pitchFamily="34" charset="0"/>
              </a:rPr>
              <a:t> di</a:t>
            </a:r>
            <a:r>
              <a:rPr lang="en-US" sz="2800" b="1" smtClean="0">
                <a:latin typeface="Arial" pitchFamily="34" charset="0"/>
                <a:cs typeface="Arial" pitchFamily="34" charset="0"/>
              </a:rPr>
              <a:t>ese</a:t>
            </a:r>
            <a:r>
              <a:rPr lang="sr-Latn-CS" sz="2800" b="1" smtClean="0">
                <a:latin typeface="Arial" pitchFamily="34" charset="0"/>
                <a:cs typeface="Arial" pitchFamily="34" charset="0"/>
              </a:rPr>
              <a:t>l </a:t>
            </a:r>
            <a:r>
              <a:rPr lang="en-US" sz="2800" b="1" smtClean="0">
                <a:latin typeface="Arial" pitchFamily="34" charset="0"/>
                <a:cs typeface="Arial" pitchFamily="34" charset="0"/>
              </a:rPr>
              <a:t>fuel</a:t>
            </a:r>
            <a:r>
              <a:rPr lang="sr-Latn-CS" sz="2800" b="1" smtClean="0">
                <a:latin typeface="Arial" pitchFamily="34" charset="0"/>
                <a:cs typeface="Arial" pitchFamily="34" charset="0"/>
              </a:rPr>
              <a:t> (II)</a:t>
            </a:r>
            <a:r>
              <a:rPr lang="sr-Latn-CS" sz="3600" smtClean="0">
                <a:latin typeface="Arial" pitchFamily="34" charset="0"/>
                <a:cs typeface="Arial" pitchFamily="34" charset="0"/>
              </a:rPr>
              <a:t> </a:t>
            </a:r>
            <a:endParaRPr lang="en-GB" sz="3600" smtClean="0">
              <a:latin typeface="Arial" pitchFamily="34" charset="0"/>
              <a:cs typeface="Arial" pitchFamily="34" charset="0"/>
            </a:endParaRPr>
          </a:p>
        </p:txBody>
      </p:sp>
      <p:sp>
        <p:nvSpPr>
          <p:cNvPr id="33804" name="Rectangle 19"/>
          <p:cNvSpPr>
            <a:spLocks noGrp="1"/>
          </p:cNvSpPr>
          <p:nvPr>
            <p:ph type="body" idx="1"/>
          </p:nvPr>
        </p:nvSpPr>
        <p:spPr>
          <a:xfrm>
            <a:off x="457200" y="1752600"/>
            <a:ext cx="8229600" cy="3276600"/>
          </a:xfrm>
        </p:spPr>
        <p:txBody>
          <a:bodyPr/>
          <a:lstStyle/>
          <a:p>
            <a:pPr eaLnBrk="1" hangingPunct="1">
              <a:lnSpc>
                <a:spcPct val="80000"/>
              </a:lnSpc>
              <a:buFont typeface="Arial" pitchFamily="34" charset="0"/>
              <a:buNone/>
            </a:pPr>
            <a:r>
              <a:rPr lang="en-US" sz="2000" dirty="0" smtClean="0">
                <a:latin typeface="Arial" pitchFamily="34" charset="0"/>
                <a:cs typeface="Arial" pitchFamily="34" charset="0"/>
              </a:rPr>
              <a:t>The scheme of implementation of this aid:</a:t>
            </a:r>
            <a:endParaRPr lang="sr-Cyrl-CS" sz="2000" dirty="0" smtClean="0">
              <a:latin typeface="Arial" pitchFamily="34" charset="0"/>
              <a:cs typeface="Arial" pitchFamily="34" charset="0"/>
            </a:endParaRPr>
          </a:p>
          <a:p>
            <a:pPr eaLnBrk="1" hangingPunct="1">
              <a:lnSpc>
                <a:spcPct val="80000"/>
              </a:lnSpc>
              <a:buFont typeface="Arial" pitchFamily="34" charset="0"/>
              <a:buNone/>
            </a:pPr>
            <a:endParaRPr lang="sr-Latn-CS" sz="2000" dirty="0" smtClean="0">
              <a:latin typeface="Arial" pitchFamily="34" charset="0"/>
              <a:cs typeface="Arial" pitchFamily="34" charset="0"/>
            </a:endParaRPr>
          </a:p>
          <a:p>
            <a:pPr eaLnBrk="1" hangingPunct="1">
              <a:lnSpc>
                <a:spcPct val="80000"/>
              </a:lnSpc>
              <a:buFont typeface="Arial" pitchFamily="34" charset="0"/>
              <a:buAutoNum type="arabicPeriod"/>
            </a:pPr>
            <a:r>
              <a:rPr lang="en-US" sz="2000" dirty="0" smtClean="0">
                <a:latin typeface="Arial" pitchFamily="34" charset="0"/>
                <a:cs typeface="Arial" pitchFamily="34" charset="0"/>
              </a:rPr>
              <a:t>On the basis of permits for commercial fishing of </a:t>
            </a:r>
            <a:r>
              <a:rPr lang="en-US" sz="2000" dirty="0" err="1" smtClean="0">
                <a:latin typeface="Arial" pitchFamily="34" charset="0"/>
                <a:cs typeface="Arial" pitchFamily="34" charset="0"/>
              </a:rPr>
              <a:t>demersal</a:t>
            </a:r>
            <a:r>
              <a:rPr lang="en-US" sz="2000" dirty="0" smtClean="0">
                <a:latin typeface="Arial" pitchFamily="34" charset="0"/>
                <a:cs typeface="Arial" pitchFamily="34" charset="0"/>
              </a:rPr>
              <a:t> and pelagic resources, the Ministry of Agriculture and Rural Development presents the Tax Administration with a list of professional fishermen, their vessels and approved quantity of fuel</a:t>
            </a:r>
            <a:endParaRPr lang="sr-Cyrl-CS" sz="2000" dirty="0" smtClean="0">
              <a:latin typeface="Arial" pitchFamily="34" charset="0"/>
              <a:cs typeface="Arial" pitchFamily="34" charset="0"/>
            </a:endParaRPr>
          </a:p>
          <a:p>
            <a:pPr eaLnBrk="1" hangingPunct="1">
              <a:lnSpc>
                <a:spcPct val="80000"/>
              </a:lnSpc>
              <a:buFont typeface="Arial" pitchFamily="34" charset="0"/>
              <a:buAutoNum type="arabicPeriod"/>
            </a:pPr>
            <a:endParaRPr lang="sr-Latn-CS" sz="2000" dirty="0" smtClean="0">
              <a:latin typeface="Arial" pitchFamily="34" charset="0"/>
              <a:cs typeface="Arial" pitchFamily="34" charset="0"/>
            </a:endParaRPr>
          </a:p>
          <a:p>
            <a:pPr eaLnBrk="1" hangingPunct="1">
              <a:lnSpc>
                <a:spcPct val="80000"/>
              </a:lnSpc>
              <a:buFont typeface="Arial" pitchFamily="34" charset="0"/>
              <a:buAutoNum type="arabicPeriod"/>
            </a:pPr>
            <a:r>
              <a:rPr lang="en-US" sz="2000" dirty="0" smtClean="0">
                <a:latin typeface="Arial" pitchFamily="34" charset="0"/>
                <a:cs typeface="Arial" pitchFamily="34" charset="0"/>
              </a:rPr>
              <a:t>Based on this list, the Tax Administration issues a decision with the approved fuel quantity to the professional fisherman</a:t>
            </a:r>
            <a:endParaRPr lang="sr-Latn-CS" sz="2000" dirty="0" smtClean="0">
              <a:latin typeface="Arial" pitchFamily="34" charset="0"/>
              <a:cs typeface="Arial" pitchFamily="34" charset="0"/>
            </a:endParaRPr>
          </a:p>
          <a:p>
            <a:pPr>
              <a:lnSpc>
                <a:spcPct val="80000"/>
              </a:lnSpc>
            </a:pPr>
            <a:endParaRPr lang="en-GB"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819"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34820"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9" name="Rectangle 18"/>
          <p:cNvSpPr/>
          <p:nvPr/>
        </p:nvSpPr>
        <p:spPr>
          <a:xfrm>
            <a:off x="63246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latin typeface="Arial" pitchFamily="34" charset="0"/>
                <a:cs typeface="Arial" pitchFamily="34" charset="0"/>
              </a:rPr>
              <a:t>Chapter 1</a:t>
            </a:r>
            <a:r>
              <a:rPr lang="sr-Latn-CS" sz="1100" b="1" dirty="0" smtClean="0">
                <a:solidFill>
                  <a:srgbClr val="C00000"/>
                </a:solidFill>
                <a:latin typeface="Arial" pitchFamily="34" charset="0"/>
                <a:cs typeface="Arial" pitchFamily="34" charset="0"/>
              </a:rPr>
              <a:t>3</a:t>
            </a:r>
            <a:r>
              <a:rPr lang="en-US" sz="1100" b="1" dirty="0" smtClean="0">
                <a:solidFill>
                  <a:srgbClr val="C00000"/>
                </a:solidFill>
                <a:latin typeface="Arial" pitchFamily="34" charset="0"/>
                <a:cs typeface="Arial" pitchFamily="34" charset="0"/>
              </a:rPr>
              <a:t>: </a:t>
            </a:r>
            <a:endParaRPr lang="sr-Latn-CS" sz="1100" b="1" dirty="0" smtClean="0">
              <a:solidFill>
                <a:srgbClr val="C00000"/>
              </a:solidFill>
              <a:latin typeface="Arial" pitchFamily="34" charset="0"/>
              <a:cs typeface="Arial" pitchFamily="34" charset="0"/>
            </a:endParaRPr>
          </a:p>
          <a:p>
            <a:pPr algn="ctr">
              <a:defRPr/>
            </a:pPr>
            <a:r>
              <a:rPr lang="sr-Latn-CS" sz="1100" b="1" dirty="0" smtClean="0">
                <a:solidFill>
                  <a:srgbClr val="C00000"/>
                </a:solidFill>
                <a:latin typeface="Arial" pitchFamily="34" charset="0"/>
                <a:cs typeface="Arial" pitchFamily="34" charset="0"/>
              </a:rPr>
              <a:t>Fisheries</a:t>
            </a:r>
            <a:endParaRPr lang="en-US" sz="1100" b="1" dirty="0">
              <a:solidFill>
                <a:srgbClr val="C00000"/>
              </a:solidFill>
              <a:latin typeface="Arial" pitchFamily="34" charset="0"/>
              <a:cs typeface="Arial" pitchFamily="34" charset="0"/>
            </a:endParaRPr>
          </a:p>
        </p:txBody>
      </p:sp>
      <p:pic>
        <p:nvPicPr>
          <p:cNvPr id="34822" name="Picture 18" descr="EU MN logo"/>
          <p:cNvPicPr>
            <a:picLocks noChangeAspect="1" noChangeArrowheads="1"/>
          </p:cNvPicPr>
          <p:nvPr/>
        </p:nvPicPr>
        <p:blipFill>
          <a:blip r:embed="rId2" cstate="print"/>
          <a:srcRect/>
          <a:stretch>
            <a:fillRect/>
          </a:stretch>
        </p:blipFill>
        <p:spPr bwMode="auto">
          <a:xfrm>
            <a:off x="7924800" y="6324600"/>
            <a:ext cx="1219200" cy="533400"/>
          </a:xfrm>
          <a:prstGeom prst="rect">
            <a:avLst/>
          </a:prstGeom>
          <a:noFill/>
          <a:ln w="9525">
            <a:noFill/>
            <a:miter lim="800000"/>
            <a:headEnd/>
            <a:tailEnd/>
          </a:ln>
        </p:spPr>
      </p:pic>
      <p:pic>
        <p:nvPicPr>
          <p:cNvPr id="3482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4825" name="Rectangle 8"/>
          <p:cNvSpPr>
            <a:spLocks noChangeArrowheads="1"/>
          </p:cNvSpPr>
          <p:nvPr/>
        </p:nvSpPr>
        <p:spPr bwMode="auto">
          <a:xfrm>
            <a:off x="152400" y="152400"/>
            <a:ext cx="5486400" cy="750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sp>
        <p:nvSpPr>
          <p:cNvPr id="34826" name="Rectangle 18"/>
          <p:cNvSpPr>
            <a:spLocks noGrp="1"/>
          </p:cNvSpPr>
          <p:nvPr>
            <p:ph type="title"/>
          </p:nvPr>
        </p:nvSpPr>
        <p:spPr>
          <a:xfrm>
            <a:off x="0" y="609600"/>
            <a:ext cx="9144000" cy="762000"/>
          </a:xfrm>
        </p:spPr>
        <p:txBody>
          <a:bodyPr/>
          <a:lstStyle/>
          <a:p>
            <a:r>
              <a:rPr lang="en-US" sz="2800" b="1" smtClean="0">
                <a:latin typeface="Arial" pitchFamily="34" charset="0"/>
                <a:cs typeface="Arial" pitchFamily="34" charset="0"/>
              </a:rPr>
              <a:t>Excise free fuel</a:t>
            </a:r>
            <a:endParaRPr lang="en-GB" sz="3200" smtClean="0">
              <a:latin typeface="Arial" pitchFamily="34" charset="0"/>
              <a:cs typeface="Arial" pitchFamily="34" charset="0"/>
            </a:endParaRPr>
          </a:p>
        </p:txBody>
      </p:sp>
      <p:grpSp>
        <p:nvGrpSpPr>
          <p:cNvPr id="34827" name="Group 21"/>
          <p:cNvGrpSpPr>
            <a:grpSpLocks/>
          </p:cNvGrpSpPr>
          <p:nvPr/>
        </p:nvGrpSpPr>
        <p:grpSpPr bwMode="auto">
          <a:xfrm>
            <a:off x="1905000" y="1676400"/>
            <a:ext cx="1371600" cy="1047750"/>
            <a:chOff x="3709013" y="1219200"/>
            <a:chExt cx="1837580" cy="1538580"/>
          </a:xfrm>
        </p:grpSpPr>
        <p:pic>
          <p:nvPicPr>
            <p:cNvPr id="34854" name="Picture 17" descr="http://blogs.thenews.com.pk/blogs/wp-content/uploads/2012/06/institution.png"/>
            <p:cNvPicPr>
              <a:picLocks noChangeAspect="1" noChangeArrowheads="1"/>
            </p:cNvPicPr>
            <p:nvPr/>
          </p:nvPicPr>
          <p:blipFill>
            <a:blip r:embed="rId4" cstate="print"/>
            <a:srcRect/>
            <a:stretch>
              <a:fillRect/>
            </a:stretch>
          </p:blipFill>
          <p:spPr bwMode="auto">
            <a:xfrm>
              <a:off x="3962400" y="1219200"/>
              <a:ext cx="1181100" cy="1181100"/>
            </a:xfrm>
            <a:prstGeom prst="rect">
              <a:avLst/>
            </a:prstGeom>
            <a:noFill/>
            <a:ln w="9525">
              <a:noFill/>
              <a:miter lim="800000"/>
              <a:headEnd/>
              <a:tailEnd/>
            </a:ln>
          </p:spPr>
        </p:pic>
        <p:sp>
          <p:nvSpPr>
            <p:cNvPr id="25" name="TextBox 24"/>
            <p:cNvSpPr txBox="1"/>
            <p:nvPr/>
          </p:nvSpPr>
          <p:spPr>
            <a:xfrm>
              <a:off x="3709013" y="2286881"/>
              <a:ext cx="1837580" cy="470899"/>
            </a:xfrm>
            <a:prstGeom prst="rect">
              <a:avLst/>
            </a:prstGeom>
            <a:noFill/>
          </p:spPr>
          <p:txBody>
            <a:bodyPr wrap="none">
              <a:spAutoFit/>
            </a:bodyPr>
            <a:lstStyle/>
            <a:p>
              <a:pPr algn="ctr">
                <a:defRPr/>
              </a:pPr>
              <a:r>
                <a:rPr lang="en-US" sz="1200" b="1" dirty="0">
                  <a:solidFill>
                    <a:srgbClr val="00B0F0"/>
                  </a:solidFill>
                  <a:effectLst>
                    <a:outerShdw blurRad="38100" dist="38100" dir="2700000" algn="tl">
                      <a:srgbClr val="000000">
                        <a:alpha val="43137"/>
                      </a:srgbClr>
                    </a:outerShdw>
                  </a:effectLst>
                </a:rPr>
                <a:t>Ministry of Agriculture </a:t>
              </a:r>
            </a:p>
            <a:p>
              <a:pPr algn="ctr">
                <a:defRPr/>
              </a:pPr>
              <a:r>
                <a:rPr lang="en-US" sz="1200" b="1" dirty="0">
                  <a:solidFill>
                    <a:srgbClr val="00B0F0"/>
                  </a:solidFill>
                  <a:effectLst>
                    <a:outerShdw blurRad="38100" dist="38100" dir="2700000" algn="tl">
                      <a:srgbClr val="000000">
                        <a:alpha val="43137"/>
                      </a:srgbClr>
                    </a:outerShdw>
                  </a:effectLst>
                </a:rPr>
                <a:t>and rural Development</a:t>
              </a:r>
            </a:p>
          </p:txBody>
        </p:sp>
      </p:grpSp>
      <p:grpSp>
        <p:nvGrpSpPr>
          <p:cNvPr id="34828" name="Group 26"/>
          <p:cNvGrpSpPr>
            <a:grpSpLocks/>
          </p:cNvGrpSpPr>
          <p:nvPr/>
        </p:nvGrpSpPr>
        <p:grpSpPr bwMode="auto">
          <a:xfrm>
            <a:off x="6858000" y="1676400"/>
            <a:ext cx="1752600" cy="1281113"/>
            <a:chOff x="3322384" y="1219200"/>
            <a:chExt cx="2610841" cy="1804713"/>
          </a:xfrm>
        </p:grpSpPr>
        <p:pic>
          <p:nvPicPr>
            <p:cNvPr id="34852" name="Picture 17" descr="http://blogs.thenews.com.pk/blogs/wp-content/uploads/2012/06/institution.png"/>
            <p:cNvPicPr>
              <a:picLocks noChangeAspect="1" noChangeArrowheads="1"/>
            </p:cNvPicPr>
            <p:nvPr/>
          </p:nvPicPr>
          <p:blipFill>
            <a:blip r:embed="rId5" cstate="print"/>
            <a:srcRect/>
            <a:stretch>
              <a:fillRect/>
            </a:stretch>
          </p:blipFill>
          <p:spPr bwMode="auto">
            <a:xfrm>
              <a:off x="3962400" y="1219200"/>
              <a:ext cx="1181100" cy="1181100"/>
            </a:xfrm>
            <a:prstGeom prst="rect">
              <a:avLst/>
            </a:prstGeom>
            <a:noFill/>
            <a:ln w="9525">
              <a:noFill/>
              <a:miter lim="800000"/>
              <a:headEnd/>
              <a:tailEnd/>
            </a:ln>
          </p:spPr>
        </p:pic>
        <p:sp>
          <p:nvSpPr>
            <p:cNvPr id="29" name="TextBox 28"/>
            <p:cNvSpPr txBox="1"/>
            <p:nvPr/>
          </p:nvSpPr>
          <p:spPr>
            <a:xfrm>
              <a:off x="3322384" y="2285927"/>
              <a:ext cx="2610841" cy="737986"/>
            </a:xfrm>
            <a:prstGeom prst="rect">
              <a:avLst/>
            </a:prstGeom>
            <a:noFill/>
          </p:spPr>
          <p:txBody>
            <a:bodyPr wrap="none">
              <a:spAutoFit/>
            </a:bodyPr>
            <a:lstStyle/>
            <a:p>
              <a:pPr algn="ctr">
                <a:defRPr/>
              </a:pPr>
              <a:r>
                <a:rPr lang="en-US" sz="1200" b="1" dirty="0">
                  <a:solidFill>
                    <a:srgbClr val="00B0F0"/>
                  </a:solidFill>
                  <a:effectLst>
                    <a:outerShdw blurRad="38100" dist="38100" dir="2700000" algn="tl">
                      <a:srgbClr val="000000">
                        <a:alpha val="43137"/>
                      </a:srgbClr>
                    </a:outerShdw>
                  </a:effectLst>
                </a:rPr>
                <a:t>Ministry of Finance</a:t>
              </a:r>
            </a:p>
            <a:p>
              <a:pPr algn="ctr">
                <a:defRPr/>
              </a:pPr>
              <a:r>
                <a:rPr lang="en-US" sz="1200" b="1" dirty="0">
                  <a:solidFill>
                    <a:srgbClr val="00B0F0"/>
                  </a:solidFill>
                  <a:effectLst>
                    <a:outerShdw blurRad="38100" dist="38100" dir="2700000" algn="tl">
                      <a:srgbClr val="000000">
                        <a:alpha val="43137"/>
                      </a:srgbClr>
                    </a:outerShdw>
                  </a:effectLst>
                </a:rPr>
                <a:t>TAX authorities</a:t>
              </a:r>
            </a:p>
          </p:txBody>
        </p:sp>
      </p:grpSp>
      <p:pic>
        <p:nvPicPr>
          <p:cNvPr id="34829" name="Picture 3" descr="C:\Users\deniz.frljuckic\AppData\Local\Microsoft\Windows\Temporary Internet Files\Content.IE5\R2DAP7F3\MC900230279[1].wmf"/>
          <p:cNvPicPr>
            <a:picLocks noChangeAspect="1" noChangeArrowheads="1"/>
          </p:cNvPicPr>
          <p:nvPr/>
        </p:nvPicPr>
        <p:blipFill>
          <a:blip r:embed="rId6" cstate="print"/>
          <a:srcRect/>
          <a:stretch>
            <a:fillRect/>
          </a:stretch>
        </p:blipFill>
        <p:spPr bwMode="auto">
          <a:xfrm>
            <a:off x="2667000" y="5105400"/>
            <a:ext cx="1295400" cy="1263650"/>
          </a:xfrm>
          <a:prstGeom prst="rect">
            <a:avLst/>
          </a:prstGeom>
          <a:noFill/>
          <a:ln w="9525">
            <a:noFill/>
            <a:miter lim="800000"/>
            <a:headEnd/>
            <a:tailEnd/>
          </a:ln>
        </p:spPr>
      </p:pic>
      <p:pic>
        <p:nvPicPr>
          <p:cNvPr id="34830" name="Picture 6" descr="C:\Users\deniz.frljuckic\AppData\Local\Microsoft\Windows\Temporary Internet Files\Content.IE5\ELAK5O59\MC900331188[1].wmf"/>
          <p:cNvPicPr>
            <a:picLocks noChangeAspect="1" noChangeArrowheads="1"/>
          </p:cNvPicPr>
          <p:nvPr/>
        </p:nvPicPr>
        <p:blipFill>
          <a:blip r:embed="rId7" cstate="print"/>
          <a:srcRect/>
          <a:stretch>
            <a:fillRect/>
          </a:stretch>
        </p:blipFill>
        <p:spPr bwMode="auto">
          <a:xfrm>
            <a:off x="4800600" y="5257800"/>
            <a:ext cx="1054100" cy="1081088"/>
          </a:xfrm>
          <a:prstGeom prst="rect">
            <a:avLst/>
          </a:prstGeom>
          <a:noFill/>
          <a:ln w="9525">
            <a:noFill/>
            <a:miter lim="800000"/>
            <a:headEnd/>
            <a:tailEnd/>
          </a:ln>
        </p:spPr>
      </p:pic>
      <p:grpSp>
        <p:nvGrpSpPr>
          <p:cNvPr id="34831" name="Group 52"/>
          <p:cNvGrpSpPr>
            <a:grpSpLocks/>
          </p:cNvGrpSpPr>
          <p:nvPr/>
        </p:nvGrpSpPr>
        <p:grpSpPr bwMode="auto">
          <a:xfrm>
            <a:off x="30163" y="3276600"/>
            <a:ext cx="2560637" cy="3048000"/>
            <a:chOff x="30777" y="3276600"/>
            <a:chExt cx="2560023" cy="3048000"/>
          </a:xfrm>
        </p:grpSpPr>
        <p:pic>
          <p:nvPicPr>
            <p:cNvPr id="41" name="Picture 40"/>
            <p:cNvPicPr>
              <a:picLocks noChangeAspect="1"/>
            </p:cNvPicPr>
            <p:nvPr/>
          </p:nvPicPr>
          <p:blipFill>
            <a:blip r:embed="rId8" cstate="print">
              <a:extLst>
                <a:ext uri="{28A0092B-C50C-407E-A947-70E740481C1C}"/>
              </a:extLst>
            </a:blip>
            <a:stretch>
              <a:fillRect/>
            </a:stretch>
          </p:blipFill>
          <p:spPr>
            <a:xfrm>
              <a:off x="228600" y="3352800"/>
              <a:ext cx="2286000" cy="1619250"/>
            </a:xfrm>
            <a:prstGeom prst="rect">
              <a:avLst/>
            </a:prstGeom>
            <a:ln>
              <a:noFill/>
            </a:ln>
            <a:effectLst>
              <a:softEdge rad="112500"/>
            </a:effectLst>
          </p:spPr>
        </p:pic>
        <p:pic>
          <p:nvPicPr>
            <p:cNvPr id="49" name="Picture 2"/>
            <p:cNvPicPr>
              <a:picLocks noChangeAspect="1" noChangeArrowheads="1"/>
            </p:cNvPicPr>
            <p:nvPr/>
          </p:nvPicPr>
          <p:blipFill>
            <a:blip r:embed="rId9" cstate="print">
              <a:extLst>
                <a:ext uri="{28A0092B-C50C-407E-A947-70E740481C1C}"/>
              </a:extLst>
            </a:blip>
            <a:srcRect/>
            <a:stretch>
              <a:fillRect/>
            </a:stretch>
          </p:blipFill>
          <p:spPr bwMode="auto">
            <a:xfrm>
              <a:off x="304800" y="5029200"/>
              <a:ext cx="2171726" cy="1264132"/>
            </a:xfrm>
            <a:prstGeom prst="rect">
              <a:avLst/>
            </a:prstGeom>
            <a:ln>
              <a:noFill/>
            </a:ln>
            <a:effectLst>
              <a:softEdge rad="112500"/>
            </a:effectLst>
            <a:extLst>
              <a:ext uri="{909E8E84-426E-40DD-AFC4-6F175D3DCCD1}"/>
              <a:ext uri="{91240B29-F687-4F45-9708-019B960494DF}"/>
              <a:ext uri="{AF507438-7753-43E0-B8FC-AC1667EBCBE1}"/>
            </a:extLst>
          </p:spPr>
        </p:pic>
        <p:sp>
          <p:nvSpPr>
            <p:cNvPr id="50" name="TextBox 49"/>
            <p:cNvSpPr txBox="1"/>
            <p:nvPr/>
          </p:nvSpPr>
          <p:spPr>
            <a:xfrm rot="16200000">
              <a:off x="-102610" y="3998950"/>
              <a:ext cx="574675" cy="307901"/>
            </a:xfrm>
            <a:prstGeom prst="rect">
              <a:avLst/>
            </a:prstGeom>
            <a:noFill/>
          </p:spPr>
          <p:txBody>
            <a:bodyPr wrap="none">
              <a:spAutoFit/>
            </a:bodyPr>
            <a:lstStyle/>
            <a:p>
              <a:pPr>
                <a:defRPr/>
              </a:pPr>
              <a:r>
                <a:rPr lang="en-US" sz="1400" b="1" dirty="0">
                  <a:effectLst>
                    <a:outerShdw blurRad="38100" dist="38100" dir="2700000" algn="tl">
                      <a:srgbClr val="000000">
                        <a:alpha val="43137"/>
                      </a:srgbClr>
                    </a:outerShdw>
                  </a:effectLst>
                </a:rPr>
                <a:t>VMS</a:t>
              </a:r>
            </a:p>
          </p:txBody>
        </p:sp>
        <p:sp>
          <p:nvSpPr>
            <p:cNvPr id="51" name="TextBox 50"/>
            <p:cNvSpPr txBox="1"/>
            <p:nvPr/>
          </p:nvSpPr>
          <p:spPr>
            <a:xfrm rot="16200000">
              <a:off x="-294697" y="5499137"/>
              <a:ext cx="958850" cy="307901"/>
            </a:xfrm>
            <a:prstGeom prst="rect">
              <a:avLst/>
            </a:prstGeom>
            <a:noFill/>
          </p:spPr>
          <p:txBody>
            <a:bodyPr wrap="none">
              <a:spAutoFit/>
            </a:bodyPr>
            <a:lstStyle/>
            <a:p>
              <a:pPr>
                <a:defRPr/>
              </a:pPr>
              <a:r>
                <a:rPr lang="en-US" sz="1400" b="1" dirty="0" err="1">
                  <a:effectLst>
                    <a:outerShdw blurRad="38100" dist="38100" dir="2700000" algn="tl">
                      <a:srgbClr val="000000">
                        <a:alpha val="43137"/>
                      </a:srgbClr>
                    </a:outerShdw>
                  </a:effectLst>
                </a:rPr>
                <a:t>LogBook</a:t>
              </a:r>
              <a:endParaRPr lang="en-US" sz="1400" b="1" dirty="0">
                <a:effectLst>
                  <a:outerShdw blurRad="38100" dist="38100" dir="2700000" algn="tl">
                    <a:srgbClr val="000000">
                      <a:alpha val="43137"/>
                    </a:srgbClr>
                  </a:outerShdw>
                </a:effectLst>
              </a:endParaRPr>
            </a:p>
          </p:txBody>
        </p:sp>
        <p:sp>
          <p:nvSpPr>
            <p:cNvPr id="52" name="Rectangle 51"/>
            <p:cNvSpPr/>
            <p:nvPr/>
          </p:nvSpPr>
          <p:spPr>
            <a:xfrm>
              <a:off x="76803" y="3276600"/>
              <a:ext cx="2513997" cy="3048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54" name="Bent Arrow 53"/>
          <p:cNvSpPr/>
          <p:nvPr/>
        </p:nvSpPr>
        <p:spPr>
          <a:xfrm>
            <a:off x="1371600" y="2057400"/>
            <a:ext cx="609600" cy="1219200"/>
          </a:xfrm>
          <a:prstGeom prst="ben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62" name="Striped Right Arrow 61"/>
          <p:cNvSpPr/>
          <p:nvPr/>
        </p:nvSpPr>
        <p:spPr>
          <a:xfrm>
            <a:off x="6477000" y="2133600"/>
            <a:ext cx="685800" cy="304800"/>
          </a:xfrm>
          <a:prstGeom prst="striped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 name="Striped Right Arrow 64"/>
          <p:cNvSpPr/>
          <p:nvPr/>
        </p:nvSpPr>
        <p:spPr>
          <a:xfrm>
            <a:off x="3352800" y="2133600"/>
            <a:ext cx="685800" cy="304800"/>
          </a:xfrm>
          <a:prstGeom prst="striped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4835" name="Group 66"/>
          <p:cNvGrpSpPr>
            <a:grpSpLocks/>
          </p:cNvGrpSpPr>
          <p:nvPr/>
        </p:nvGrpSpPr>
        <p:grpSpPr bwMode="auto">
          <a:xfrm>
            <a:off x="4114800" y="1752600"/>
            <a:ext cx="2133600" cy="1066800"/>
            <a:chOff x="3810000" y="1752600"/>
            <a:chExt cx="2133600" cy="1066800"/>
          </a:xfrm>
        </p:grpSpPr>
        <p:pic>
          <p:nvPicPr>
            <p:cNvPr id="34844" name="Picture 17" descr="C:\Users\deniz.frljuckic\AppData\Local\Microsoft\Windows\Temporary Internet Files\Content.IE5\R2DAP7F3\MC900359107[1].wmf"/>
            <p:cNvPicPr>
              <a:picLocks noChangeAspect="1" noChangeArrowheads="1"/>
            </p:cNvPicPr>
            <p:nvPr/>
          </p:nvPicPr>
          <p:blipFill>
            <a:blip r:embed="rId10" cstate="print"/>
            <a:srcRect/>
            <a:stretch>
              <a:fillRect/>
            </a:stretch>
          </p:blipFill>
          <p:spPr bwMode="auto">
            <a:xfrm>
              <a:off x="3886200" y="1828800"/>
              <a:ext cx="1059727" cy="930249"/>
            </a:xfrm>
            <a:prstGeom prst="rect">
              <a:avLst/>
            </a:prstGeom>
            <a:noFill/>
            <a:ln w="9525">
              <a:noFill/>
              <a:miter lim="800000"/>
              <a:headEnd/>
              <a:tailEnd/>
            </a:ln>
          </p:spPr>
        </p:pic>
        <p:pic>
          <p:nvPicPr>
            <p:cNvPr id="34845" name="Picture 18" descr="C:\Users\deniz.frljuckic\AppData\Local\Microsoft\Windows\Temporary Internet Files\Content.IE5\UMLBAGM8\MC910217745[1].wmf"/>
            <p:cNvPicPr>
              <a:picLocks noChangeAspect="1" noChangeArrowheads="1"/>
            </p:cNvPicPr>
            <p:nvPr/>
          </p:nvPicPr>
          <p:blipFill>
            <a:blip r:embed="rId11" cstate="print"/>
            <a:srcRect/>
            <a:stretch>
              <a:fillRect/>
            </a:stretch>
          </p:blipFill>
          <p:spPr bwMode="auto">
            <a:xfrm>
              <a:off x="4953000" y="1752600"/>
              <a:ext cx="990600" cy="1066800"/>
            </a:xfrm>
            <a:prstGeom prst="rect">
              <a:avLst/>
            </a:prstGeom>
            <a:noFill/>
            <a:ln w="9525">
              <a:noFill/>
              <a:miter lim="800000"/>
              <a:headEnd/>
              <a:tailEnd/>
            </a:ln>
          </p:spPr>
        </p:pic>
        <p:sp>
          <p:nvSpPr>
            <p:cNvPr id="66" name="Rectangle 65"/>
            <p:cNvSpPr/>
            <p:nvPr/>
          </p:nvSpPr>
          <p:spPr>
            <a:xfrm>
              <a:off x="3810000" y="1752600"/>
              <a:ext cx="2133600" cy="1066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4836" name="Picture 21" descr="C:\Users\deniz.frljuckic\AppData\Local\Microsoft\Windows\Temporary Internet Files\Content.IE5\UCUAQ3R7\MC900240713[1].wmf"/>
          <p:cNvPicPr>
            <a:picLocks noChangeAspect="1" noChangeArrowheads="1"/>
          </p:cNvPicPr>
          <p:nvPr/>
        </p:nvPicPr>
        <p:blipFill>
          <a:blip r:embed="rId12" cstate="print"/>
          <a:srcRect/>
          <a:stretch>
            <a:fillRect/>
          </a:stretch>
        </p:blipFill>
        <p:spPr bwMode="auto">
          <a:xfrm>
            <a:off x="6705600" y="4648200"/>
            <a:ext cx="1981200" cy="1631950"/>
          </a:xfrm>
          <a:prstGeom prst="rect">
            <a:avLst/>
          </a:prstGeom>
          <a:noFill/>
          <a:ln w="9525">
            <a:noFill/>
            <a:miter lim="800000"/>
            <a:headEnd/>
            <a:tailEnd/>
          </a:ln>
        </p:spPr>
      </p:pic>
      <p:grpSp>
        <p:nvGrpSpPr>
          <p:cNvPr id="34837" name="Group 72"/>
          <p:cNvGrpSpPr>
            <a:grpSpLocks/>
          </p:cNvGrpSpPr>
          <p:nvPr/>
        </p:nvGrpSpPr>
        <p:grpSpPr bwMode="auto">
          <a:xfrm>
            <a:off x="7162800" y="2895600"/>
            <a:ext cx="1371600" cy="1600200"/>
            <a:chOff x="6629400" y="2895600"/>
            <a:chExt cx="1371600" cy="1600200"/>
          </a:xfrm>
        </p:grpSpPr>
        <p:pic>
          <p:nvPicPr>
            <p:cNvPr id="34841" name="Picture 13" descr="C:\Users\deniz.frljuckic\AppData\Local\Microsoft\Windows\Temporary Internet Files\Content.IE5\P4JFE5IW\MM900234700[1].gif"/>
            <p:cNvPicPr>
              <a:picLocks noChangeAspect="1" noChangeArrowheads="1" noCrop="1"/>
            </p:cNvPicPr>
            <p:nvPr/>
          </p:nvPicPr>
          <p:blipFill>
            <a:blip r:embed="rId13" cstate="print"/>
            <a:srcRect/>
            <a:stretch>
              <a:fillRect/>
            </a:stretch>
          </p:blipFill>
          <p:spPr bwMode="auto">
            <a:xfrm>
              <a:off x="6934200" y="3429000"/>
              <a:ext cx="762000" cy="703384"/>
            </a:xfrm>
            <a:prstGeom prst="rect">
              <a:avLst/>
            </a:prstGeom>
            <a:noFill/>
            <a:ln w="9525">
              <a:noFill/>
              <a:miter lim="800000"/>
              <a:headEnd/>
              <a:tailEnd/>
            </a:ln>
          </p:spPr>
        </p:pic>
        <p:sp>
          <p:nvSpPr>
            <p:cNvPr id="71" name="Circular Arrow 70"/>
            <p:cNvSpPr/>
            <p:nvPr/>
          </p:nvSpPr>
          <p:spPr>
            <a:xfrm>
              <a:off x="6629400" y="2895600"/>
              <a:ext cx="1371600" cy="1371600"/>
            </a:xfrm>
            <a:prstGeom prst="circular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72" name="Circular Arrow 71"/>
            <p:cNvSpPr/>
            <p:nvPr/>
          </p:nvSpPr>
          <p:spPr>
            <a:xfrm rot="10800000">
              <a:off x="6629400" y="3124200"/>
              <a:ext cx="1371600" cy="1371600"/>
            </a:xfrm>
            <a:prstGeom prst="circular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grpSp>
      <p:sp>
        <p:nvSpPr>
          <p:cNvPr id="74" name="Striped Right Arrow 73"/>
          <p:cNvSpPr/>
          <p:nvPr/>
        </p:nvSpPr>
        <p:spPr>
          <a:xfrm rot="10800000">
            <a:off x="4038600" y="5715000"/>
            <a:ext cx="609600" cy="304800"/>
          </a:xfrm>
          <a:prstGeom prst="striped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5" name="Striped Right Arrow 74"/>
          <p:cNvSpPr/>
          <p:nvPr/>
        </p:nvSpPr>
        <p:spPr>
          <a:xfrm rot="10800000">
            <a:off x="5791200" y="5715000"/>
            <a:ext cx="762000" cy="304800"/>
          </a:xfrm>
          <a:prstGeom prst="striped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7" name="TextBox 76"/>
          <p:cNvSpPr txBox="1"/>
          <p:nvPr/>
        </p:nvSpPr>
        <p:spPr>
          <a:xfrm>
            <a:off x="2667000" y="2971800"/>
            <a:ext cx="4495800" cy="2073275"/>
          </a:xfrm>
          <a:prstGeom prst="rect">
            <a:avLst/>
          </a:prstGeom>
          <a:noFill/>
        </p:spPr>
        <p:txBody>
          <a:bodyPr>
            <a:spAutoFit/>
          </a:bodyPr>
          <a:lstStyle/>
          <a:p>
            <a:pPr algn="ctr"/>
            <a:r>
              <a:rPr lang="en-US" sz="1000">
                <a:effectLst>
                  <a:outerShdw blurRad="38100" dist="38100" dir="2700000" algn="tl">
                    <a:srgbClr val="C0C0C0"/>
                  </a:outerShdw>
                </a:effectLst>
              </a:rPr>
              <a:t>Based on logbooks of catch and satellite vessel monitoring system, at the beginning of each calendar year MARD sets the fuel quotas for active professional fishermen. The fuel quantity is calculated on the basis of the engine power and the estimated number of fishing days. The list of approved quantities of excise free fuel is sent by the MARD to the Ministry of Finance – Tax Administration, for further processing.</a:t>
            </a:r>
          </a:p>
          <a:p>
            <a:pPr algn="ctr"/>
            <a:r>
              <a:rPr lang="en-US" sz="1000">
                <a:effectLst>
                  <a:outerShdw blurRad="38100" dist="38100" dir="2700000" algn="tl">
                    <a:srgbClr val="C0C0C0"/>
                  </a:outerShdw>
                </a:effectLst>
              </a:rPr>
              <a:t>Based on the application received from the professional fisherman, the Tax Administration checks the tax records of the taxpayer and upon ascertaining that there are no tax arrears</a:t>
            </a:r>
            <a:r>
              <a:rPr lang="sr-Cyrl-CS" sz="1000">
                <a:effectLst>
                  <a:outerShdw blurRad="38100" dist="38100" dir="2700000" algn="tl">
                    <a:srgbClr val="C0C0C0"/>
                  </a:outerShdw>
                </a:effectLst>
              </a:rPr>
              <a:t>,</a:t>
            </a:r>
            <a:r>
              <a:rPr lang="en-US" sz="1000">
                <a:effectLst>
                  <a:outerShdw blurRad="38100" dist="38100" dir="2700000" algn="tl">
                    <a:srgbClr val="C0C0C0"/>
                  </a:outerShdw>
                </a:effectLst>
              </a:rPr>
              <a:t> it issues a decision with the total approved quantity of fuel for the calendar year.</a:t>
            </a:r>
          </a:p>
          <a:p>
            <a:pPr algn="ctr"/>
            <a:r>
              <a:rPr lang="en-US" sz="1000">
                <a:effectLst>
                  <a:outerShdw blurRad="38100" dist="38100" dir="2700000" algn="tl">
                    <a:srgbClr val="C0C0C0"/>
                  </a:outerShdw>
                </a:effectLst>
              </a:rPr>
              <a:t>The professional fisherman presents the decision received at the petrol station at the home port and thus exercises the right to use the excise free fuel.</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843"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35844"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latin typeface="Arial" pitchFamily="34" charset="0"/>
                <a:cs typeface="Arial" pitchFamily="34" charset="0"/>
              </a:rPr>
              <a:t>Chapter 1</a:t>
            </a:r>
            <a:r>
              <a:rPr lang="sr-Latn-CS" sz="1100" b="1" dirty="0" smtClean="0">
                <a:solidFill>
                  <a:srgbClr val="C00000"/>
                </a:solidFill>
                <a:latin typeface="Arial" pitchFamily="34" charset="0"/>
                <a:cs typeface="Arial" pitchFamily="34" charset="0"/>
              </a:rPr>
              <a:t>3</a:t>
            </a:r>
            <a:r>
              <a:rPr lang="en-US" sz="1100" b="1" dirty="0" smtClean="0">
                <a:solidFill>
                  <a:srgbClr val="C00000"/>
                </a:solidFill>
                <a:latin typeface="Arial" pitchFamily="34" charset="0"/>
                <a:cs typeface="Arial" pitchFamily="34" charset="0"/>
              </a:rPr>
              <a:t>: </a:t>
            </a:r>
            <a:endParaRPr lang="sr-Latn-CS" sz="1100" b="1" dirty="0" smtClean="0">
              <a:solidFill>
                <a:srgbClr val="C00000"/>
              </a:solidFill>
              <a:latin typeface="Arial" pitchFamily="34" charset="0"/>
              <a:cs typeface="Arial" pitchFamily="34" charset="0"/>
            </a:endParaRPr>
          </a:p>
          <a:p>
            <a:pPr algn="ctr">
              <a:defRPr/>
            </a:pPr>
            <a:r>
              <a:rPr lang="sr-Latn-CS" sz="1100" b="1" dirty="0" smtClean="0">
                <a:solidFill>
                  <a:srgbClr val="C00000"/>
                </a:solidFill>
                <a:latin typeface="Arial" pitchFamily="34" charset="0"/>
                <a:cs typeface="Arial" pitchFamily="34" charset="0"/>
              </a:rPr>
              <a:t>Fisheries</a:t>
            </a:r>
            <a:endParaRPr lang="en-US" sz="1100" b="1" dirty="0">
              <a:solidFill>
                <a:srgbClr val="C00000"/>
              </a:solidFill>
              <a:latin typeface="Arial" pitchFamily="34" charset="0"/>
              <a:cs typeface="Arial" pitchFamily="34" charset="0"/>
            </a:endParaRPr>
          </a:p>
        </p:txBody>
      </p:sp>
      <p:pic>
        <p:nvPicPr>
          <p:cNvPr id="35847" name="Picture 18" descr="EU MN logo"/>
          <p:cNvPicPr>
            <a:picLocks noChangeAspect="1" noChangeArrowheads="1"/>
          </p:cNvPicPr>
          <p:nvPr/>
        </p:nvPicPr>
        <p:blipFill>
          <a:blip r:embed="rId2" cstate="print"/>
          <a:srcRect/>
          <a:stretch>
            <a:fillRect/>
          </a:stretch>
        </p:blipFill>
        <p:spPr bwMode="auto">
          <a:xfrm>
            <a:off x="7696200" y="5562600"/>
            <a:ext cx="1219200" cy="685800"/>
          </a:xfrm>
          <a:prstGeom prst="rect">
            <a:avLst/>
          </a:prstGeom>
          <a:noFill/>
          <a:ln w="9525">
            <a:noFill/>
            <a:miter lim="800000"/>
            <a:headEnd/>
            <a:tailEnd/>
          </a:ln>
        </p:spPr>
      </p:pic>
      <p:pic>
        <p:nvPicPr>
          <p:cNvPr id="3584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5850" name="Rectangle 8"/>
          <p:cNvSpPr>
            <a:spLocks noChangeArrowheads="1"/>
          </p:cNvSpPr>
          <p:nvPr/>
        </p:nvSpPr>
        <p:spPr bwMode="auto">
          <a:xfrm>
            <a:off x="152400" y="152400"/>
            <a:ext cx="5486400" cy="750888"/>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sp>
        <p:nvSpPr>
          <p:cNvPr id="35851" name="Rectangle 18"/>
          <p:cNvSpPr>
            <a:spLocks noGrp="1"/>
          </p:cNvSpPr>
          <p:nvPr>
            <p:ph type="title"/>
          </p:nvPr>
        </p:nvSpPr>
        <p:spPr>
          <a:xfrm>
            <a:off x="457200" y="304800"/>
            <a:ext cx="8229600" cy="1143000"/>
          </a:xfrm>
        </p:spPr>
        <p:txBody>
          <a:bodyPr/>
          <a:lstStyle/>
          <a:p>
            <a:r>
              <a:rPr lang="en-US" sz="2800" dirty="0" smtClean="0">
                <a:latin typeface="Arial" pitchFamily="34" charset="0"/>
              </a:rPr>
              <a:t>Challenges</a:t>
            </a:r>
            <a:endParaRPr lang="en-GB" sz="2800" dirty="0" smtClean="0">
              <a:latin typeface="Arial" pitchFamily="34" charset="0"/>
            </a:endParaRPr>
          </a:p>
        </p:txBody>
      </p:sp>
      <p:sp>
        <p:nvSpPr>
          <p:cNvPr id="35852" name="Rectangle 19"/>
          <p:cNvSpPr>
            <a:spLocks noGrp="1"/>
          </p:cNvSpPr>
          <p:nvPr>
            <p:ph type="body" idx="1"/>
          </p:nvPr>
        </p:nvSpPr>
        <p:spPr>
          <a:xfrm>
            <a:off x="457200" y="1828800"/>
            <a:ext cx="8229600" cy="2819400"/>
          </a:xfrm>
        </p:spPr>
        <p:txBody>
          <a:bodyPr/>
          <a:lstStyle/>
          <a:p>
            <a:pPr>
              <a:lnSpc>
                <a:spcPct val="80000"/>
              </a:lnSpc>
            </a:pPr>
            <a:r>
              <a:rPr lang="en-US" sz="2400" dirty="0" err="1" smtClean="0">
                <a:latin typeface="Arial" pitchFamily="34" charset="0"/>
                <a:cs typeface="Arial" pitchFamily="34" charset="0"/>
              </a:rPr>
              <a:t>Harmonisation</a:t>
            </a:r>
            <a:r>
              <a:rPr lang="en-US" sz="2400" dirty="0" smtClean="0">
                <a:latin typeface="Arial" pitchFamily="34" charset="0"/>
                <a:cs typeface="Arial" pitchFamily="34" charset="0"/>
              </a:rPr>
              <a:t> of the legal framework with the </a:t>
            </a:r>
            <a:r>
              <a:rPr lang="sr-Latn-CS" sz="2400" dirty="0" smtClean="0">
                <a:latin typeface="Arial" pitchFamily="34" charset="0"/>
                <a:cs typeface="Arial" pitchFamily="34" charset="0"/>
              </a:rPr>
              <a:t>EU </a:t>
            </a:r>
            <a:r>
              <a:rPr lang="en-US" sz="2400" dirty="0" smtClean="0">
                <a:latin typeface="Arial" pitchFamily="34" charset="0"/>
                <a:cs typeface="Arial" pitchFamily="34" charset="0"/>
              </a:rPr>
              <a:t>A</a:t>
            </a:r>
            <a:r>
              <a:rPr lang="sr-Latn-CS" sz="2400" dirty="0" smtClean="0">
                <a:latin typeface="Arial" pitchFamily="34" charset="0"/>
                <a:cs typeface="Arial" pitchFamily="34" charset="0"/>
              </a:rPr>
              <a:t>cquis</a:t>
            </a:r>
          </a:p>
          <a:p>
            <a:pPr>
              <a:lnSpc>
                <a:spcPct val="80000"/>
              </a:lnSpc>
            </a:pPr>
            <a:r>
              <a:rPr lang="en-US" sz="2400" dirty="0" err="1" smtClean="0">
                <a:latin typeface="Arial" pitchFamily="34" charset="0"/>
                <a:cs typeface="Arial" pitchFamily="34" charset="0"/>
              </a:rPr>
              <a:t>Harmonisation</a:t>
            </a:r>
            <a:r>
              <a:rPr lang="en-US" sz="2400" dirty="0" smtClean="0">
                <a:latin typeface="Arial" pitchFamily="34" charset="0"/>
                <a:cs typeface="Arial" pitchFamily="34" charset="0"/>
              </a:rPr>
              <a:t> of Montenegro’s support measures with the state aid measures as laid down in the </a:t>
            </a:r>
            <a:r>
              <a:rPr lang="sr-Latn-CS" sz="2400" dirty="0" smtClean="0">
                <a:latin typeface="Arial" pitchFamily="34" charset="0"/>
                <a:cs typeface="Arial" pitchFamily="34" charset="0"/>
              </a:rPr>
              <a:t>EU</a:t>
            </a:r>
          </a:p>
          <a:p>
            <a:pPr>
              <a:lnSpc>
                <a:spcPct val="80000"/>
              </a:lnSpc>
            </a:pPr>
            <a:r>
              <a:rPr lang="en-US" sz="2400" dirty="0" err="1" smtClean="0">
                <a:latin typeface="Arial" pitchFamily="34" charset="0"/>
                <a:cs typeface="Arial" pitchFamily="34" charset="0"/>
              </a:rPr>
              <a:t>Harmonisation</a:t>
            </a:r>
            <a:r>
              <a:rPr lang="en-US" sz="2400" dirty="0" smtClean="0">
                <a:latin typeface="Arial" pitchFamily="34" charset="0"/>
                <a:cs typeface="Arial" pitchFamily="34" charset="0"/>
              </a:rPr>
              <a:t> of the state aid scheme with the EU scheme</a:t>
            </a:r>
          </a:p>
          <a:p>
            <a:pPr>
              <a:lnSpc>
                <a:spcPct val="80000"/>
              </a:lnSpc>
            </a:pPr>
            <a:r>
              <a:rPr lang="en-US" sz="2400" dirty="0" smtClean="0">
                <a:latin typeface="Arial" pitchFamily="34" charset="0"/>
              </a:rPr>
              <a:t>U</a:t>
            </a:r>
            <a:r>
              <a:rPr lang="sr-Latn-CS" sz="2400" dirty="0" smtClean="0">
                <a:latin typeface="Arial" pitchFamily="34" charset="0"/>
              </a:rPr>
              <a:t>ntil the EU accession Montenegro will adopt rules</a:t>
            </a:r>
            <a:r>
              <a:rPr lang="en-US" sz="2400" dirty="0" smtClean="0">
                <a:latin typeface="Arial" pitchFamily="34" charset="0"/>
              </a:rPr>
              <a:t> </a:t>
            </a:r>
            <a:r>
              <a:rPr lang="sr-Latn-CS" sz="2400" dirty="0" smtClean="0">
                <a:latin typeface="Arial" pitchFamily="34" charset="0"/>
              </a:rPr>
              <a:t>in the field of </a:t>
            </a:r>
            <a:r>
              <a:rPr lang="en-US" sz="2400" dirty="0" smtClean="0">
                <a:latin typeface="Arial" pitchFamily="34" charset="0"/>
              </a:rPr>
              <a:t> State Aid </a:t>
            </a:r>
            <a:r>
              <a:rPr lang="sr-Latn-CS" sz="2400" dirty="0" smtClean="0">
                <a:latin typeface="Arial" pitchFamily="34" charset="0"/>
              </a:rPr>
              <a:t>as set up </a:t>
            </a:r>
            <a:r>
              <a:rPr lang="en-US" sz="2400" dirty="0" smtClean="0">
                <a:latin typeface="Arial" pitchFamily="34" charset="0"/>
              </a:rPr>
              <a:t>by the </a:t>
            </a:r>
            <a:r>
              <a:rPr lang="en-GB" sz="2400" dirty="0" smtClean="0">
                <a:latin typeface="Arial" pitchFamily="34" charset="0"/>
              </a:rPr>
              <a:t>Common Fisheries Policy</a:t>
            </a:r>
            <a:endParaRPr lang="sr-Latn-CS" sz="2400" dirty="0" smtClean="0">
              <a:latin typeface="Arial" pitchFamily="34" charset="0"/>
              <a:cs typeface="Arial" pitchFamily="34" charset="0"/>
            </a:endParaRPr>
          </a:p>
          <a:p>
            <a:pPr>
              <a:lnSpc>
                <a:spcPct val="80000"/>
              </a:lnSpc>
            </a:pPr>
            <a:endParaRPr lang="sr-Cyrl-CS" sz="2000" dirty="0" smtClean="0">
              <a:latin typeface="Arial" pitchFamily="34" charset="0"/>
              <a:cs typeface="Arial" pitchFamily="34" charset="0"/>
            </a:endParaRPr>
          </a:p>
          <a:p>
            <a:pPr>
              <a:lnSpc>
                <a:spcPct val="80000"/>
              </a:lnSpc>
              <a:buFont typeface="Arial" pitchFamily="34" charset="0"/>
              <a:buNone/>
            </a:pPr>
            <a:endParaRPr lang="sr-Cyrl-CS" sz="2000" dirty="0" smtClean="0">
              <a:latin typeface="Arial" pitchFamily="34" charset="0"/>
              <a:cs typeface="Arial" pitchFamily="34" charset="0"/>
            </a:endParaRPr>
          </a:p>
          <a:p>
            <a:pPr>
              <a:lnSpc>
                <a:spcPct val="80000"/>
              </a:lnSpc>
              <a:buFont typeface="Arial" pitchFamily="34" charset="0"/>
              <a:buNone/>
            </a:pPr>
            <a:endParaRPr lang="sr-Cyrl-CS" sz="2000" dirty="0" smtClean="0">
              <a:latin typeface="Arial" pitchFamily="34" charset="0"/>
              <a:cs typeface="Arial" pitchFamily="34" charset="0"/>
            </a:endParaRPr>
          </a:p>
          <a:p>
            <a:pPr>
              <a:lnSpc>
                <a:spcPct val="80000"/>
              </a:lnSpc>
            </a:pPr>
            <a:endParaRPr lang="en-GB"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6868"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5782</TotalTime>
  <Words>2740</Words>
  <Application>Microsoft Office PowerPoint</Application>
  <PresentationFormat>On-screen Show (4:3)</PresentationFormat>
  <Paragraphs>342</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Slide 1</vt:lpstr>
      <vt:lpstr>A. STRUCTURAL POLICY</vt:lpstr>
      <vt:lpstr>Structural policy for the fisheries in Montenegro today is not laid down in the same way as it is done by the EU legislation  </vt:lpstr>
      <vt:lpstr>Institucional Capacity</vt:lpstr>
      <vt:lpstr>Legal Framework</vt:lpstr>
      <vt:lpstr>Fisheries Policy Measures</vt:lpstr>
      <vt:lpstr>Montenegro’s Fisheries Development Strategy (2006-2016)</vt:lpstr>
      <vt:lpstr>National Program of Fisheries Development  (2009-2013)</vt:lpstr>
      <vt:lpstr>Programs of support to fisheries sector in 2012</vt:lpstr>
      <vt:lpstr>Program Title: Improvement of fishing fleet and mariculture sector (I)</vt:lpstr>
      <vt:lpstr>Program Title: Improvement of fishing fleet and mariculture sector (II)</vt:lpstr>
      <vt:lpstr>Program Title: Sustainable management and preservation of resources of fish and other marine organisms (I)</vt:lpstr>
      <vt:lpstr>Program Title: Sustainable management and preservation of resources of fish and other marine organisms (II)</vt:lpstr>
      <vt:lpstr>Program Title: Support to freshwater fishery development (I)</vt:lpstr>
      <vt:lpstr>Program Title: Support to freshwater fishery development (II)</vt:lpstr>
      <vt:lpstr>Administrative structure needed </vt:lpstr>
      <vt:lpstr>Challenges</vt:lpstr>
      <vt:lpstr>B. STATE AID</vt:lpstr>
      <vt:lpstr>The state aid in fisheries is not governed by the Law on Control of State Aid (Official Gazette of Montenegro 74/09, 57/11). Specific rules for this field have not been fully put in place yet.  </vt:lpstr>
      <vt:lpstr>State aid measure -subsidised diesel fuel (I) </vt:lpstr>
      <vt:lpstr>State aid measure - subsidised diesel fuel (II) </vt:lpstr>
      <vt:lpstr>Excise free fuel</vt:lpstr>
      <vt:lpstr>Challenges</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nada.lakicevic</cp:lastModifiedBy>
  <cp:revision>560</cp:revision>
  <dcterms:created xsi:type="dcterms:W3CDTF">2012-04-18T16:21:57Z</dcterms:created>
  <dcterms:modified xsi:type="dcterms:W3CDTF">2013-05-29T15:01:41Z</dcterms:modified>
</cp:coreProperties>
</file>