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2"/>
  </p:handoutMasterIdLst>
  <p:sldIdLst>
    <p:sldId id="362" r:id="rId2"/>
    <p:sldId id="361" r:id="rId3"/>
    <p:sldId id="260" r:id="rId4"/>
    <p:sldId id="333" r:id="rId5"/>
    <p:sldId id="340" r:id="rId6"/>
    <p:sldId id="295" r:id="rId7"/>
    <p:sldId id="322" r:id="rId8"/>
    <p:sldId id="335" r:id="rId9"/>
    <p:sldId id="341" r:id="rId10"/>
    <p:sldId id="265" r:id="rId11"/>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012" autoAdjust="0"/>
    <p:restoredTop sz="86364" autoAdjust="0"/>
  </p:normalViewPr>
  <p:slideViewPr>
    <p:cSldViewPr>
      <p:cViewPr varScale="1">
        <p:scale>
          <a:sx n="50" d="100"/>
          <a:sy n="50" d="100"/>
        </p:scale>
        <p:origin x="-1134" y="-90"/>
      </p:cViewPr>
      <p:guideLst>
        <p:guide orient="horz" pos="2160"/>
        <p:guide pos="2880"/>
      </p:guideLst>
    </p:cSldViewPr>
  </p:slideViewPr>
  <p:outlineViewPr>
    <p:cViewPr>
      <p:scale>
        <a:sx n="33" d="100"/>
        <a:sy n="33" d="100"/>
      </p:scale>
      <p:origin x="264"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smtClean="0"/>
            </a:lvl1pPr>
          </a:lstStyle>
          <a:p>
            <a:pPr>
              <a:defRPr/>
            </a:pPr>
            <a:fld id="{83653C3A-F088-40A1-A56B-8CCE34F72048}" type="datetimeFigureOut">
              <a:rPr lang="en-US"/>
              <a:pPr>
                <a:defRPr/>
              </a:pPr>
              <a:t>22-Nov-12</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smtClean="0"/>
            </a:lvl1pPr>
          </a:lstStyle>
          <a:p>
            <a:pPr>
              <a:defRPr/>
            </a:pPr>
            <a:fld id="{F2529254-3A58-4CBF-ADA3-A78321453B0D}"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0FDDC3F-15D8-4F8A-95A4-22E2BE1DACD6}" type="datetimeFigureOut">
              <a:rPr lang="en-US"/>
              <a:pPr>
                <a:defRPr/>
              </a:pPr>
              <a:t>22-Nov-12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14B06A-37BF-41F5-99B9-8DFD89700F5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CE8AC0-0C5D-482E-85FD-AC7EEF12D99C}" type="datetimeFigureOut">
              <a:rPr lang="en-US"/>
              <a:pPr>
                <a:defRPr/>
              </a:pPr>
              <a:t>22-Nov-12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F87B64-E9EF-4156-A205-ADBD26647F0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E8F5B6-38B3-46FA-A9D4-D7D30E5F76FE}" type="datetimeFigureOut">
              <a:rPr lang="en-US"/>
              <a:pPr>
                <a:defRPr/>
              </a:pPr>
              <a:t>22-Nov-12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D3ABB9-8455-4329-842D-12B57EF65A3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6E9DAB7-543D-4FB1-9519-0E9537CFFABA}" type="datetimeFigureOut">
              <a:rPr lang="en-US"/>
              <a:pPr>
                <a:defRPr/>
              </a:pPr>
              <a:t>22-Nov-12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9F0F51-0FED-4E3A-B2A1-1828432082D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D5F8D27-5459-4927-BB7C-83EE67295249}" type="datetimeFigureOut">
              <a:rPr lang="en-US"/>
              <a:pPr>
                <a:defRPr/>
              </a:pPr>
              <a:t>22-Nov-12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76D4CA0-3733-4969-80E7-E61C0469CC0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02889D2-1137-403A-A3EB-83E638700C51}" type="datetimeFigureOut">
              <a:rPr lang="en-US"/>
              <a:pPr>
                <a:defRPr/>
              </a:pPr>
              <a:t>22-Nov-12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AB840EA-EF0F-47B0-B914-79C74A24DF0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6C1B691-C63D-48DA-BCA3-D2409B080DB6}" type="datetimeFigureOut">
              <a:rPr lang="en-US"/>
              <a:pPr>
                <a:defRPr/>
              </a:pPr>
              <a:t>22-Nov-12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8AF0DBD-83C6-458D-A7F7-9CF73CF4414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5DA2FDD-8985-47F8-B296-BE8449D87F35}" type="datetimeFigureOut">
              <a:rPr lang="en-US"/>
              <a:pPr>
                <a:defRPr/>
              </a:pPr>
              <a:t>22-Nov-12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4CF4A7-5976-49AF-AE5F-B136BF1B0C4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301672-2359-494C-B493-A220FD0AE856}" type="datetimeFigureOut">
              <a:rPr lang="en-US"/>
              <a:pPr>
                <a:defRPr/>
              </a:pPr>
              <a:t>22-Nov-12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864389F-819A-4F69-92B2-FD4B7327BC1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FE83C91-5025-46BA-876E-5CC8504F0575}" type="datetimeFigureOut">
              <a:rPr lang="en-US"/>
              <a:pPr>
                <a:defRPr/>
              </a:pPr>
              <a:t>22-Nov-12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671034-8BFC-4192-8170-75C22C7B6ED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3426D67-E737-45E7-8553-4789F92DC4CA}" type="datetimeFigureOut">
              <a:rPr lang="en-US"/>
              <a:pPr>
                <a:defRPr/>
              </a:pPr>
              <a:t>22-Nov-12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7C3FD90-F5C5-45A0-9398-CF9299D5BF2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C4348A0-578C-4758-9651-2027D0900FBC}" type="datetimeFigureOut">
              <a:rPr lang="en-US"/>
              <a:pPr>
                <a:defRPr/>
              </a:pPr>
              <a:t>22-Nov-12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C546D14-8BCC-45AF-AC46-17C33365C23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vuksan.vuksanovic@ckb.me" TargetMode="External"/><Relationship Id="rId2" Type="http://schemas.openxmlformats.org/officeDocument/2006/relationships/hyperlink" Target="mailto:vsavkovic@t-com.me" TargetMode="Externa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 3 </a:t>
            </a:r>
            <a:r>
              <a:rPr lang="hr-HR" sz="1600" b="1" i="1">
                <a:solidFill>
                  <a:schemeClr val="bg1"/>
                </a:solidFill>
                <a:latin typeface="Cambria" pitchFamily="18" charset="0"/>
              </a:rPr>
              <a:t>- </a:t>
            </a:r>
            <a:r>
              <a:rPr lang="en-US" sz="1600" b="1" i="1">
                <a:solidFill>
                  <a:schemeClr val="bg1"/>
                </a:solidFill>
                <a:latin typeface="Cambria" pitchFamily="18" charset="0"/>
              </a:rPr>
              <a:t>Freedom to Provide Services</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3276600"/>
            <a:ext cx="6324600" cy="1371600"/>
          </a:xfrm>
          <a:prstGeom prst="rect">
            <a:avLst/>
          </a:prstGeom>
          <a:noFill/>
          <a:ln w="9525">
            <a:noFill/>
            <a:miter lim="800000"/>
            <a:headEnd/>
            <a:tailEnd/>
          </a:ln>
          <a:effectLst/>
        </p:spPr>
        <p:txBody>
          <a:bodyPr anchor="ctr"/>
          <a:lstStyle/>
          <a:p>
            <a:pPr algn="ctr">
              <a:defRPr/>
            </a:pPr>
            <a:r>
              <a:rPr lang="en-GB" sz="2600" dirty="0">
                <a:solidFill>
                  <a:schemeClr val="accent2">
                    <a:lumMod val="20000"/>
                    <a:lumOff val="80000"/>
                  </a:schemeClr>
                </a:solidFill>
                <a:latin typeface="Cambria" pitchFamily="18" charset="0"/>
              </a:rPr>
              <a:t>Bilateral screening: Chapter</a:t>
            </a:r>
            <a:r>
              <a:rPr lang="x-none" sz="2600">
                <a:solidFill>
                  <a:schemeClr val="accent2">
                    <a:lumMod val="20000"/>
                    <a:lumOff val="80000"/>
                  </a:schemeClr>
                </a:solidFill>
                <a:latin typeface="Cambria" pitchFamily="18" charset="0"/>
              </a:rPr>
              <a:t> 3</a:t>
            </a:r>
            <a:endParaRPr lang="en-GB" sz="2600" dirty="0">
              <a:solidFill>
                <a:schemeClr val="accent2">
                  <a:lumMod val="20000"/>
                  <a:lumOff val="80000"/>
                </a:schemeClr>
              </a:solidFill>
              <a:latin typeface="Cambria" pitchFamily="18" charset="0"/>
            </a:endParaRPr>
          </a:p>
          <a:p>
            <a:pPr algn="ctr">
              <a:defRPr/>
            </a:pPr>
            <a:r>
              <a:rPr lang="en-GB" sz="2600" b="1" dirty="0">
                <a:solidFill>
                  <a:schemeClr val="accent2">
                    <a:lumMod val="20000"/>
                    <a:lumOff val="80000"/>
                  </a:schemeClr>
                </a:solidFill>
                <a:latin typeface="Cambria" pitchFamily="18" charset="0"/>
              </a:rPr>
              <a:t>PRESENTATION OF  </a:t>
            </a:r>
            <a:r>
              <a:rPr lang="sr-Latn-CS" sz="2600" b="1" dirty="0">
                <a:solidFill>
                  <a:schemeClr val="accent2">
                    <a:lumMod val="20000"/>
                    <a:lumOff val="80000"/>
                  </a:schemeClr>
                </a:solidFill>
                <a:latin typeface="Cambria" pitchFamily="18" charset="0"/>
              </a:rPr>
              <a:t>MONTENEGRO</a:t>
            </a:r>
            <a:endParaRPr lang="hr-HR" sz="2600" b="1" dirty="0">
              <a:solidFill>
                <a:schemeClr val="accent2">
                  <a:lumMod val="20000"/>
                  <a:lumOff val="80000"/>
                </a:schemeClr>
              </a:solidFill>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 Box 121"/>
          <p:cNvSpPr txBox="1">
            <a:spLocks noChangeArrowheads="1"/>
          </p:cNvSpPr>
          <p:nvPr/>
        </p:nvSpPr>
        <p:spPr bwMode="auto">
          <a:xfrm>
            <a:off x="228600" y="1371600"/>
            <a:ext cx="8610600" cy="2895600"/>
          </a:xfrm>
          <a:prstGeom prst="rect">
            <a:avLst/>
          </a:prstGeom>
          <a:noFill/>
          <a:ln w="9525" algn="ctr">
            <a:noFill/>
            <a:miter lim="800000"/>
            <a:headEnd/>
            <a:tailEnd/>
          </a:ln>
          <a:effectLst/>
        </p:spPr>
        <p:txBody>
          <a:bodyPr/>
          <a:lstStyle/>
          <a:p>
            <a:pPr lvl="1">
              <a:buFont typeface="Arial" pitchFamily="34" charset="0"/>
              <a:buChar char="•"/>
              <a:defRPr/>
            </a:pPr>
            <a:endParaRPr lang="en-US" sz="4000" b="1" dirty="0">
              <a:solidFill>
                <a:schemeClr val="accent2">
                  <a:lumMod val="50000"/>
                </a:schemeClr>
              </a:solidFill>
              <a:latin typeface="Cambria" pitchFamily="18" charset="0"/>
            </a:endParaRPr>
          </a:p>
          <a:p>
            <a:pPr lvl="1" algn="ctr">
              <a:defRPr/>
            </a:pPr>
            <a:r>
              <a:rPr lang="en-GB" sz="4000" b="1" dirty="0">
                <a:solidFill>
                  <a:schemeClr val="accent2">
                    <a:lumMod val="50000"/>
                  </a:schemeClr>
                </a:solidFill>
                <a:latin typeface="Cambria" pitchFamily="18" charset="0"/>
              </a:rPr>
              <a:t>COMMERCIAL AGENTS </a:t>
            </a:r>
            <a:endParaRPr lang="en-US" sz="4000" b="1" dirty="0">
              <a:solidFill>
                <a:schemeClr val="accent2">
                  <a:lumMod val="50000"/>
                </a:schemeClr>
              </a:solidFill>
              <a:latin typeface="Cambria" pitchFamily="18" charset="0"/>
            </a:endParaRPr>
          </a:p>
          <a:p>
            <a:pPr marL="814388" indent="-450850" algn="ctr" fontAlgn="auto">
              <a:spcBef>
                <a:spcPts val="0"/>
              </a:spcBef>
              <a:spcAft>
                <a:spcPts val="0"/>
              </a:spcAft>
              <a:defRPr/>
            </a:pPr>
            <a:endParaRPr lang="en-US" sz="1400" b="1" dirty="0">
              <a:solidFill>
                <a:srgbClr val="000099"/>
              </a:solidFill>
              <a:latin typeface="Cambria" pitchFamily="18" charset="0"/>
              <a:cs typeface="+mn-cs"/>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9" name="Rectangle 18"/>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rgbClr val="C00000"/>
                </a:solidFill>
              </a:rPr>
              <a:t> </a:t>
            </a:r>
            <a:endParaRPr lang="sr-Latn-CS" sz="1100" b="1" dirty="0">
              <a:solidFill>
                <a:srgbClr val="C00000"/>
              </a:solidFill>
            </a:endParaRPr>
          </a:p>
          <a:p>
            <a:pPr algn="ctr">
              <a:defRPr/>
            </a:pPr>
            <a:endParaRPr lang="en-US" sz="1100" b="1" dirty="0">
              <a:solidFill>
                <a:srgbClr val="C00000"/>
              </a:solidFill>
            </a:endParaRPr>
          </a:p>
        </p:txBody>
      </p:sp>
      <p:sp>
        <p:nvSpPr>
          <p:cNvPr id="18" name="Rectangle 17"/>
          <p:cNvSpPr/>
          <p:nvPr/>
        </p:nvSpPr>
        <p:spPr>
          <a:xfrm>
            <a:off x="228600" y="4168775"/>
            <a:ext cx="8763000" cy="2308225"/>
          </a:xfrm>
          <a:prstGeom prst="rect">
            <a:avLst/>
          </a:prstGeom>
        </p:spPr>
        <p:txBody>
          <a:bodyPr>
            <a:spAutoFit/>
          </a:bodyPr>
          <a:lstStyle/>
          <a:p>
            <a:pPr marL="814388" indent="-450850" algn="ctr">
              <a:defRPr/>
            </a:pPr>
            <a:r>
              <a:rPr lang="en-US" b="1" dirty="0">
                <a:solidFill>
                  <a:schemeClr val="accent2">
                    <a:lumMod val="50000"/>
                  </a:schemeClr>
                </a:solidFill>
                <a:latin typeface="Cambria" pitchFamily="18" charset="0"/>
              </a:rPr>
              <a:t>Vladimir </a:t>
            </a:r>
            <a:r>
              <a:rPr lang="en-US" b="1" dirty="0" err="1">
                <a:solidFill>
                  <a:schemeClr val="accent2">
                    <a:lumMod val="50000"/>
                  </a:schemeClr>
                </a:solidFill>
                <a:latin typeface="Cambria" pitchFamily="18" charset="0"/>
              </a:rPr>
              <a:t>Savković</a:t>
            </a:r>
            <a:endParaRPr lang="sr-Latn-ME" b="1" dirty="0">
              <a:solidFill>
                <a:schemeClr val="accent2">
                  <a:lumMod val="50000"/>
                </a:schemeClr>
              </a:solidFill>
              <a:latin typeface="Cambria" pitchFamily="18" charset="0"/>
            </a:endParaRPr>
          </a:p>
          <a:p>
            <a:pPr marL="814388" indent="-450850" algn="ctr">
              <a:defRPr/>
            </a:pPr>
            <a:r>
              <a:rPr lang="en-US" dirty="0">
                <a:solidFill>
                  <a:schemeClr val="accent2">
                    <a:lumMod val="50000"/>
                  </a:schemeClr>
                </a:solidFill>
                <a:latin typeface="Cambria" pitchFamily="18" charset="0"/>
              </a:rPr>
              <a:t>University of Montenegro Faculty of law</a:t>
            </a:r>
            <a:endParaRPr lang="sr-Latn-ME" dirty="0">
              <a:solidFill>
                <a:schemeClr val="accent2">
                  <a:lumMod val="50000"/>
                </a:schemeClr>
              </a:solidFill>
              <a:latin typeface="Cambria" pitchFamily="18" charset="0"/>
            </a:endParaRPr>
          </a:p>
          <a:p>
            <a:pPr marL="814388" indent="-450850" algn="ctr">
              <a:defRPr/>
            </a:pPr>
            <a:r>
              <a:rPr lang="sr-Latn-ME" b="1" dirty="0">
                <a:solidFill>
                  <a:schemeClr val="accent2">
                    <a:lumMod val="50000"/>
                  </a:schemeClr>
                </a:solidFill>
                <a:latin typeface="Cambria" pitchFamily="18" charset="0"/>
              </a:rPr>
              <a:t>e</a:t>
            </a:r>
            <a:r>
              <a:rPr lang="en-US" b="1" dirty="0">
                <a:solidFill>
                  <a:schemeClr val="accent2">
                    <a:lumMod val="50000"/>
                  </a:schemeClr>
                </a:solidFill>
                <a:latin typeface="Cambria" pitchFamily="18" charset="0"/>
              </a:rPr>
              <a:t>-mail:</a:t>
            </a:r>
            <a:r>
              <a:rPr lang="en-US" dirty="0">
                <a:solidFill>
                  <a:schemeClr val="accent2">
                    <a:lumMod val="50000"/>
                  </a:schemeClr>
                </a:solidFill>
                <a:latin typeface="Cambria" pitchFamily="18" charset="0"/>
              </a:rPr>
              <a:t> </a:t>
            </a:r>
            <a:r>
              <a:rPr lang="en-US" dirty="0">
                <a:solidFill>
                  <a:schemeClr val="accent2">
                    <a:lumMod val="50000"/>
                  </a:schemeClr>
                </a:solidFill>
                <a:latin typeface="Cambria" pitchFamily="18" charset="0"/>
                <a:hlinkClick r:id="rId2"/>
              </a:rPr>
              <a:t>vsavkovic@t-com.me</a:t>
            </a:r>
            <a:endParaRPr lang="sr-Latn-ME" dirty="0">
              <a:solidFill>
                <a:schemeClr val="accent2">
                  <a:lumMod val="50000"/>
                </a:schemeClr>
              </a:solidFill>
              <a:latin typeface="Cambria" pitchFamily="18" charset="0"/>
            </a:endParaRPr>
          </a:p>
          <a:p>
            <a:pPr marL="814388" indent="-450850" algn="ctr">
              <a:defRPr/>
            </a:pPr>
            <a:endParaRPr lang="sr-Latn-CS" b="1" dirty="0">
              <a:solidFill>
                <a:schemeClr val="accent2">
                  <a:lumMod val="50000"/>
                </a:schemeClr>
              </a:solidFill>
              <a:latin typeface="Cambria" pitchFamily="18" charset="0"/>
            </a:endParaRPr>
          </a:p>
          <a:p>
            <a:pPr marL="814388" indent="-450850" algn="ctr">
              <a:defRPr/>
            </a:pPr>
            <a:r>
              <a:rPr lang="en-US" b="1" dirty="0">
                <a:solidFill>
                  <a:schemeClr val="accent2">
                    <a:lumMod val="50000"/>
                  </a:schemeClr>
                </a:solidFill>
                <a:latin typeface="Cambria" pitchFamily="18" charset="0"/>
              </a:rPr>
              <a:t>Vuksan Vuksanovic</a:t>
            </a:r>
          </a:p>
          <a:p>
            <a:pPr marL="814388" indent="-450850" algn="ctr">
              <a:defRPr/>
            </a:pPr>
            <a:r>
              <a:rPr lang="en-US" b="1" dirty="0">
                <a:solidFill>
                  <a:schemeClr val="accent2">
                    <a:lumMod val="50000"/>
                  </a:schemeClr>
                </a:solidFill>
                <a:latin typeface="Cambria" pitchFamily="18" charset="0"/>
              </a:rPr>
              <a:t>Chamber of Economy </a:t>
            </a:r>
          </a:p>
          <a:p>
            <a:pPr marL="814388" indent="-450850" algn="ctr">
              <a:defRPr/>
            </a:pPr>
            <a:r>
              <a:rPr lang="sr-Latn-ME" b="1" dirty="0">
                <a:solidFill>
                  <a:schemeClr val="accent2">
                    <a:lumMod val="50000"/>
                  </a:schemeClr>
                </a:solidFill>
                <a:latin typeface="Cambria" pitchFamily="18" charset="0"/>
              </a:rPr>
              <a:t>e</a:t>
            </a:r>
            <a:r>
              <a:rPr lang="en-US" b="1" dirty="0">
                <a:solidFill>
                  <a:schemeClr val="accent2">
                    <a:lumMod val="50000"/>
                  </a:schemeClr>
                </a:solidFill>
                <a:latin typeface="Cambria" pitchFamily="18" charset="0"/>
              </a:rPr>
              <a:t>-mail:</a:t>
            </a:r>
            <a:r>
              <a:rPr lang="sr-Latn-CS" b="1" dirty="0">
                <a:solidFill>
                  <a:schemeClr val="accent2">
                    <a:lumMod val="50000"/>
                  </a:schemeClr>
                </a:solidFill>
                <a:latin typeface="Cambria" pitchFamily="18" charset="0"/>
              </a:rPr>
              <a:t> </a:t>
            </a:r>
            <a:r>
              <a:rPr lang="en-US" b="1" dirty="0">
                <a:solidFill>
                  <a:schemeClr val="accent2">
                    <a:lumMod val="50000"/>
                  </a:schemeClr>
                </a:solidFill>
                <a:latin typeface="Cambria" pitchFamily="18" charset="0"/>
                <a:hlinkClick r:id="rId3"/>
              </a:rPr>
              <a:t>vuksan.vuksanovic@ckb.me</a:t>
            </a:r>
            <a:endParaRPr lang="sr-Latn-ME" b="1" dirty="0">
              <a:solidFill>
                <a:schemeClr val="accent2">
                  <a:lumMod val="50000"/>
                </a:schemeClr>
              </a:solidFill>
              <a:latin typeface="Cambria" pitchFamily="18" charset="0"/>
            </a:endParaRPr>
          </a:p>
          <a:p>
            <a:pPr marL="814388" indent="-450850" algn="ctr">
              <a:defRPr/>
            </a:pPr>
            <a:endParaRPr lang="en-US" b="1" dirty="0">
              <a:solidFill>
                <a:schemeClr val="accent2">
                  <a:lumMod val="50000"/>
                </a:schemeClr>
              </a:solidFill>
              <a:latin typeface="Cambria" pitchFamily="18" charset="0"/>
            </a:endParaRPr>
          </a:p>
        </p:txBody>
      </p:sp>
      <p:pic>
        <p:nvPicPr>
          <p:cNvPr id="3081"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1" name="Rectangle 20"/>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22" name="Rectangle 21"/>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23" name="Rectangle 22"/>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410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13" name="Text Box 121"/>
          <p:cNvSpPr txBox="1">
            <a:spLocks noChangeArrowheads="1"/>
          </p:cNvSpPr>
          <p:nvPr/>
        </p:nvSpPr>
        <p:spPr bwMode="auto">
          <a:xfrm>
            <a:off x="838200" y="1143000"/>
            <a:ext cx="7620000" cy="3810000"/>
          </a:xfrm>
          <a:prstGeom prst="rect">
            <a:avLst/>
          </a:prstGeom>
          <a:noFill/>
          <a:ln w="9525" algn="ctr">
            <a:noFill/>
            <a:miter lim="800000"/>
            <a:headEnd/>
            <a:tailEnd/>
          </a:ln>
          <a:effectLst/>
        </p:spPr>
        <p:txBody>
          <a:bodyPr/>
          <a:lstStyle/>
          <a:p>
            <a:pPr marL="14288" indent="214313" fontAlgn="auto">
              <a:spcBef>
                <a:spcPts val="0"/>
              </a:spcBef>
              <a:spcAft>
                <a:spcPts val="0"/>
              </a:spcAft>
              <a:buFont typeface="Arial" pitchFamily="34" charset="0"/>
              <a:buChar char="•"/>
              <a:defRPr/>
            </a:pPr>
            <a:endParaRPr lang="sr-Latn-CS" sz="2400" b="1" dirty="0">
              <a:solidFill>
                <a:schemeClr val="accent2">
                  <a:lumMod val="50000"/>
                </a:schemeClr>
              </a:solidFill>
              <a:latin typeface="Cambria" pitchFamily="18" charset="0"/>
              <a:ea typeface="Cambria Math" pitchFamily="18" charset="0"/>
              <a:cs typeface="+mn-cs"/>
            </a:endParaRPr>
          </a:p>
          <a:p>
            <a:pPr marL="14288" indent="214313" algn="ctr" fontAlgn="auto">
              <a:spcBef>
                <a:spcPts val="0"/>
              </a:spcBef>
              <a:spcAft>
                <a:spcPts val="0"/>
              </a:spcAft>
              <a:defRPr/>
            </a:pPr>
            <a:r>
              <a:rPr lang="sr-Latn-CS" sz="2400" b="1" dirty="0">
                <a:solidFill>
                  <a:schemeClr val="accent2">
                    <a:lumMod val="50000"/>
                  </a:schemeClr>
                </a:solidFill>
                <a:latin typeface="Cambria" pitchFamily="18" charset="0"/>
              </a:rPr>
              <a:t>Relevant acquis</a:t>
            </a:r>
            <a:r>
              <a:rPr lang="en-US" sz="2400" b="1" dirty="0">
                <a:solidFill>
                  <a:schemeClr val="accent2">
                    <a:lumMod val="50000"/>
                  </a:schemeClr>
                </a:solidFill>
                <a:latin typeface="Cambria" pitchFamily="18" charset="0"/>
              </a:rPr>
              <a:t>:</a:t>
            </a:r>
            <a:endParaRPr lang="sr-Latn-CS"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buFont typeface="Arial" pitchFamily="34" charset="0"/>
              <a:buChar char="•"/>
              <a:defRPr/>
            </a:pPr>
            <a:endParaRPr lang="en-US" sz="2400" dirty="0">
              <a:solidFill>
                <a:schemeClr val="accent2">
                  <a:lumMod val="50000"/>
                </a:schemeClr>
              </a:solidFill>
              <a:latin typeface="Cambria" pitchFamily="18" charset="0"/>
              <a:cs typeface="+mn-cs"/>
            </a:endParaRPr>
          </a:p>
          <a:p>
            <a:pPr marL="14288" indent="214313" fontAlgn="auto">
              <a:spcBef>
                <a:spcPts val="0"/>
              </a:spcBef>
              <a:spcAft>
                <a:spcPts val="0"/>
              </a:spcAft>
              <a:buFont typeface="Arial" pitchFamily="34" charset="0"/>
              <a:buChar char="•"/>
              <a:defRPr/>
            </a:pPr>
            <a:r>
              <a:rPr lang="en-GB" sz="2400" dirty="0">
                <a:solidFill>
                  <a:schemeClr val="accent2">
                    <a:lumMod val="50000"/>
                  </a:schemeClr>
                </a:solidFill>
                <a:latin typeface="Cambria" pitchFamily="18" charset="0"/>
              </a:rPr>
              <a:t>COUNCIL DIRECTIVE of 18 December 1986 on the Coordination of the Laws of the Member State Relating to Self-employed Commercial Agents (86/653/EEC)</a:t>
            </a:r>
          </a:p>
          <a:p>
            <a:pPr marL="14288" indent="214313" fontAlgn="auto">
              <a:spcBef>
                <a:spcPts val="0"/>
              </a:spcBef>
              <a:spcAft>
                <a:spcPts val="0"/>
              </a:spcAft>
              <a:defRPr/>
            </a:pPr>
            <a:r>
              <a:rPr lang="en-GB" sz="2400" dirty="0">
                <a:solidFill>
                  <a:schemeClr val="accent2">
                    <a:lumMod val="50000"/>
                  </a:schemeClr>
                </a:solidFill>
                <a:latin typeface="Cambria" pitchFamily="18" charset="0"/>
              </a:rPr>
              <a:t> </a:t>
            </a:r>
            <a:endParaRPr lang="en-US" sz="2400" dirty="0">
              <a:solidFill>
                <a:schemeClr val="accent2">
                  <a:lumMod val="50000"/>
                </a:schemeClr>
              </a:solidFill>
              <a:latin typeface="Cambria" pitchFamily="18" charset="0"/>
              <a:ea typeface="Cambria Math" pitchFamily="18" charset="0"/>
            </a:endParaRPr>
          </a:p>
          <a:p>
            <a:pPr marL="14288" indent="214313" fontAlgn="auto">
              <a:lnSpc>
                <a:spcPct val="150000"/>
              </a:lnSpc>
              <a:spcBef>
                <a:spcPts val="0"/>
              </a:spcBef>
              <a:spcAft>
                <a:spcPts val="0"/>
              </a:spcAft>
              <a:defRPr/>
            </a:pPr>
            <a:r>
              <a:rPr lang="en-US" sz="2400" b="1" dirty="0">
                <a:solidFill>
                  <a:schemeClr val="accent2">
                    <a:lumMod val="50000"/>
                  </a:schemeClr>
                </a:solidFill>
                <a:latin typeface="Cambria" pitchFamily="18" charset="0"/>
                <a:ea typeface="Cambria Math" pitchFamily="18" charset="0"/>
              </a:rPr>
              <a:t>Montenegrin L</a:t>
            </a:r>
            <a:r>
              <a:rPr lang="sr-Latn-CS" sz="2400" b="1" dirty="0">
                <a:solidFill>
                  <a:schemeClr val="accent2">
                    <a:lumMod val="50000"/>
                  </a:schemeClr>
                </a:solidFill>
                <a:latin typeface="Cambria" pitchFamily="18" charset="0"/>
                <a:ea typeface="Cambria Math" pitchFamily="18" charset="0"/>
              </a:rPr>
              <a:t>egislation framework</a:t>
            </a:r>
            <a:r>
              <a:rPr lang="en-US" sz="2400" dirty="0">
                <a:solidFill>
                  <a:schemeClr val="accent2">
                    <a:lumMod val="50000"/>
                  </a:schemeClr>
                </a:solidFill>
                <a:latin typeface="Cambria" pitchFamily="18" charset="0"/>
                <a:ea typeface="Cambria Math" pitchFamily="18" charset="0"/>
              </a:rPr>
              <a:t>:</a:t>
            </a:r>
          </a:p>
          <a:p>
            <a:pPr marL="14288" indent="214313" fontAlgn="auto">
              <a:lnSpc>
                <a:spcPct val="150000"/>
              </a:lnSpc>
              <a:spcBef>
                <a:spcPts val="0"/>
              </a:spcBef>
              <a:spcAft>
                <a:spcPts val="0"/>
              </a:spcAft>
              <a:buFont typeface="Arial" pitchFamily="34" charset="0"/>
              <a:buChar char="•"/>
              <a:defRPr/>
            </a:pPr>
            <a:r>
              <a:rPr lang="en-US" sz="2400" dirty="0">
                <a:solidFill>
                  <a:schemeClr val="accent2">
                    <a:lumMod val="50000"/>
                  </a:schemeClr>
                </a:solidFill>
                <a:latin typeface="Cambria" pitchFamily="18" charset="0"/>
                <a:ea typeface="Cambria Math" pitchFamily="18" charset="0"/>
              </a:rPr>
              <a:t>Law on Obligations</a:t>
            </a:r>
            <a:r>
              <a:rPr lang="sr-Latn-CS" sz="2400" dirty="0">
                <a:solidFill>
                  <a:schemeClr val="accent2">
                    <a:lumMod val="50000"/>
                  </a:schemeClr>
                </a:solidFill>
                <a:latin typeface="Cambria" pitchFamily="18" charset="0"/>
                <a:ea typeface="Cambria Math" pitchFamily="18" charset="0"/>
              </a:rPr>
              <a:t> (</a:t>
            </a:r>
            <a:r>
              <a:rPr lang="en-US" sz="2400" dirty="0">
                <a:solidFill>
                  <a:schemeClr val="accent2">
                    <a:lumMod val="50000"/>
                  </a:schemeClr>
                </a:solidFill>
                <a:latin typeface="Cambria" pitchFamily="18" charset="0"/>
              </a:rPr>
              <a:t>“Official Gazette of Montenegro”, no. </a:t>
            </a:r>
            <a:r>
              <a:rPr lang="pl-PL" sz="2400" dirty="0">
                <a:solidFill>
                  <a:schemeClr val="accent2">
                    <a:lumMod val="50000"/>
                  </a:schemeClr>
                </a:solidFill>
                <a:latin typeface="Cambria" pitchFamily="18" charset="0"/>
              </a:rPr>
              <a:t>47/08 and 04/11)</a:t>
            </a:r>
            <a:endParaRPr lang="en-US" sz="2400" dirty="0">
              <a:solidFill>
                <a:schemeClr val="accent2">
                  <a:lumMod val="50000"/>
                </a:schemeClr>
              </a:solidFill>
              <a:latin typeface="Cambria" pitchFamily="18" charset="0"/>
              <a:ea typeface="Cambria Math" pitchFamily="18" charset="0"/>
            </a:endParaRPr>
          </a:p>
          <a:p>
            <a:pPr marL="814388" indent="-450850" algn="ctr" fontAlgn="auto">
              <a:spcBef>
                <a:spcPts val="0"/>
              </a:spcBef>
              <a:spcAft>
                <a:spcPts val="0"/>
              </a:spcAft>
              <a:defRPr/>
            </a:pPr>
            <a:endParaRPr lang="en-US" sz="1400" b="1" dirty="0">
              <a:solidFill>
                <a:schemeClr val="accent2">
                  <a:lumMod val="50000"/>
                </a:schemeClr>
              </a:solidFill>
              <a:latin typeface="Cambria" pitchFamily="18" charset="0"/>
              <a:cs typeface="+mn-cs"/>
            </a:endParaRPr>
          </a:p>
          <a:p>
            <a:pPr marL="814388" indent="-450850"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cs typeface="+mn-cs"/>
            </a:endParaRPr>
          </a:p>
        </p:txBody>
      </p:sp>
      <p:sp>
        <p:nvSpPr>
          <p:cNvPr id="14" name="Rectangle 13"/>
          <p:cNvSpPr/>
          <p:nvPr/>
        </p:nvSpPr>
        <p:spPr>
          <a:xfrm>
            <a:off x="152400" y="1447800"/>
            <a:ext cx="8534400" cy="708025"/>
          </a:xfrm>
          <a:prstGeom prst="rect">
            <a:avLst/>
          </a:prstGeom>
        </p:spPr>
        <p:txBody>
          <a:bodyPr>
            <a:spAutoFit/>
          </a:bodyPr>
          <a:lstStyle/>
          <a:p>
            <a:pPr lvl="1" algn="ctr">
              <a:defRPr/>
            </a:pPr>
            <a:r>
              <a:rPr lang="en-GB" sz="4000" b="1" dirty="0">
                <a:solidFill>
                  <a:schemeClr val="accent2">
                    <a:lumMod val="50000"/>
                  </a:schemeClr>
                </a:solidFill>
              </a:rPr>
              <a:t> </a:t>
            </a:r>
            <a:endParaRPr lang="en-US" sz="4000" b="1" dirty="0">
              <a:solidFill>
                <a:schemeClr val="accent2">
                  <a:lumMod val="50000"/>
                </a:schemeClr>
              </a:solidFill>
              <a:latin typeface="Cambria" pitchFamily="18" charset="0"/>
            </a:endParaRPr>
          </a:p>
        </p:txBody>
      </p:sp>
      <p:grpSp>
        <p:nvGrpSpPr>
          <p:cNvPr id="410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7" name="Rectangle 16"/>
          <p:cNvSpPr/>
          <p:nvPr/>
        </p:nvSpPr>
        <p:spPr>
          <a:xfrm>
            <a:off x="457200" y="1793875"/>
            <a:ext cx="8305800" cy="369888"/>
          </a:xfrm>
          <a:prstGeom prst="rect">
            <a:avLst/>
          </a:prstGeom>
        </p:spPr>
        <p:txBody>
          <a:bodyPr anchor="ctr">
            <a:spAutoFit/>
          </a:bodyPr>
          <a:lstStyle/>
          <a:p>
            <a:pPr indent="42863" algn="ctr" fontAlgn="auto">
              <a:spcBef>
                <a:spcPts val="0"/>
              </a:spcBef>
              <a:spcAft>
                <a:spcPct val="40000"/>
              </a:spcAft>
              <a:buClr>
                <a:srgbClr val="FF0000"/>
              </a:buClr>
              <a:buFont typeface="Wingdings" pitchFamily="2" charset="2"/>
              <a:buNone/>
              <a:defRPr/>
            </a:pPr>
            <a:endParaRPr lang="en-US" b="1" dirty="0">
              <a:solidFill>
                <a:schemeClr val="accent2">
                  <a:lumMod val="50000"/>
                </a:schemeClr>
              </a:solidFill>
              <a:latin typeface="Cambria" pitchFamily="18" charset="0"/>
              <a:cs typeface="+mn-cs"/>
            </a:endParaRPr>
          </a:p>
        </p:txBody>
      </p:sp>
      <p:sp>
        <p:nvSpPr>
          <p:cNvPr id="20" name="Rectangle 19"/>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r-Latn-CS" sz="1100" b="1" dirty="0">
              <a:solidFill>
                <a:srgbClr val="C00000"/>
              </a:solidFill>
            </a:endParaRPr>
          </a:p>
        </p:txBody>
      </p:sp>
      <p:sp>
        <p:nvSpPr>
          <p:cNvPr id="18" name="Rectangle 1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 Box 121"/>
          <p:cNvSpPr txBox="1">
            <a:spLocks noChangeArrowheads="1"/>
          </p:cNvSpPr>
          <p:nvPr/>
        </p:nvSpPr>
        <p:spPr bwMode="auto">
          <a:xfrm>
            <a:off x="342900" y="1143000"/>
            <a:ext cx="8569325" cy="1295400"/>
          </a:xfrm>
          <a:prstGeom prst="rect">
            <a:avLst/>
          </a:prstGeom>
          <a:noFill/>
          <a:ln w="9525" algn="ctr">
            <a:noFill/>
            <a:miter lim="800000"/>
            <a:headEnd/>
            <a:tailEnd/>
          </a:ln>
          <a:effectLst/>
        </p:spPr>
        <p:txBody>
          <a:bodyPr/>
          <a:lstStyle/>
          <a:p>
            <a:pPr lvl="1" algn="ctr">
              <a:defRPr/>
            </a:pPr>
            <a:r>
              <a:rPr lang="en-US" sz="2800" b="1" dirty="0">
                <a:solidFill>
                  <a:schemeClr val="accent2">
                    <a:lumMod val="50000"/>
                  </a:schemeClr>
                </a:solidFill>
                <a:latin typeface="Cambria" pitchFamily="18" charset="0"/>
                <a:cs typeface="+mn-cs"/>
              </a:rPr>
              <a:t>General Remarks </a:t>
            </a:r>
            <a:endParaRPr lang="pl-PL" sz="28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14288" indent="-14288" algn="ctr" fontAlgn="auto">
              <a:spcBef>
                <a:spcPts val="0"/>
              </a:spcBef>
              <a:spcAft>
                <a:spcPct val="40000"/>
              </a:spcAft>
              <a:buClr>
                <a:srgbClr val="FF0000"/>
              </a:buClr>
              <a:buFont typeface="Wingdings" pitchFamily="2" charset="2"/>
              <a:buNone/>
              <a:defRPr/>
            </a:pPr>
            <a:endParaRPr lang="pl-PL" sz="32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b="1" dirty="0">
              <a:solidFill>
                <a:schemeClr val="accent2">
                  <a:lumMod val="50000"/>
                </a:schemeClr>
              </a:solidFill>
              <a:latin typeface="Cambria" pitchFamily="18" charset="0"/>
              <a:cs typeface="+mn-cs"/>
            </a:endParaRPr>
          </a:p>
        </p:txBody>
      </p:sp>
      <p:grpSp>
        <p:nvGrpSpPr>
          <p:cNvPr id="5125"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6" name="Rectangle 15"/>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 </a:t>
            </a:r>
          </a:p>
          <a:p>
            <a:pPr algn="ctr">
              <a:defRPr/>
            </a:pPr>
            <a:r>
              <a:rPr lang="sr-Latn-CS" sz="1100" b="1" dirty="0">
                <a:solidFill>
                  <a:srgbClr val="C00000"/>
                </a:solidFill>
              </a:rPr>
              <a:t> </a:t>
            </a:r>
            <a:endParaRPr lang="en-US" sz="1100" b="1" dirty="0">
              <a:solidFill>
                <a:srgbClr val="C00000"/>
              </a:solidFill>
            </a:endParaRPr>
          </a:p>
        </p:txBody>
      </p:sp>
      <p:sp>
        <p:nvSpPr>
          <p:cNvPr id="17" name="Rectangle 16"/>
          <p:cNvSpPr/>
          <p:nvPr/>
        </p:nvSpPr>
        <p:spPr>
          <a:xfrm>
            <a:off x="1676400" y="2133600"/>
            <a:ext cx="5791200" cy="4154488"/>
          </a:xfrm>
          <a:prstGeom prst="rect">
            <a:avLst/>
          </a:prstGeom>
        </p:spPr>
        <p:txBody>
          <a:bodyPr>
            <a:spAutoFit/>
          </a:bodyPr>
          <a:lstStyle/>
          <a:p>
            <a:pPr marL="514350" indent="-514350" algn="just">
              <a:buFont typeface="Arial" pitchFamily="34" charset="0"/>
              <a:buChar char="•"/>
              <a:defRPr/>
            </a:pPr>
            <a:endParaRPr lang="en-US" sz="2400" b="1" dirty="0">
              <a:solidFill>
                <a:schemeClr val="accent2">
                  <a:lumMod val="50000"/>
                </a:schemeClr>
              </a:solidFill>
              <a:latin typeface="Cambria" pitchFamily="18" charset="0"/>
              <a:cs typeface="+mn-cs"/>
            </a:endParaRPr>
          </a:p>
          <a:p>
            <a:pPr marL="514350" indent="-514350" algn="just">
              <a:buFont typeface="Arial" pitchFamily="34" charset="0"/>
              <a:buChar char="•"/>
              <a:defRPr/>
            </a:pPr>
            <a:r>
              <a:rPr lang="en-US" sz="2400" dirty="0">
                <a:solidFill>
                  <a:schemeClr val="accent2">
                    <a:lumMod val="50000"/>
                  </a:schemeClr>
                </a:solidFill>
                <a:latin typeface="Cambria" pitchFamily="18" charset="0"/>
                <a:ea typeface="Cambria Math" pitchFamily="18" charset="0"/>
              </a:rPr>
              <a:t>Law on obligations concept of the commercial agents generally follows the same concept as the Directive </a:t>
            </a:r>
            <a:r>
              <a:rPr lang="en-GB" sz="2400" dirty="0">
                <a:solidFill>
                  <a:schemeClr val="accent2">
                    <a:lumMod val="50000"/>
                  </a:schemeClr>
                </a:solidFill>
                <a:latin typeface="Cambria" pitchFamily="18" charset="0"/>
              </a:rPr>
              <a:t>86/653/EEC does</a:t>
            </a:r>
            <a:endParaRPr lang="sr-Latn-CS" sz="2400" dirty="0">
              <a:solidFill>
                <a:schemeClr val="accent2">
                  <a:lumMod val="50000"/>
                </a:schemeClr>
              </a:solidFill>
              <a:latin typeface="Cambria" pitchFamily="18" charset="0"/>
            </a:endParaRPr>
          </a:p>
          <a:p>
            <a:pPr marL="514350" indent="-514350" algn="just">
              <a:buFont typeface="Arial" pitchFamily="34" charset="0"/>
              <a:buChar char="•"/>
              <a:defRPr/>
            </a:pPr>
            <a:endParaRPr lang="en-GB" sz="2400" dirty="0">
              <a:solidFill>
                <a:schemeClr val="accent2">
                  <a:lumMod val="50000"/>
                </a:schemeClr>
              </a:solidFill>
              <a:latin typeface="Cambria" pitchFamily="18" charset="0"/>
            </a:endParaRPr>
          </a:p>
          <a:p>
            <a:pPr marL="514350" indent="-514350">
              <a:buFont typeface="Arial" pitchFamily="34" charset="0"/>
              <a:buChar char="•"/>
              <a:defRPr/>
            </a:pPr>
            <a:endParaRPr lang="en-US" sz="2400" b="1" dirty="0">
              <a:solidFill>
                <a:schemeClr val="accent2">
                  <a:lumMod val="50000"/>
                </a:schemeClr>
              </a:solidFill>
              <a:latin typeface="Cambria" pitchFamily="18" charset="0"/>
              <a:cs typeface="+mn-cs"/>
            </a:endParaRPr>
          </a:p>
          <a:p>
            <a:pPr marL="514350" indent="-514350">
              <a:buFont typeface="Arial" pitchFamily="34" charset="0"/>
              <a:buChar char="•"/>
              <a:defRPr/>
            </a:pPr>
            <a:endParaRPr lang="en-US" sz="2400" b="1" dirty="0">
              <a:solidFill>
                <a:schemeClr val="accent2">
                  <a:lumMod val="50000"/>
                </a:schemeClr>
              </a:solidFill>
              <a:latin typeface="Cambria" pitchFamily="18" charset="0"/>
              <a:cs typeface="+mn-cs"/>
            </a:endParaRPr>
          </a:p>
          <a:p>
            <a:pPr marL="514350" indent="-514350">
              <a:buFont typeface="Arial" pitchFamily="34" charset="0"/>
              <a:buChar char="•"/>
              <a:defRPr/>
            </a:pPr>
            <a:endParaRPr lang="x-none" sz="2400" b="1" dirty="0">
              <a:solidFill>
                <a:schemeClr val="accent2">
                  <a:lumMod val="50000"/>
                </a:schemeClr>
              </a:solidFill>
              <a:latin typeface="Cambria" pitchFamily="18" charset="0"/>
              <a:cs typeface="+mn-cs"/>
            </a:endParaRPr>
          </a:p>
          <a:p>
            <a:pPr marL="514350" indent="-514350">
              <a:lnSpc>
                <a:spcPct val="200000"/>
              </a:lnSpc>
              <a:defRPr/>
            </a:pPr>
            <a:endParaRPr lang="x-none" sz="2400" b="1" dirty="0">
              <a:solidFill>
                <a:schemeClr val="accent2">
                  <a:lumMod val="50000"/>
                </a:schemeClr>
              </a:solidFill>
              <a:latin typeface="Cambria" pitchFamily="18" charset="0"/>
              <a:cs typeface="+mn-cs"/>
            </a:endParaRPr>
          </a:p>
        </p:txBody>
      </p:sp>
      <p:pic>
        <p:nvPicPr>
          <p:cNvPr id="5128"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35488"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148"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x-none" sz="1000" b="1" dirty="0">
                <a:solidFill>
                  <a:schemeClr val="accent2">
                    <a:lumMod val="75000"/>
                  </a:schemeClr>
                </a:solidFill>
                <a:latin typeface="Cambria" pitchFamily="18" charset="0"/>
                <a:cs typeface="+mn-cs"/>
              </a:rPr>
              <a:t>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6150"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6151"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6152"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r-Latn-CS" sz="1100" b="1" dirty="0">
              <a:solidFill>
                <a:srgbClr val="C00000"/>
              </a:solidFill>
            </a:endParaRPr>
          </a:p>
        </p:txBody>
      </p:sp>
      <p:sp>
        <p:nvSpPr>
          <p:cNvPr id="4107" name="Rectangle 18"/>
          <p:cNvSpPr>
            <a:spLocks noChangeArrowheads="1"/>
          </p:cNvSpPr>
          <p:nvPr/>
        </p:nvSpPr>
        <p:spPr bwMode="auto">
          <a:xfrm>
            <a:off x="228600" y="609600"/>
            <a:ext cx="8610600" cy="5602288"/>
          </a:xfrm>
          <a:prstGeom prst="rect">
            <a:avLst/>
          </a:prstGeom>
          <a:noFill/>
          <a:ln w="9525">
            <a:noFill/>
            <a:miter lim="800000"/>
            <a:headEnd/>
            <a:tailEnd/>
          </a:ln>
        </p:spPr>
        <p:txBody>
          <a:bodyPr>
            <a:spAutoFit/>
          </a:bodyPr>
          <a:lstStyle/>
          <a:p>
            <a:pPr marL="514350" indent="-514350" algn="ctr">
              <a:defRPr/>
            </a:pPr>
            <a:r>
              <a:rPr lang="en-US" sz="2800" b="1" dirty="0">
                <a:solidFill>
                  <a:schemeClr val="accent2">
                    <a:lumMod val="50000"/>
                  </a:schemeClr>
                </a:solidFill>
                <a:latin typeface="Cambria" pitchFamily="18" charset="0"/>
              </a:rPr>
              <a:t>      </a:t>
            </a:r>
            <a:endParaRPr lang="en-US" sz="2600" b="1" dirty="0">
              <a:solidFill>
                <a:schemeClr val="accent2">
                  <a:lumMod val="50000"/>
                </a:schemeClr>
              </a:solidFill>
              <a:latin typeface="Cambria" pitchFamily="18" charset="0"/>
            </a:endParaRPr>
          </a:p>
          <a:p>
            <a:pPr lvl="1" algn="ctr">
              <a:defRPr/>
            </a:pPr>
            <a:r>
              <a:rPr lang="en-US" sz="2800" b="1" dirty="0">
                <a:solidFill>
                  <a:schemeClr val="accent2">
                    <a:lumMod val="50000"/>
                  </a:schemeClr>
                </a:solidFill>
                <a:latin typeface="Cambria" pitchFamily="18" charset="0"/>
              </a:rPr>
              <a:t>Selected specific issues</a:t>
            </a:r>
            <a:endParaRPr lang="pl-PL" sz="2800" b="1" dirty="0">
              <a:solidFill>
                <a:schemeClr val="accent2">
                  <a:lumMod val="50000"/>
                </a:schemeClr>
              </a:solidFill>
              <a:latin typeface="Cambria" pitchFamily="18" charset="0"/>
            </a:endParaRPr>
          </a:p>
          <a:p>
            <a:pPr marL="514350" indent="-514350" algn="ctr">
              <a:defRPr/>
            </a:pPr>
            <a:endParaRPr lang="en-US" sz="2800" b="1" dirty="0">
              <a:solidFill>
                <a:schemeClr val="accent2">
                  <a:lumMod val="50000"/>
                </a:schemeClr>
              </a:solidFill>
              <a:latin typeface="Cambria" pitchFamily="18" charset="0"/>
            </a:endParaRPr>
          </a:p>
          <a:p>
            <a:pPr marL="514350" indent="-514350" algn="just">
              <a:buFont typeface="Arial" pitchFamily="34" charset="0"/>
              <a:buChar char="•"/>
              <a:defRPr/>
            </a:pPr>
            <a:r>
              <a:rPr lang="en-GB" sz="2200" dirty="0">
                <a:solidFill>
                  <a:schemeClr val="accent2">
                    <a:lumMod val="50000"/>
                  </a:schemeClr>
                </a:solidFill>
                <a:latin typeface="Cambria" pitchFamily="18" charset="0"/>
                <a:cs typeface="Calibri" pitchFamily="34" charset="0"/>
              </a:rPr>
              <a:t>Definitions of the commercial agents from the Directive (Article 1 Paragraph 2) and the one from the Law on Obligations (Article 883), although not of the same wording, are matching essentially</a:t>
            </a:r>
            <a:endParaRPr lang="sr-Latn-CS" sz="2200" dirty="0">
              <a:solidFill>
                <a:schemeClr val="accent2">
                  <a:lumMod val="50000"/>
                </a:schemeClr>
              </a:solidFill>
              <a:latin typeface="Cambria" pitchFamily="18" charset="0"/>
              <a:cs typeface="Calibri" pitchFamily="34" charset="0"/>
            </a:endParaRPr>
          </a:p>
          <a:p>
            <a:pPr marL="514350" indent="-514350" algn="just">
              <a:buFont typeface="Arial" pitchFamily="34" charset="0"/>
              <a:buChar char="•"/>
              <a:defRPr/>
            </a:pPr>
            <a:endParaRPr lang="en-GB" sz="2200" dirty="0">
              <a:solidFill>
                <a:schemeClr val="accent2">
                  <a:lumMod val="50000"/>
                </a:schemeClr>
              </a:solidFill>
              <a:latin typeface="Cambria" pitchFamily="18" charset="0"/>
              <a:cs typeface="Calibri" pitchFamily="34" charset="0"/>
            </a:endParaRPr>
          </a:p>
          <a:p>
            <a:pPr marL="514350" indent="-514350" algn="just">
              <a:buFont typeface="Arial" pitchFamily="34" charset="0"/>
              <a:buChar char="•"/>
              <a:defRPr/>
            </a:pPr>
            <a:r>
              <a:rPr lang="en-GB" sz="2200" dirty="0">
                <a:solidFill>
                  <a:schemeClr val="accent2">
                    <a:lumMod val="50000"/>
                  </a:schemeClr>
                </a:solidFill>
                <a:latin typeface="Cambria" pitchFamily="18" charset="0"/>
                <a:cs typeface="Calibri" pitchFamily="34" charset="0"/>
              </a:rPr>
              <a:t>Law on Obligations should also be considered as being in conformity with the exclusions from the notion of commercial agents stipulated by the Directive (Article 1 Paragraph 3 and Article 2 Paragraphs 1 and 2), although Law on Obligations does not explicitly stipulates those exclusions. Namely, there are separate laws regulating each of those situations and the according principle</a:t>
            </a:r>
            <a:r>
              <a:rPr lang="en-US" sz="2200" dirty="0">
                <a:solidFill>
                  <a:schemeClr val="accent2">
                    <a:lumMod val="50000"/>
                  </a:schemeClr>
                </a:solidFill>
                <a:latin typeface="Cambria" pitchFamily="18" charset="0"/>
                <a:cs typeface="Calibri" pitchFamily="34" charset="0"/>
              </a:rPr>
              <a:t> </a:t>
            </a:r>
            <a:r>
              <a:rPr lang="en-US" sz="2200" i="1" dirty="0" err="1">
                <a:solidFill>
                  <a:schemeClr val="accent2">
                    <a:lumMod val="50000"/>
                  </a:schemeClr>
                </a:solidFill>
                <a:latin typeface="Cambria" pitchFamily="18" charset="0"/>
                <a:cs typeface="Calibri" pitchFamily="34" charset="0"/>
              </a:rPr>
              <a:t>Lex</a:t>
            </a:r>
            <a:r>
              <a:rPr lang="en-US" sz="2200" i="1" dirty="0">
                <a:solidFill>
                  <a:schemeClr val="accent2">
                    <a:lumMod val="50000"/>
                  </a:schemeClr>
                </a:solidFill>
                <a:latin typeface="Cambria" pitchFamily="18" charset="0"/>
                <a:cs typeface="Calibri" pitchFamily="34" charset="0"/>
              </a:rPr>
              <a:t> </a:t>
            </a:r>
            <a:r>
              <a:rPr lang="en-US" sz="2200" i="1" dirty="0" err="1">
                <a:solidFill>
                  <a:schemeClr val="accent2">
                    <a:lumMod val="50000"/>
                  </a:schemeClr>
                </a:solidFill>
                <a:latin typeface="Cambria" pitchFamily="18" charset="0"/>
                <a:cs typeface="Calibri" pitchFamily="34" charset="0"/>
              </a:rPr>
              <a:t>specialis</a:t>
            </a:r>
            <a:r>
              <a:rPr lang="en-US" sz="2200" i="1" dirty="0">
                <a:solidFill>
                  <a:schemeClr val="accent2">
                    <a:lumMod val="50000"/>
                  </a:schemeClr>
                </a:solidFill>
                <a:latin typeface="Cambria" pitchFamily="18" charset="0"/>
                <a:cs typeface="Calibri" pitchFamily="34" charset="0"/>
              </a:rPr>
              <a:t> </a:t>
            </a:r>
            <a:r>
              <a:rPr lang="en-US" sz="2200" i="1" dirty="0" err="1">
                <a:solidFill>
                  <a:schemeClr val="accent2">
                    <a:lumMod val="50000"/>
                  </a:schemeClr>
                </a:solidFill>
                <a:latin typeface="Cambria" pitchFamily="18" charset="0"/>
                <a:cs typeface="Calibri" pitchFamily="34" charset="0"/>
              </a:rPr>
              <a:t>derogat</a:t>
            </a:r>
            <a:r>
              <a:rPr lang="en-US" sz="2200" i="1" dirty="0">
                <a:solidFill>
                  <a:schemeClr val="accent2">
                    <a:lumMod val="50000"/>
                  </a:schemeClr>
                </a:solidFill>
                <a:latin typeface="Cambria" pitchFamily="18" charset="0"/>
                <a:cs typeface="Calibri" pitchFamily="34" charset="0"/>
              </a:rPr>
              <a:t> </a:t>
            </a:r>
            <a:r>
              <a:rPr lang="en-US" sz="2200" i="1" dirty="0" err="1">
                <a:solidFill>
                  <a:schemeClr val="accent2">
                    <a:lumMod val="50000"/>
                  </a:schemeClr>
                </a:solidFill>
                <a:latin typeface="Cambria" pitchFamily="18" charset="0"/>
                <a:cs typeface="Calibri" pitchFamily="34" charset="0"/>
              </a:rPr>
              <a:t>legi</a:t>
            </a:r>
            <a:r>
              <a:rPr lang="en-US" sz="2200" i="1" dirty="0">
                <a:solidFill>
                  <a:schemeClr val="accent2">
                    <a:lumMod val="50000"/>
                  </a:schemeClr>
                </a:solidFill>
                <a:latin typeface="Cambria" pitchFamily="18" charset="0"/>
                <a:cs typeface="Calibri" pitchFamily="34" charset="0"/>
              </a:rPr>
              <a:t> </a:t>
            </a:r>
            <a:r>
              <a:rPr lang="en-US" sz="2200" i="1" dirty="0" err="1">
                <a:solidFill>
                  <a:schemeClr val="accent2">
                    <a:lumMod val="50000"/>
                  </a:schemeClr>
                </a:solidFill>
                <a:latin typeface="Cambria" pitchFamily="18" charset="0"/>
                <a:cs typeface="Calibri" pitchFamily="34" charset="0"/>
              </a:rPr>
              <a:t>generali</a:t>
            </a:r>
            <a:r>
              <a:rPr lang="en-GB" sz="2200" i="1" dirty="0">
                <a:solidFill>
                  <a:schemeClr val="accent2">
                    <a:lumMod val="50000"/>
                  </a:schemeClr>
                </a:solidFill>
                <a:latin typeface="Cambria" pitchFamily="18" charset="0"/>
                <a:cs typeface="Calibri" pitchFamily="34" charset="0"/>
              </a:rPr>
              <a:t> </a:t>
            </a:r>
            <a:r>
              <a:rPr lang="en-GB" sz="2200" dirty="0">
                <a:solidFill>
                  <a:schemeClr val="accent2">
                    <a:lumMod val="50000"/>
                  </a:schemeClr>
                </a:solidFill>
                <a:latin typeface="Cambria" pitchFamily="18" charset="0"/>
                <a:cs typeface="Calibri" pitchFamily="34" charset="0"/>
              </a:rPr>
              <a:t>is applied</a:t>
            </a:r>
          </a:p>
          <a:p>
            <a:pPr marL="514350" indent="-514350">
              <a:buFont typeface="Arial" pitchFamily="34" charset="0"/>
              <a:buChar char="•"/>
              <a:defRPr/>
            </a:pPr>
            <a:endParaRPr lang="x-none" sz="3200" b="1" dirty="0">
              <a:solidFill>
                <a:schemeClr val="accent2">
                  <a:lumMod val="50000"/>
                </a:schemeClr>
              </a:solidFill>
              <a:latin typeface="Cambria" pitchFamily="18" charset="0"/>
            </a:endParaRPr>
          </a:p>
        </p:txBody>
      </p:sp>
      <p:sp>
        <p:nvSpPr>
          <p:cNvPr id="17" name="Rectangle 16"/>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19" name="Rectangle 18"/>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172"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7174"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grpSp>
        <p:nvGrpSpPr>
          <p:cNvPr id="7175"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228600" y="609600"/>
            <a:ext cx="8566150" cy="1752600"/>
          </a:xfrm>
          <a:prstGeom prst="rect">
            <a:avLst/>
          </a:prstGeom>
          <a:noFill/>
          <a:ln w="9525">
            <a:noFill/>
            <a:miter lim="800000"/>
            <a:headEnd/>
            <a:tailEnd/>
          </a:ln>
        </p:spPr>
        <p:txBody>
          <a:bodyPr anchor="ctr">
            <a:normAutofit/>
          </a:bodyPr>
          <a:lstStyle/>
          <a:p>
            <a:pPr marL="14288" indent="-14288" algn="ctr" fontAlgn="auto">
              <a:spcBef>
                <a:spcPts val="0"/>
              </a:spcBef>
              <a:spcAft>
                <a:spcPct val="40000"/>
              </a:spcAft>
              <a:buClr>
                <a:srgbClr val="FF0000"/>
              </a:buClr>
              <a:defRPr/>
            </a:pPr>
            <a:r>
              <a:rPr lang="en-US" sz="2800" b="1" dirty="0">
                <a:solidFill>
                  <a:schemeClr val="accent2">
                    <a:lumMod val="50000"/>
                  </a:schemeClr>
                </a:solidFill>
                <a:latin typeface="Cambria" pitchFamily="18" charset="0"/>
              </a:rPr>
              <a:t>Selected specific issues</a:t>
            </a:r>
            <a:endParaRPr lang="pl-PL" sz="2800" b="1" dirty="0">
              <a:solidFill>
                <a:schemeClr val="accent2">
                  <a:lumMod val="50000"/>
                </a:schemeClr>
              </a:solidFill>
              <a:latin typeface="Cambria" pitchFamily="18" charset="0"/>
            </a:endParaRPr>
          </a:p>
          <a:p>
            <a:pPr algn="ctr" eaLnBrk="0" hangingPunct="0">
              <a:buFontTx/>
              <a:buChar char="-"/>
              <a:defRPr/>
            </a:pPr>
            <a:endParaRPr lang="hr-HR" sz="2600" b="1" dirty="0">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609600" y="2057400"/>
            <a:ext cx="8148638" cy="4221163"/>
          </a:xfrm>
          <a:prstGeom prst="rect">
            <a:avLst/>
          </a:prstGeom>
          <a:noFill/>
          <a:ln w="9525">
            <a:noFill/>
            <a:miter lim="800000"/>
            <a:headEnd/>
            <a:tailEnd/>
          </a:ln>
        </p:spPr>
        <p:txBody>
          <a:bodyPr>
            <a:normAutofit/>
          </a:bodyPr>
          <a:lstStyle/>
          <a:p>
            <a:pPr algn="just">
              <a:buFont typeface="Arial" pitchFamily="34" charset="0"/>
              <a:buChar char="•"/>
              <a:defRPr/>
            </a:pPr>
            <a:r>
              <a:rPr lang="en-US" sz="2400" b="1" dirty="0">
                <a:solidFill>
                  <a:schemeClr val="accent2">
                    <a:lumMod val="50000"/>
                  </a:schemeClr>
                </a:solidFill>
                <a:latin typeface="Cambria" pitchFamily="18" charset="0"/>
              </a:rPr>
              <a:t> </a:t>
            </a:r>
            <a:r>
              <a:rPr lang="en-US" sz="2400" dirty="0">
                <a:solidFill>
                  <a:schemeClr val="accent2">
                    <a:lumMod val="50000"/>
                  </a:schemeClr>
                </a:solidFill>
                <a:latin typeface="Cambria" pitchFamily="18" charset="0"/>
              </a:rPr>
              <a:t>When it comes to rights and obligations of the commercial agents, Law on obligations (Articles 895 and 896) is mostly in conformity with the according provisions of the Directive (Articles 3 and 4).</a:t>
            </a:r>
          </a:p>
          <a:p>
            <a:pPr algn="just">
              <a:buFont typeface="Arial" pitchFamily="34" charset="0"/>
              <a:buChar char="•"/>
              <a:defRPr/>
            </a:pPr>
            <a:endParaRPr lang="en-US" sz="2400" dirty="0">
              <a:solidFill>
                <a:schemeClr val="accent2">
                  <a:lumMod val="50000"/>
                </a:schemeClr>
              </a:solidFill>
              <a:latin typeface="Cambria" pitchFamily="18" charset="0"/>
            </a:endParaRPr>
          </a:p>
          <a:p>
            <a:pPr algn="just">
              <a:buFont typeface="Arial" pitchFamily="34" charset="0"/>
              <a:buChar char="•"/>
              <a:defRPr/>
            </a:pPr>
            <a:r>
              <a:rPr lang="en-US" sz="2400" dirty="0">
                <a:solidFill>
                  <a:schemeClr val="accent2">
                    <a:lumMod val="50000"/>
                  </a:schemeClr>
                </a:solidFill>
                <a:latin typeface="Cambria" pitchFamily="18" charset="0"/>
              </a:rPr>
              <a:t> T</a:t>
            </a:r>
            <a:r>
              <a:rPr lang="en-GB" sz="2400" dirty="0">
                <a:solidFill>
                  <a:schemeClr val="accent2">
                    <a:lumMod val="50000"/>
                  </a:schemeClr>
                </a:solidFill>
                <a:latin typeface="Cambria" pitchFamily="18" charset="0"/>
              </a:rPr>
              <a:t>here is no specific provision in Law on Obligations forbidding derogation from the stipulated rights and obligations of a commercial agent and of the principal, as the Directive (Article 5) does. </a:t>
            </a:r>
            <a:endParaRPr lang="en-US" sz="2400" dirty="0">
              <a:solidFill>
                <a:schemeClr val="accent2">
                  <a:lumMod val="50000"/>
                </a:schemeClr>
              </a:solidFill>
              <a:latin typeface="Cambria" pitchFamily="18" charset="0"/>
            </a:endParaRPr>
          </a:p>
        </p:txBody>
      </p:sp>
      <p:sp>
        <p:nvSpPr>
          <p:cNvPr id="21" name="Rectangle 20"/>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20" name="Rectangle 19"/>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22" name="Rectangle 21"/>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8196"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8198"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8199" name="Text Box 121"/>
          <p:cNvSpPr txBox="1">
            <a:spLocks noChangeArrowheads="1"/>
          </p:cNvSpPr>
          <p:nvPr/>
        </p:nvSpPr>
        <p:spPr bwMode="auto">
          <a:xfrm>
            <a:off x="179388" y="2286000"/>
            <a:ext cx="8569325" cy="37338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8200"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304800" y="685800"/>
            <a:ext cx="8458200" cy="1752600"/>
          </a:xfrm>
          <a:prstGeom prst="rect">
            <a:avLst/>
          </a:prstGeom>
          <a:noFill/>
          <a:ln w="9525">
            <a:noFill/>
            <a:miter lim="800000"/>
            <a:headEnd/>
            <a:tailEnd/>
          </a:ln>
        </p:spPr>
        <p:txBody>
          <a:bodyPr anchor="ctr">
            <a:normAutofit/>
          </a:bodyPr>
          <a:lstStyle/>
          <a:p>
            <a:pPr lvl="1" algn="ctr">
              <a:defRPr/>
            </a:pPr>
            <a:r>
              <a:rPr lang="en-US" sz="2800" b="1" dirty="0">
                <a:solidFill>
                  <a:schemeClr val="accent2">
                    <a:lumMod val="50000"/>
                  </a:schemeClr>
                </a:solidFill>
                <a:latin typeface="Cambria" pitchFamily="18" charset="0"/>
              </a:rPr>
              <a:t>Selected specific issues</a:t>
            </a:r>
            <a:endParaRPr lang="hr-HR" sz="2800" b="1" dirty="0">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685800" y="2667000"/>
            <a:ext cx="7086600" cy="2667000"/>
          </a:xfrm>
          <a:prstGeom prst="rect">
            <a:avLst/>
          </a:prstGeom>
          <a:noFill/>
          <a:ln w="9525">
            <a:noFill/>
            <a:miter lim="800000"/>
            <a:headEnd/>
            <a:tailEnd/>
          </a:ln>
        </p:spPr>
        <p:txBody>
          <a:bodyPr>
            <a:normAutofit fontScale="25000" lnSpcReduction="20000"/>
          </a:bodyPr>
          <a:lstStyle/>
          <a:p>
            <a:pPr marL="685800" lvl="1" indent="-228600" algn="just" eaLnBrk="0" hangingPunct="0">
              <a:lnSpc>
                <a:spcPct val="120000"/>
              </a:lnSpc>
              <a:spcBef>
                <a:spcPct val="20000"/>
              </a:spcBef>
              <a:defRPr/>
            </a:pPr>
            <a:r>
              <a:rPr lang="en-US" sz="7400" b="1" dirty="0">
                <a:solidFill>
                  <a:schemeClr val="accent2">
                    <a:lumMod val="50000"/>
                  </a:schemeClr>
                </a:solidFill>
                <a:latin typeface="Cambria" pitchFamily="18" charset="0"/>
                <a:cs typeface="+mn-cs"/>
              </a:rPr>
              <a:t>	</a:t>
            </a:r>
            <a:r>
              <a:rPr lang="en-US" sz="8000" dirty="0">
                <a:solidFill>
                  <a:schemeClr val="accent2">
                    <a:lumMod val="50000"/>
                  </a:schemeClr>
                </a:solidFill>
                <a:latin typeface="Cambria" pitchFamily="18" charset="0"/>
                <a:cs typeface="Calibri" pitchFamily="34" charset="0"/>
              </a:rPr>
              <a:t>The provisions of the Directive concerning remuneration (Articles 6 -12) are more comprehensive and precise than those of the Law on Obligations (Articles 897, 898 and 899) and are more protective when it comes to the status of commercial agents.  </a:t>
            </a:r>
          </a:p>
          <a:p>
            <a:pPr marL="228600" indent="-228600" algn="just" eaLnBrk="0" hangingPunct="0">
              <a:lnSpc>
                <a:spcPct val="150000"/>
              </a:lnSpc>
              <a:spcBef>
                <a:spcPct val="20000"/>
              </a:spcBef>
              <a:buFont typeface="Arial" pitchFamily="34" charset="0"/>
              <a:buChar char="•"/>
              <a:defRPr/>
            </a:pPr>
            <a:endParaRPr lang="en-US" sz="5000" b="1" dirty="0">
              <a:solidFill>
                <a:schemeClr val="accent2">
                  <a:lumMod val="50000"/>
                </a:schemeClr>
              </a:solidFill>
              <a:latin typeface="Cambria" pitchFamily="18" charset="0"/>
              <a:cs typeface="+mn-cs"/>
            </a:endParaRPr>
          </a:p>
          <a:p>
            <a:pPr marL="228600" indent="-228600" algn="just" eaLnBrk="0" hangingPunct="0">
              <a:lnSpc>
                <a:spcPct val="150000"/>
              </a:lnSpc>
              <a:spcBef>
                <a:spcPct val="20000"/>
              </a:spcBef>
              <a:defRPr/>
            </a:pPr>
            <a:r>
              <a:rPr lang="en-US" sz="5000" b="1" dirty="0">
                <a:solidFill>
                  <a:schemeClr val="accent2">
                    <a:lumMod val="50000"/>
                  </a:schemeClr>
                </a:solidFill>
                <a:latin typeface="Cambria" pitchFamily="18" charset="0"/>
                <a:cs typeface="+mn-cs"/>
              </a:rPr>
              <a:t> </a:t>
            </a:r>
          </a:p>
          <a:p>
            <a:pPr marL="228600" indent="-228600" algn="just" eaLnBrk="0" hangingPunct="0">
              <a:lnSpc>
                <a:spcPct val="150000"/>
              </a:lnSpc>
              <a:spcBef>
                <a:spcPct val="20000"/>
              </a:spcBef>
              <a:defRPr/>
            </a:pPr>
            <a:r>
              <a:rPr lang="en-US" sz="2400" b="1" dirty="0">
                <a:solidFill>
                  <a:schemeClr val="accent2">
                    <a:lumMod val="50000"/>
                  </a:schemeClr>
                </a:solidFill>
                <a:latin typeface="Cambria" pitchFamily="18" charset="0"/>
                <a:cs typeface="+mn-cs"/>
              </a:rPr>
              <a:t>       </a:t>
            </a:r>
          </a:p>
        </p:txBody>
      </p:sp>
      <p:sp>
        <p:nvSpPr>
          <p:cNvPr id="21" name="Rectangle 20"/>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20" name="Rectangle 19"/>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22" name="Rectangle 21"/>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220"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9222"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9223"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9224"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381000" y="609600"/>
            <a:ext cx="8305800" cy="1143000"/>
          </a:xfrm>
          <a:prstGeom prst="rect">
            <a:avLst/>
          </a:prstGeom>
          <a:noFill/>
          <a:ln w="9525">
            <a:noFill/>
            <a:miter lim="800000"/>
            <a:headEnd/>
            <a:tailEnd/>
          </a:ln>
        </p:spPr>
        <p:txBody>
          <a:bodyPr anchor="ctr">
            <a:normAutofit/>
          </a:bodyPr>
          <a:lstStyle/>
          <a:p>
            <a:pPr lvl="1" algn="ctr">
              <a:defRPr/>
            </a:pPr>
            <a:r>
              <a:rPr lang="en-US" sz="2800" b="1" dirty="0">
                <a:solidFill>
                  <a:schemeClr val="accent2">
                    <a:lumMod val="50000"/>
                  </a:schemeClr>
                </a:solidFill>
                <a:latin typeface="Cambria" pitchFamily="18" charset="0"/>
              </a:rPr>
              <a:t>Selected specific issues</a:t>
            </a:r>
            <a:endParaRPr lang="hr-HR" sz="2800" b="1" dirty="0">
              <a:solidFill>
                <a:schemeClr val="accent2">
                  <a:lumMod val="50000"/>
                </a:schemeClr>
              </a:solidFill>
              <a:latin typeface="Cambria" pitchFamily="18" charset="0"/>
            </a:endParaRPr>
          </a:p>
        </p:txBody>
      </p:sp>
      <p:sp>
        <p:nvSpPr>
          <p:cNvPr id="19" name="Content Placeholder 2"/>
          <p:cNvSpPr txBox="1">
            <a:spLocks/>
          </p:cNvSpPr>
          <p:nvPr/>
        </p:nvSpPr>
        <p:spPr bwMode="auto">
          <a:xfrm>
            <a:off x="838200" y="1676400"/>
            <a:ext cx="7467600" cy="3962400"/>
          </a:xfrm>
          <a:prstGeom prst="rect">
            <a:avLst/>
          </a:prstGeom>
          <a:noFill/>
          <a:ln w="9525">
            <a:noFill/>
            <a:miter lim="800000"/>
            <a:headEnd/>
            <a:tailEnd/>
          </a:ln>
        </p:spPr>
        <p:txBody>
          <a:bodyPr>
            <a:normAutofit fontScale="77500" lnSpcReduction="20000"/>
          </a:bodyPr>
          <a:lstStyle/>
          <a:p>
            <a:pPr marL="228600" indent="-228600" eaLnBrk="0" hangingPunct="0">
              <a:spcBef>
                <a:spcPts val="0"/>
              </a:spcBef>
              <a:spcAft>
                <a:spcPts val="600"/>
              </a:spcAft>
              <a:buFont typeface="Arial" pitchFamily="34" charset="0"/>
              <a:buChar char="•"/>
              <a:defRPr/>
            </a:pPr>
            <a:endParaRPr lang="x-none" sz="2700" dirty="0">
              <a:solidFill>
                <a:schemeClr val="accent2">
                  <a:lumMod val="50000"/>
                </a:schemeClr>
              </a:solidFill>
              <a:latin typeface="Cambria" pitchFamily="18" charset="0"/>
              <a:cs typeface="Calibri" pitchFamily="34" charset="0"/>
            </a:endParaRPr>
          </a:p>
          <a:p>
            <a:pPr marL="228600" indent="-228600" eaLnBrk="0" hangingPunct="0">
              <a:lnSpc>
                <a:spcPct val="150000"/>
              </a:lnSpc>
              <a:spcBef>
                <a:spcPct val="20000"/>
              </a:spcBef>
              <a:defRPr/>
            </a:pPr>
            <a:r>
              <a:rPr lang="sr-Latn-CS" sz="2700" dirty="0">
                <a:solidFill>
                  <a:schemeClr val="accent2">
                    <a:lumMod val="50000"/>
                  </a:schemeClr>
                </a:solidFill>
                <a:latin typeface="Cambria" pitchFamily="18" charset="0"/>
                <a:cs typeface="Calibri" pitchFamily="34" charset="0"/>
              </a:rPr>
              <a:t>    </a:t>
            </a:r>
            <a:r>
              <a:rPr lang="en-US" sz="2700" dirty="0">
                <a:solidFill>
                  <a:schemeClr val="accent2">
                    <a:lumMod val="50000"/>
                  </a:schemeClr>
                </a:solidFill>
                <a:latin typeface="Cambria" pitchFamily="18" charset="0"/>
                <a:cs typeface="Calibri" pitchFamily="34" charset="0"/>
              </a:rPr>
              <a:t>The Law on Obligations (Articles 884, 903, 904 and 905) are mostly in conformity with the provisions of the Directive  (Articles 13, 14, 15 and 16) on conclusion and termination (including the rescinding) of the contract between the commercial agent and the principal. The only deviation (nonconformity) concerns the periods of notice for the termination of contracts concluded for an indefinite time not matching precisely</a:t>
            </a:r>
            <a:endParaRPr lang="x-none" sz="2700" dirty="0">
              <a:solidFill>
                <a:schemeClr val="accent2">
                  <a:lumMod val="50000"/>
                </a:schemeClr>
              </a:solidFill>
              <a:latin typeface="Cambria" pitchFamily="18" charset="0"/>
              <a:cs typeface="Calibri" pitchFamily="34" charset="0"/>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x-none"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en-US" b="1" dirty="0">
              <a:solidFill>
                <a:schemeClr val="accent2">
                  <a:lumMod val="50000"/>
                </a:schemeClr>
              </a:solidFill>
              <a:latin typeface="Cambria" pitchFamily="18" charset="0"/>
              <a:cs typeface="+mn-cs"/>
            </a:endParaRPr>
          </a:p>
          <a:p>
            <a:pPr marL="228600" indent="-228600" eaLnBrk="0" hangingPunct="0">
              <a:lnSpc>
                <a:spcPct val="150000"/>
              </a:lnSpc>
              <a:spcBef>
                <a:spcPct val="20000"/>
              </a:spcBef>
              <a:buFont typeface="Arial" pitchFamily="34" charset="0"/>
              <a:buChar char="•"/>
              <a:defRPr/>
            </a:pPr>
            <a:endParaRPr lang="sr-Latn-CS" b="1" dirty="0">
              <a:solidFill>
                <a:schemeClr val="accent2">
                  <a:lumMod val="50000"/>
                </a:schemeClr>
              </a:solidFill>
              <a:latin typeface="Cambria" pitchFamily="18" charset="0"/>
              <a:cs typeface="+mn-cs"/>
            </a:endParaRPr>
          </a:p>
        </p:txBody>
      </p:sp>
      <p:sp>
        <p:nvSpPr>
          <p:cNvPr id="21" name="Rectangle 20"/>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20" name="Rectangle 19"/>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22" name="Rectangle 21"/>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0" y="0"/>
            <a:ext cx="9144000" cy="533400"/>
          </a:xfrm>
          <a:prstGeom prst="round2SameRect">
            <a:avLst>
              <a:gd name="adj1" fmla="val 21211"/>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Same Side Corner Rectangle 11"/>
          <p:cNvSpPr/>
          <p:nvPr/>
        </p:nvSpPr>
        <p:spPr>
          <a:xfrm rot="10800000">
            <a:off x="0" y="6400800"/>
            <a:ext cx="9144000" cy="457200"/>
          </a:xfrm>
          <a:prstGeom prst="round2SameRect">
            <a:avLst>
              <a:gd name="adj1" fmla="val 30139"/>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244" name="Picture 3" descr="C:\Documents and Settings\alen.nikezic\Desktop\Picture3.png"/>
          <p:cNvPicPr>
            <a:picLocks noChangeAspect="1" noChangeArrowheads="1"/>
          </p:cNvPicPr>
          <p:nvPr/>
        </p:nvPicPr>
        <p:blipFill>
          <a:blip r:embed="rId2"/>
          <a:srcRect l="14655" t="27274" r="14732"/>
          <a:stretch>
            <a:fillRect/>
          </a:stretch>
        </p:blipFill>
        <p:spPr bwMode="auto">
          <a:xfrm>
            <a:off x="7848600" y="6383338"/>
            <a:ext cx="1200150" cy="436562"/>
          </a:xfrm>
          <a:prstGeom prst="rect">
            <a:avLst/>
          </a:prstGeom>
          <a:noFill/>
          <a:ln w="9525">
            <a:noFill/>
            <a:miter lim="800000"/>
            <a:headEnd/>
            <a:tailEnd/>
          </a:ln>
        </p:spPr>
      </p:pic>
      <p:sp>
        <p:nvSpPr>
          <p:cNvPr id="9" name="Rectangle 8"/>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pic>
        <p:nvPicPr>
          <p:cNvPr id="10246" name="Picture 4" descr="C:\Documents and Settings\alen.nikezic\Desktop\MUPIJU-Stari komp\Press clipping\montenegro grb.wmf"/>
          <p:cNvPicPr>
            <a:picLocks noChangeAspect="1" noChangeArrowheads="1"/>
          </p:cNvPicPr>
          <p:nvPr/>
        </p:nvPicPr>
        <p:blipFill>
          <a:blip r:embed="rId3"/>
          <a:srcRect/>
          <a:stretch>
            <a:fillRect/>
          </a:stretch>
        </p:blipFill>
        <p:spPr bwMode="auto">
          <a:xfrm>
            <a:off x="66675" y="6362700"/>
            <a:ext cx="508000" cy="503238"/>
          </a:xfrm>
          <a:prstGeom prst="rect">
            <a:avLst/>
          </a:prstGeom>
          <a:noFill/>
          <a:ln w="9525">
            <a:noFill/>
            <a:miter lim="800000"/>
            <a:headEnd/>
            <a:tailEnd/>
          </a:ln>
        </p:spPr>
      </p:pic>
      <p:sp>
        <p:nvSpPr>
          <p:cNvPr id="10247" name="Text Box 121"/>
          <p:cNvSpPr txBox="1">
            <a:spLocks noChangeArrowheads="1"/>
          </p:cNvSpPr>
          <p:nvPr/>
        </p:nvSpPr>
        <p:spPr bwMode="auto">
          <a:xfrm>
            <a:off x="179388" y="2514600"/>
            <a:ext cx="8569325" cy="3505200"/>
          </a:xfrm>
          <a:prstGeom prst="rect">
            <a:avLst/>
          </a:prstGeom>
          <a:noFill/>
          <a:ln w="9525" algn="ctr">
            <a:noFill/>
            <a:miter lim="800000"/>
            <a:headEnd/>
            <a:tailEnd/>
          </a:ln>
        </p:spPr>
        <p:txBody>
          <a:bodyPr/>
          <a:lstStyle/>
          <a:p>
            <a:pPr marL="814388" indent="-450850" algn="ctr"/>
            <a:endParaRPr lang="en-US" sz="1400" b="1">
              <a:solidFill>
                <a:srgbClr val="000099"/>
              </a:solidFill>
              <a:latin typeface="Cambria" pitchFamily="18" charset="0"/>
            </a:endParaRPr>
          </a:p>
          <a:p>
            <a:pPr marL="814388" indent="-450850" algn="ctr">
              <a:spcAft>
                <a:spcPct val="40000"/>
              </a:spcAft>
              <a:buClr>
                <a:srgbClr val="FF0000"/>
              </a:buClr>
              <a:buFont typeface="Wingdings" pitchFamily="2" charset="2"/>
              <a:buNone/>
            </a:pPr>
            <a:endParaRPr lang="en-US" b="1">
              <a:latin typeface="Cambria" pitchFamily="18" charset="0"/>
            </a:endParaRPr>
          </a:p>
        </p:txBody>
      </p:sp>
      <p:grpSp>
        <p:nvGrpSpPr>
          <p:cNvPr id="10248" name="Group 21"/>
          <p:cNvGrpSpPr>
            <a:grpSpLocks/>
          </p:cNvGrpSpPr>
          <p:nvPr/>
        </p:nvGrpSpPr>
        <p:grpSpPr bwMode="auto">
          <a:xfrm>
            <a:off x="7885113" y="-4763"/>
            <a:ext cx="1211262" cy="385763"/>
            <a:chOff x="7814716" y="-5258"/>
            <a:chExt cx="1210767" cy="460280"/>
          </a:xfrm>
        </p:grpSpPr>
        <p:sp>
          <p:nvSpPr>
            <p:cNvPr id="23" name="5-Point Star 22"/>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8" name="Rectangle 17"/>
          <p:cNvSpPr/>
          <p:nvPr/>
        </p:nvSpPr>
        <p:spPr>
          <a:xfrm>
            <a:off x="7772400" y="6400800"/>
            <a:ext cx="13716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Latn-CS" sz="1100" b="1" dirty="0">
                <a:solidFill>
                  <a:srgbClr val="C00000"/>
                </a:solidFill>
              </a:rPr>
              <a:t>Poglavlje 25 </a:t>
            </a:r>
          </a:p>
          <a:p>
            <a:pPr algn="ctr">
              <a:defRPr/>
            </a:pPr>
            <a:r>
              <a:rPr lang="sr-Latn-CS" sz="1100" b="1" dirty="0">
                <a:solidFill>
                  <a:srgbClr val="C00000"/>
                </a:solidFill>
              </a:rPr>
              <a:t> Nauka i istraživanje</a:t>
            </a:r>
            <a:endParaRPr lang="en-US" sz="1100" b="1" dirty="0">
              <a:solidFill>
                <a:srgbClr val="C00000"/>
              </a:solidFill>
            </a:endParaRPr>
          </a:p>
        </p:txBody>
      </p:sp>
      <p:sp>
        <p:nvSpPr>
          <p:cNvPr id="17" name="Title 1"/>
          <p:cNvSpPr txBox="1">
            <a:spLocks/>
          </p:cNvSpPr>
          <p:nvPr/>
        </p:nvSpPr>
        <p:spPr bwMode="auto">
          <a:xfrm>
            <a:off x="1295400" y="609600"/>
            <a:ext cx="6553200" cy="1295400"/>
          </a:xfrm>
          <a:prstGeom prst="rect">
            <a:avLst/>
          </a:prstGeom>
          <a:noFill/>
          <a:ln w="9525">
            <a:noFill/>
            <a:miter lim="800000"/>
            <a:headEnd/>
            <a:tailEnd/>
          </a:ln>
        </p:spPr>
        <p:txBody>
          <a:bodyPr anchor="ctr">
            <a:normAutofit/>
          </a:bodyPr>
          <a:lstStyle/>
          <a:p>
            <a:pPr algn="ctr" eaLnBrk="0" hangingPunct="0">
              <a:defRPr/>
            </a:pPr>
            <a:r>
              <a:rPr lang="en-US" sz="2800" b="1" dirty="0">
                <a:solidFill>
                  <a:schemeClr val="accent2">
                    <a:lumMod val="50000"/>
                  </a:schemeClr>
                </a:solidFill>
                <a:latin typeface="Cambria" pitchFamily="18" charset="0"/>
              </a:rPr>
              <a:t/>
            </a:r>
            <a:br>
              <a:rPr lang="en-US" sz="2800" b="1" dirty="0">
                <a:solidFill>
                  <a:schemeClr val="accent2">
                    <a:lumMod val="50000"/>
                  </a:schemeClr>
                </a:solidFill>
                <a:latin typeface="Cambria" pitchFamily="18" charset="0"/>
              </a:rPr>
            </a:br>
            <a:r>
              <a:rPr lang="en-US" sz="2800" b="1" dirty="0">
                <a:solidFill>
                  <a:schemeClr val="accent2">
                    <a:lumMod val="50000"/>
                  </a:schemeClr>
                </a:solidFill>
                <a:latin typeface="Cambria" pitchFamily="18" charset="0"/>
              </a:rPr>
              <a:t> Concluding</a:t>
            </a:r>
            <a:endParaRPr lang="hr-HR" sz="2800" b="1" dirty="0">
              <a:solidFill>
                <a:schemeClr val="accent2">
                  <a:lumMod val="50000"/>
                </a:schemeClr>
              </a:solidFill>
              <a:latin typeface="Cambria" pitchFamily="18" charset="0"/>
              <a:ea typeface="+mj-ea"/>
              <a:cs typeface="+mj-cs"/>
            </a:endParaRPr>
          </a:p>
        </p:txBody>
      </p:sp>
      <p:sp>
        <p:nvSpPr>
          <p:cNvPr id="19" name="Content Placeholder 2"/>
          <p:cNvSpPr txBox="1">
            <a:spLocks/>
          </p:cNvSpPr>
          <p:nvPr/>
        </p:nvSpPr>
        <p:spPr bwMode="auto">
          <a:xfrm>
            <a:off x="574675" y="1722438"/>
            <a:ext cx="8035925" cy="4525962"/>
          </a:xfrm>
          <a:prstGeom prst="rect">
            <a:avLst/>
          </a:prstGeom>
          <a:noFill/>
          <a:ln w="9525">
            <a:noFill/>
            <a:miter lim="800000"/>
            <a:headEnd/>
            <a:tailEnd/>
          </a:ln>
        </p:spPr>
        <p:txBody>
          <a:bodyPr/>
          <a:lstStyle/>
          <a:p>
            <a:pPr marL="228600" indent="-228600" algn="ctr" eaLnBrk="0" hangingPunct="0">
              <a:lnSpc>
                <a:spcPct val="150000"/>
              </a:lnSpc>
              <a:spcBef>
                <a:spcPct val="20000"/>
              </a:spcBef>
              <a:buFont typeface="Arial" pitchFamily="34" charset="0"/>
              <a:buChar char="•"/>
              <a:defRPr/>
            </a:pPr>
            <a:endParaRPr lang="en-US" sz="2800" b="1" dirty="0">
              <a:solidFill>
                <a:schemeClr val="accent2">
                  <a:lumMod val="50000"/>
                </a:schemeClr>
              </a:solidFill>
              <a:latin typeface="Cambria" pitchFamily="18" charset="0"/>
            </a:endParaRPr>
          </a:p>
          <a:p>
            <a:pPr marL="228600" indent="-228600" algn="just" eaLnBrk="0" hangingPunct="0">
              <a:spcBef>
                <a:spcPct val="20000"/>
              </a:spcBef>
              <a:buFont typeface="Arial" pitchFamily="34" charset="0"/>
              <a:buChar char="•"/>
              <a:defRPr/>
            </a:pPr>
            <a:r>
              <a:rPr lang="en-US" sz="2400" dirty="0">
                <a:solidFill>
                  <a:schemeClr val="accent2">
                    <a:lumMod val="50000"/>
                  </a:schemeClr>
                </a:solidFill>
                <a:latin typeface="Cambria" pitchFamily="18" charset="0"/>
                <a:cs typeface="Calibri" pitchFamily="34" charset="0"/>
              </a:rPr>
              <a:t>Directive </a:t>
            </a:r>
            <a:r>
              <a:rPr lang="en-GB" sz="2400" dirty="0">
                <a:solidFill>
                  <a:schemeClr val="accent2">
                    <a:lumMod val="50000"/>
                  </a:schemeClr>
                </a:solidFill>
                <a:latin typeface="Cambria" pitchFamily="18" charset="0"/>
                <a:cs typeface="Calibri" pitchFamily="34" charset="0"/>
              </a:rPr>
              <a:t>86/653/EEC is partially transposed into Montenegrin </a:t>
            </a:r>
            <a:r>
              <a:rPr lang="sr-Latn-CS" sz="2400" dirty="0">
                <a:solidFill>
                  <a:schemeClr val="accent2">
                    <a:lumMod val="50000"/>
                  </a:schemeClr>
                </a:solidFill>
                <a:latin typeface="Cambria" pitchFamily="18" charset="0"/>
                <a:cs typeface="Calibri" pitchFamily="34" charset="0"/>
              </a:rPr>
              <a:t>Legal system</a:t>
            </a:r>
            <a:r>
              <a:rPr lang="en-GB" sz="2400" dirty="0">
                <a:solidFill>
                  <a:schemeClr val="accent2">
                    <a:lumMod val="50000"/>
                  </a:schemeClr>
                </a:solidFill>
                <a:latin typeface="Cambria" pitchFamily="18" charset="0"/>
                <a:cs typeface="Calibri" pitchFamily="34" charset="0"/>
              </a:rPr>
              <a:t>. </a:t>
            </a:r>
            <a:endParaRPr lang="sr-Latn-CS" sz="2400" dirty="0">
              <a:solidFill>
                <a:schemeClr val="accent2">
                  <a:lumMod val="50000"/>
                </a:schemeClr>
              </a:solidFill>
              <a:latin typeface="Cambria" pitchFamily="18" charset="0"/>
              <a:cs typeface="Calibri" pitchFamily="34" charset="0"/>
            </a:endParaRPr>
          </a:p>
          <a:p>
            <a:pPr marL="228600" indent="-228600" algn="just" eaLnBrk="0" hangingPunct="0">
              <a:spcBef>
                <a:spcPct val="20000"/>
              </a:spcBef>
              <a:buFont typeface="Arial" pitchFamily="34" charset="0"/>
              <a:buChar char="•"/>
              <a:defRPr/>
            </a:pPr>
            <a:endParaRPr lang="sr-Latn-CS" sz="2400" dirty="0">
              <a:solidFill>
                <a:schemeClr val="accent2">
                  <a:lumMod val="50000"/>
                </a:schemeClr>
              </a:solidFill>
              <a:latin typeface="Cambria" pitchFamily="18" charset="0"/>
              <a:cs typeface="Calibri" pitchFamily="34" charset="0"/>
            </a:endParaRPr>
          </a:p>
          <a:p>
            <a:pPr marL="228600" indent="-228600" algn="just" eaLnBrk="0" hangingPunct="0">
              <a:spcBef>
                <a:spcPct val="20000"/>
              </a:spcBef>
              <a:buFont typeface="Arial" pitchFamily="34" charset="0"/>
              <a:buChar char="•"/>
              <a:defRPr/>
            </a:pPr>
            <a:r>
              <a:rPr lang="en-GB" sz="2400" dirty="0">
                <a:solidFill>
                  <a:schemeClr val="accent2">
                    <a:lumMod val="50000"/>
                  </a:schemeClr>
                </a:solidFill>
                <a:latin typeface="Cambria" pitchFamily="18" charset="0"/>
                <a:cs typeface="Calibri" pitchFamily="34" charset="0"/>
              </a:rPr>
              <a:t>Since the Law on Obligations generally follows the same concept as the Directive no major difficulties should be expected in course of seeing this process through</a:t>
            </a:r>
            <a:endParaRPr lang="en-US" sz="2400" dirty="0">
              <a:solidFill>
                <a:schemeClr val="accent2">
                  <a:lumMod val="50000"/>
                </a:schemeClr>
              </a:solidFill>
              <a:latin typeface="Cambria" pitchFamily="18" charset="0"/>
              <a:cs typeface="Calibri" pitchFamily="34" charset="0"/>
            </a:endParaRPr>
          </a:p>
          <a:p>
            <a:pPr marL="228600" indent="-228600" algn="just" eaLnBrk="0" hangingPunct="0">
              <a:spcBef>
                <a:spcPct val="20000"/>
              </a:spcBef>
              <a:buFont typeface="Arial" pitchFamily="34" charset="0"/>
              <a:buChar char="•"/>
              <a:defRPr/>
            </a:pPr>
            <a:endParaRPr lang="hr-HR" sz="2400" dirty="0">
              <a:solidFill>
                <a:schemeClr val="accent2">
                  <a:lumMod val="50000"/>
                </a:schemeClr>
              </a:solidFill>
              <a:latin typeface="Cambria" pitchFamily="18" charset="0"/>
              <a:cs typeface="Calibri" pitchFamily="34" charset="0"/>
            </a:endParaRPr>
          </a:p>
          <a:p>
            <a:pPr marL="228600" indent="-228600" eaLnBrk="0" hangingPunct="0">
              <a:lnSpc>
                <a:spcPct val="150000"/>
              </a:lnSpc>
              <a:spcBef>
                <a:spcPct val="20000"/>
              </a:spcBef>
              <a:buFont typeface="Arial" pitchFamily="34" charset="0"/>
              <a:buChar char="•"/>
              <a:defRPr/>
            </a:pPr>
            <a:endParaRPr lang="en-US" sz="2000" b="1" dirty="0">
              <a:solidFill>
                <a:schemeClr val="accent2">
                  <a:lumMod val="50000"/>
                </a:schemeClr>
              </a:solidFill>
              <a:latin typeface="Cambria" pitchFamily="18" charset="0"/>
            </a:endParaRPr>
          </a:p>
          <a:p>
            <a:pPr marL="228600" indent="-228600" eaLnBrk="0" hangingPunct="0">
              <a:spcBef>
                <a:spcPct val="20000"/>
              </a:spcBef>
              <a:buFont typeface="Arial" pitchFamily="34" charset="0"/>
              <a:buChar char="•"/>
              <a:defRPr/>
            </a:pPr>
            <a:endParaRPr lang="x-none" sz="2000" b="1" dirty="0">
              <a:solidFill>
                <a:schemeClr val="accent2">
                  <a:lumMod val="50000"/>
                </a:schemeClr>
              </a:solidFill>
              <a:latin typeface="Cambria" pitchFamily="18" charset="0"/>
            </a:endParaRPr>
          </a:p>
          <a:p>
            <a:pPr marL="228600" indent="-228600" eaLnBrk="0" hangingPunct="0">
              <a:lnSpc>
                <a:spcPct val="150000"/>
              </a:lnSpc>
              <a:spcBef>
                <a:spcPct val="20000"/>
              </a:spcBef>
              <a:defRPr/>
            </a:pPr>
            <a:r>
              <a:rPr lang="x-none" sz="2000" b="1" dirty="0">
                <a:solidFill>
                  <a:schemeClr val="accent2">
                    <a:lumMod val="50000"/>
                  </a:schemeClr>
                </a:solidFill>
                <a:latin typeface="Cambria" pitchFamily="18" charset="0"/>
              </a:rPr>
              <a:t> </a:t>
            </a:r>
            <a:endParaRPr lang="hr-HR" sz="2000" b="1" dirty="0">
              <a:solidFill>
                <a:schemeClr val="accent2">
                  <a:lumMod val="50000"/>
                </a:schemeClr>
              </a:solidFill>
              <a:latin typeface="Cambria" pitchFamily="18" charset="0"/>
            </a:endParaRPr>
          </a:p>
        </p:txBody>
      </p:sp>
      <p:sp>
        <p:nvSpPr>
          <p:cNvPr id="21" name="Rectangle 20"/>
          <p:cNvSpPr/>
          <p:nvPr/>
        </p:nvSpPr>
        <p:spPr>
          <a:xfrm>
            <a:off x="7620000" y="6400800"/>
            <a:ext cx="1524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b="1" dirty="0">
              <a:solidFill>
                <a:srgbClr val="C00000"/>
              </a:solidFill>
            </a:endParaRPr>
          </a:p>
        </p:txBody>
      </p:sp>
      <p:sp>
        <p:nvSpPr>
          <p:cNvPr id="20" name="Rectangle 19"/>
          <p:cNvSpPr/>
          <p:nvPr/>
        </p:nvSpPr>
        <p:spPr>
          <a:xfrm>
            <a:off x="95250" y="104775"/>
            <a:ext cx="7524750" cy="757238"/>
          </a:xfrm>
          <a:prstGeom prst="rect">
            <a:avLst/>
          </a:prstGeom>
        </p:spPr>
        <p:txBody>
          <a:bodyPr>
            <a:spAutoFit/>
          </a:bodyP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rPr>
              <a:t>Chapter </a:t>
            </a:r>
            <a:r>
              <a:rPr lang="en-US" b="1" dirty="0">
                <a:solidFill>
                  <a:schemeClr val="accent2">
                    <a:lumMod val="20000"/>
                    <a:lumOff val="80000"/>
                  </a:schemeClr>
                </a:solidFill>
                <a:latin typeface="Cambria" pitchFamily="18" charset="0"/>
              </a:rPr>
              <a:t>03</a:t>
            </a:r>
            <a:r>
              <a:rPr lang="sr-Latn-CS" b="1" dirty="0">
                <a:solidFill>
                  <a:schemeClr val="accent2">
                    <a:lumMod val="20000"/>
                    <a:lumOff val="80000"/>
                  </a:schemeClr>
                </a:solidFill>
                <a:latin typeface="Cambria" pitchFamily="18" charset="0"/>
              </a:rPr>
              <a:t>: </a:t>
            </a:r>
            <a:r>
              <a:rPr lang="en-GB" b="1" dirty="0">
                <a:solidFill>
                  <a:schemeClr val="accent2">
                    <a:lumMod val="20000"/>
                    <a:lumOff val="80000"/>
                  </a:schemeClr>
                </a:solidFill>
                <a:latin typeface="Cambria" pitchFamily="18" charset="0"/>
              </a:rPr>
              <a:t>Right of establishment and freedom to provide services</a:t>
            </a:r>
            <a:endParaRPr lang="en-US" b="1" dirty="0">
              <a:solidFill>
                <a:schemeClr val="accent2">
                  <a:lumMod val="20000"/>
                  <a:lumOff val="80000"/>
                </a:schemeClr>
              </a:solidFill>
              <a:latin typeface="Cambria" pitchFamily="18" charset="0"/>
            </a:endParaRPr>
          </a:p>
          <a:p>
            <a:pPr marL="14288" indent="-14288" fontAlgn="auto">
              <a:spcBef>
                <a:spcPts val="0"/>
              </a:spcBef>
              <a:spcAft>
                <a:spcPct val="40000"/>
              </a:spcAft>
              <a:buClr>
                <a:srgbClr val="FF0000"/>
              </a:buClr>
              <a:buFont typeface="Wingdings" pitchFamily="2" charset="2"/>
              <a:buNone/>
              <a:defRPr/>
            </a:pPr>
            <a:endParaRPr lang="en-US" b="1" dirty="0">
              <a:solidFill>
                <a:schemeClr val="accent2">
                  <a:lumMod val="20000"/>
                  <a:lumOff val="80000"/>
                </a:schemeClr>
              </a:solidFill>
              <a:latin typeface="Cambria" pitchFamily="18" charset="0"/>
              <a:cs typeface="+mn-cs"/>
            </a:endParaRPr>
          </a:p>
        </p:txBody>
      </p:sp>
      <p:sp>
        <p:nvSpPr>
          <p:cNvPr id="22" name="Rectangle 21"/>
          <p:cNvSpPr/>
          <p:nvPr/>
        </p:nvSpPr>
        <p:spPr>
          <a:xfrm>
            <a:off x="6858000" y="6400800"/>
            <a:ext cx="22860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b="1" dirty="0">
                <a:solidFill>
                  <a:schemeClr val="accent2">
                    <a:lumMod val="75000"/>
                  </a:schemeClr>
                </a:solidFill>
                <a:latin typeface="Cambria" pitchFamily="18" charset="0"/>
              </a:rPr>
              <a:t>Chapter 3</a:t>
            </a:r>
            <a:r>
              <a:rPr lang="en-US" sz="1100" b="1" dirty="0">
                <a:solidFill>
                  <a:schemeClr val="accent2">
                    <a:lumMod val="75000"/>
                  </a:schemeClr>
                </a:solidFill>
                <a:latin typeface="Cambria" pitchFamily="18" charset="0"/>
              </a:rPr>
              <a:t>:</a:t>
            </a:r>
            <a:endParaRPr lang="sr-Latn-CS" sz="1100" b="1" dirty="0">
              <a:solidFill>
                <a:schemeClr val="accent2">
                  <a:lumMod val="75000"/>
                </a:schemeClr>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1269"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r>
              <a:rPr lang="en-US" sz="4000" b="1" dirty="0">
                <a:solidFill>
                  <a:schemeClr val="accent2">
                    <a:lumMod val="20000"/>
                    <a:lumOff val="80000"/>
                  </a:schemeClr>
                </a:solidFill>
                <a:latin typeface="Cambria" pitchFamily="18" charset="0"/>
                <a:cs typeface="+mn-cs"/>
              </a:rPr>
              <a:t>?</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4136</TotalTime>
  <Words>724</Words>
  <Application>Microsoft Office PowerPoint</Application>
  <PresentationFormat>On-screen Show (4:3)</PresentationFormat>
  <Paragraphs>108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Cambria</vt:lpstr>
      <vt:lpstr>Wingdings</vt:lpstr>
      <vt:lpstr>Cambria Math</vt: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user</cp:lastModifiedBy>
  <cp:revision>327</cp:revision>
  <dcterms:created xsi:type="dcterms:W3CDTF">2012-04-18T16:21:57Z</dcterms:created>
  <dcterms:modified xsi:type="dcterms:W3CDTF">2012-11-22T15:12:53Z</dcterms:modified>
</cp:coreProperties>
</file>