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2"/>
  </p:handoutMasterIdLst>
  <p:sldIdLst>
    <p:sldId id="341" r:id="rId2"/>
    <p:sldId id="340" r:id="rId3"/>
    <p:sldId id="346" r:id="rId4"/>
    <p:sldId id="347" r:id="rId5"/>
    <p:sldId id="348" r:id="rId6"/>
    <p:sldId id="349" r:id="rId7"/>
    <p:sldId id="350" r:id="rId8"/>
    <p:sldId id="351" r:id="rId9"/>
    <p:sldId id="352" r:id="rId10"/>
    <p:sldId id="353" r:id="rId11"/>
    <p:sldId id="354" r:id="rId12"/>
    <p:sldId id="355" r:id="rId13"/>
    <p:sldId id="356" r:id="rId14"/>
    <p:sldId id="357" r:id="rId15"/>
    <p:sldId id="358" r:id="rId16"/>
    <p:sldId id="359" r:id="rId17"/>
    <p:sldId id="363" r:id="rId18"/>
    <p:sldId id="360" r:id="rId19"/>
    <p:sldId id="361" r:id="rId20"/>
    <p:sldId id="362" r:id="rId21"/>
  </p:sldIdLst>
  <p:sldSz cx="9144000" cy="6858000" type="screen4x3"/>
  <p:notesSz cx="6858000" cy="99472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6A1414"/>
    <a:srgbClr val="82302E"/>
    <a:srgbClr val="9E1E1E"/>
    <a:srgbClr val="99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19" autoAdjust="0"/>
    <p:restoredTop sz="94660" autoAdjust="0"/>
  </p:normalViewPr>
  <p:slideViewPr>
    <p:cSldViewPr>
      <p:cViewPr varScale="1">
        <p:scale>
          <a:sx n="50" d="100"/>
          <a:sy n="50" d="100"/>
        </p:scale>
        <p:origin x="-1086" y="-90"/>
      </p:cViewPr>
      <p:guideLst>
        <p:guide orient="horz" pos="2160"/>
        <p:guide pos="2880"/>
      </p:guideLst>
    </p:cSldViewPr>
  </p:slideViewPr>
  <p:outlineViewPr>
    <p:cViewPr>
      <p:scale>
        <a:sx n="33" d="100"/>
        <a:sy n="33" d="100"/>
      </p:scale>
      <p:origin x="0" y="186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AE0D5CF3-2445-485F-A96A-E8690B2BD342}" type="datetimeFigureOut">
              <a:rPr lang="en-US" smtClean="0"/>
              <a:pPr/>
              <a:t>22-Nov-12</a:t>
            </a:fld>
            <a:endParaRPr lang="en-US"/>
          </a:p>
        </p:txBody>
      </p:sp>
      <p:sp>
        <p:nvSpPr>
          <p:cNvPr id="4" name="Footer Placeholder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a:defRPr sz="1200"/>
            </a:lvl1pPr>
          </a:lstStyle>
          <a:p>
            <a:fld id="{48A3D916-46DA-46A6-B542-6359B4F2660A}"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2C12ED7-27D8-499E-9963-CD4F60DF6805}"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4950C2D-6EEB-4C92-A5CF-95AAA8CBC18F}" type="slidenum">
              <a:rPr lang="en-US"/>
              <a:pPr>
                <a:defRPr/>
              </a:pPr>
              <a:t>‹#›</a:t>
            </a:fld>
            <a:endParaRPr lang="en-US"/>
          </a:p>
        </p:txBody>
      </p:sp>
    </p:spTree>
  </p:cSld>
  <p:clrMapOvr>
    <a:masterClrMapping/>
  </p:clrMapOvr>
  <p:transition>
    <p:pull dir="l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FE93BFA-0C54-4670-98FC-A6B1F3A7235B}"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2B3E334-1908-4B3D-A02D-BD9EA608975B}" type="slidenum">
              <a:rPr lang="en-US"/>
              <a:pPr>
                <a:defRPr/>
              </a:pPr>
              <a:t>‹#›</a:t>
            </a:fld>
            <a:endParaRPr lang="en-US"/>
          </a:p>
        </p:txBody>
      </p:sp>
    </p:spTree>
  </p:cSld>
  <p:clrMapOvr>
    <a:masterClrMapping/>
  </p:clrMapOvr>
  <p:transition>
    <p:pull dir="l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2C2C06E-B644-4903-B89F-A75DC2E93F57}"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4F9DFEB-CDB1-41AE-A946-26803478A7B4}" type="slidenum">
              <a:rPr lang="en-US"/>
              <a:pPr>
                <a:defRPr/>
              </a:pPr>
              <a:t>‹#›</a:t>
            </a:fld>
            <a:endParaRPr lang="en-US"/>
          </a:p>
        </p:txBody>
      </p:sp>
    </p:spTree>
  </p:cSld>
  <p:clrMapOvr>
    <a:masterClrMapping/>
  </p:clrMapOvr>
  <p:transition>
    <p:pull dir="l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9FEDF7D-D027-4D1A-985E-6107F009E1F9}" type="datetimeFigureOut">
              <a:rPr lang="en-US"/>
              <a:pPr>
                <a:defRPr/>
              </a:pPr>
              <a:t>22-Nov-12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B9D6281-BB67-436A-BCBD-307F7E383274}" type="slidenum">
              <a:rPr lang="en-US"/>
              <a:pPr>
                <a:defRPr/>
              </a:pPr>
              <a:t>‹#›</a:t>
            </a:fld>
            <a:endParaRPr lang="en-US"/>
          </a:p>
        </p:txBody>
      </p:sp>
    </p:spTree>
  </p:cSld>
  <p:clrMapOvr>
    <a:masterClrMapping/>
  </p:clrMapOvr>
  <p:transition>
    <p:pull dir="l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884D831-C074-4082-9FAF-230F7FB7D53F}" type="datetimeFigureOut">
              <a:rPr lang="en-US"/>
              <a:pPr>
                <a:defRPr/>
              </a:pPr>
              <a:t>22-Nov-12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0B07FEB-58E3-4E6D-935C-DDBDE54C4D18}" type="slidenum">
              <a:rPr lang="en-US"/>
              <a:pPr>
                <a:defRPr/>
              </a:pPr>
              <a:t>‹#›</a:t>
            </a:fld>
            <a:endParaRPr lang="en-US"/>
          </a:p>
        </p:txBody>
      </p:sp>
    </p:spTree>
  </p:cSld>
  <p:clrMapOvr>
    <a:masterClrMapping/>
  </p:clrMapOvr>
  <p:transition>
    <p:pull dir="l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E3972A3-AD1B-4370-AE59-BE7B5A80B57B}" type="datetimeFigureOut">
              <a:rPr lang="en-US"/>
              <a:pPr>
                <a:defRPr/>
              </a:pPr>
              <a:t>22-Nov-12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4E4806C-27F5-468E-A4F4-611E089C4856}" type="slidenum">
              <a:rPr lang="en-US"/>
              <a:pPr>
                <a:defRPr/>
              </a:pPr>
              <a:t>‹#›</a:t>
            </a:fld>
            <a:endParaRPr lang="en-US"/>
          </a:p>
        </p:txBody>
      </p:sp>
    </p:spTree>
  </p:cSld>
  <p:clrMapOvr>
    <a:masterClrMapping/>
  </p:clrMapOvr>
  <p:transition>
    <p:pull dir="l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8953A97-3973-4C0F-920C-E08FC0A668BA}" type="datetimeFigureOut">
              <a:rPr lang="en-US"/>
              <a:pPr>
                <a:defRPr/>
              </a:pPr>
              <a:t>22-Nov-12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149275F-E2C6-49C0-8B41-46546A1EE4AA}" type="slidenum">
              <a:rPr lang="en-US"/>
              <a:pPr>
                <a:defRPr/>
              </a:pPr>
              <a:t>‹#›</a:t>
            </a:fld>
            <a:endParaRPr lang="en-US"/>
          </a:p>
        </p:txBody>
      </p:sp>
    </p:spTree>
  </p:cSld>
  <p:clrMapOvr>
    <a:masterClrMapping/>
  </p:clrMapOvr>
  <p:transition>
    <p:pull dir="l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9E1D45C-13D2-4980-9701-8D2D7EF6F68C}" type="datetimeFigureOut">
              <a:rPr lang="en-US"/>
              <a:pPr>
                <a:defRPr/>
              </a:pPr>
              <a:t>22-Nov-12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2685638-A6A3-4A17-B715-31C9D870EC78}" type="slidenum">
              <a:rPr lang="en-US"/>
              <a:pPr>
                <a:defRPr/>
              </a:pPr>
              <a:t>‹#›</a:t>
            </a:fld>
            <a:endParaRPr lang="en-US"/>
          </a:p>
        </p:txBody>
      </p:sp>
    </p:spTree>
  </p:cSld>
  <p:clrMapOvr>
    <a:masterClrMapping/>
  </p:clrMapOvr>
  <p:transition>
    <p:pull dir="l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CEF3B78-2105-4EFF-8C92-FE71B4ABB582}" type="datetimeFigureOut">
              <a:rPr lang="en-US"/>
              <a:pPr>
                <a:defRPr/>
              </a:pPr>
              <a:t>22-Nov-12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08DE125-3F87-40F6-9B5C-500F31243C5A}" type="slidenum">
              <a:rPr lang="en-US"/>
              <a:pPr>
                <a:defRPr/>
              </a:pPr>
              <a:t>‹#›</a:t>
            </a:fld>
            <a:endParaRPr lang="en-US"/>
          </a:p>
        </p:txBody>
      </p:sp>
    </p:spTree>
  </p:cSld>
  <p:clrMapOvr>
    <a:masterClrMapping/>
  </p:clrMapOvr>
  <p:transition>
    <p:pull dir="l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1B86261-D013-49E2-9278-37FA6BF632EC}"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5F3DCF7-2DA9-4C66-B86B-1A9821538DAC}" type="slidenum">
              <a:rPr lang="en-US"/>
              <a:pPr>
                <a:defRPr/>
              </a:pPr>
              <a:t>‹#›</a:t>
            </a:fld>
            <a:endParaRPr lang="en-US"/>
          </a:p>
        </p:txBody>
      </p:sp>
    </p:spTree>
  </p:cSld>
  <p:clrMapOvr>
    <a:masterClrMapping/>
  </p:clrMapOvr>
  <p:transition>
    <p:pull dir="l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5C2F1C6-1837-4DB4-84C1-FDE7AEE19A1E}" type="datetimeFigureOut">
              <a:rPr lang="en-US"/>
              <a:pPr>
                <a:defRPr/>
              </a:pPr>
              <a:t>22-Nov-12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89D6E2C-25F7-4EDD-AD4E-31DA8B9A7BF6}" type="slidenum">
              <a:rPr lang="en-US"/>
              <a:pPr>
                <a:defRPr/>
              </a:pPr>
              <a:t>‹#›</a:t>
            </a:fld>
            <a:endParaRPr lang="en-US"/>
          </a:p>
        </p:txBody>
      </p:sp>
    </p:spTree>
  </p:cSld>
  <p:clrMapOvr>
    <a:masterClrMapping/>
  </p:clrMapOvr>
  <p:transition>
    <p:pull dir="l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14A1B294-199C-4AAD-8A19-0C97EE6A9E08}" type="datetimeFigureOut">
              <a:rPr lang="en-US"/>
              <a:pPr>
                <a:defRPr/>
              </a:pPr>
              <a:t>22-Nov-12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AC2D4E0-1168-4AB6-844D-993D17B1E07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pull dir="lu"/>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hyperlink" Target="mailto:senka.klikovac@mif.gov.me"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1.wmf"/></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316" name="Text Box 3"/>
          <p:cNvSpPr txBox="1">
            <a:spLocks noChangeArrowheads="1"/>
          </p:cNvSpPr>
          <p:nvPr/>
        </p:nvSpPr>
        <p:spPr bwMode="auto">
          <a:xfrm>
            <a:off x="304800" y="1676400"/>
            <a:ext cx="8458200" cy="862013"/>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en-US" sz="1600" b="1" i="1">
                <a:solidFill>
                  <a:schemeClr val="bg1"/>
                </a:solidFill>
                <a:latin typeface="Cambria" pitchFamily="18" charset="0"/>
              </a:rPr>
              <a:t>3</a:t>
            </a:r>
            <a:r>
              <a:rPr lang="hr-HR" sz="1600" b="1" i="1">
                <a:solidFill>
                  <a:schemeClr val="bg1"/>
                </a:solidFill>
                <a:latin typeface="Cambria" pitchFamily="18" charset="0"/>
              </a:rPr>
              <a:t> – </a:t>
            </a:r>
            <a:r>
              <a:rPr lang="en-US" sz="1600" b="1" i="1">
                <a:solidFill>
                  <a:schemeClr val="bg1"/>
                </a:solidFill>
                <a:latin typeface="Cambria" pitchFamily="18" charset="0"/>
              </a:rPr>
              <a:t>Right of establishment and </a:t>
            </a:r>
            <a:r>
              <a:rPr lang="en-GB" sz="1600" b="1" i="1">
                <a:solidFill>
                  <a:schemeClr val="bg1"/>
                </a:solidFill>
                <a:latin typeface="Cambria" pitchFamily="18" charset="0"/>
              </a:rPr>
              <a:t>freedom to provide services</a:t>
            </a:r>
            <a:endParaRPr lang="en-US" sz="3600" b="1" i="1">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fontAlgn="auto">
              <a:spcBef>
                <a:spcPts val="0"/>
              </a:spcBef>
              <a:spcAft>
                <a:spcPts val="0"/>
              </a:spcAft>
              <a:defRPr/>
            </a:pPr>
            <a:r>
              <a:rPr lang="en-GB" sz="2600" dirty="0">
                <a:solidFill>
                  <a:schemeClr val="accent2">
                    <a:lumMod val="20000"/>
                    <a:lumOff val="80000"/>
                  </a:schemeClr>
                </a:solidFill>
                <a:latin typeface="Cambria" pitchFamily="18" charset="0"/>
                <a:cs typeface="+mn-cs"/>
              </a:rPr>
              <a:t>Bilateral screening: Chapter </a:t>
            </a:r>
            <a:r>
              <a:rPr lang="en-US" sz="2600" dirty="0">
                <a:solidFill>
                  <a:schemeClr val="accent2">
                    <a:lumMod val="20000"/>
                    <a:lumOff val="80000"/>
                  </a:schemeClr>
                </a:solidFill>
                <a:latin typeface="Cambria" pitchFamily="18" charset="0"/>
                <a:cs typeface="+mn-cs"/>
              </a:rPr>
              <a:t>3</a:t>
            </a:r>
            <a:endParaRPr lang="en-GB"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cs typeface="+mn-cs"/>
              </a:rPr>
              <a:t>PRESENTATION OF </a:t>
            </a:r>
            <a:r>
              <a:rPr lang="sr-Latn-CS" sz="2600" b="1" dirty="0">
                <a:solidFill>
                  <a:schemeClr val="accent2">
                    <a:lumMod val="20000"/>
                    <a:lumOff val="80000"/>
                  </a:schemeClr>
                </a:solidFill>
                <a:latin typeface="Cambria" pitchFamily="18" charset="0"/>
                <a:cs typeface="+mn-cs"/>
              </a:rPr>
              <a:t>MONTENEGRO</a:t>
            </a:r>
            <a:endParaRPr lang="hr-HR" sz="2600" b="1" dirty="0">
              <a:solidFill>
                <a:schemeClr val="accent2">
                  <a:lumMod val="20000"/>
                  <a:lumOff val="80000"/>
                </a:schemeClr>
              </a:solidFill>
              <a:latin typeface="+mn-lt"/>
              <a:cs typeface="+mn-cs"/>
            </a:endParaRPr>
          </a:p>
        </p:txBody>
      </p:sp>
      <p:sp>
        <p:nvSpPr>
          <p:cNvPr id="13" name="Rectangle 12"/>
          <p:cNvSpPr/>
          <p:nvPr/>
        </p:nvSpPr>
        <p:spPr>
          <a:xfrm>
            <a:off x="2722563" y="6324600"/>
            <a:ext cx="3552825" cy="369888"/>
          </a:xfrm>
          <a:prstGeom prst="rect">
            <a:avLst/>
          </a:prstGeom>
        </p:spPr>
        <p:txBody>
          <a:bodyPr wrap="none" anchor="ctr">
            <a:spAutoFit/>
          </a:bodyPr>
          <a:lstStyle/>
          <a:p>
            <a:pPr algn="ctr" fontAlgn="auto">
              <a:spcBef>
                <a:spcPts val="0"/>
              </a:spcBef>
              <a:spcAft>
                <a:spcPts val="0"/>
              </a:spcAft>
              <a:defRPr/>
            </a:pPr>
            <a:r>
              <a:rPr lang="en-US" b="1" dirty="0" err="1">
                <a:solidFill>
                  <a:schemeClr val="accent2">
                    <a:lumMod val="60000"/>
                    <a:lumOff val="40000"/>
                  </a:schemeClr>
                </a:solidFill>
                <a:latin typeface="Cambria" pitchFamily="18" charset="0"/>
                <a:cs typeface="+mn-cs"/>
              </a:rPr>
              <a:t>Bru</a:t>
            </a:r>
            <a:r>
              <a:rPr lang="hr-HR" b="1" dirty="0">
                <a:solidFill>
                  <a:schemeClr val="accent2">
                    <a:lumMod val="60000"/>
                    <a:lumOff val="40000"/>
                  </a:schemeClr>
                </a:solidFill>
                <a:latin typeface="Cambria" pitchFamily="18" charset="0"/>
                <a:cs typeface="+mn-cs"/>
              </a:rPr>
              <a:t>ssel</a:t>
            </a:r>
            <a:r>
              <a:rPr lang="en-US" b="1" dirty="0">
                <a:solidFill>
                  <a:schemeClr val="accent2">
                    <a:lumMod val="60000"/>
                    <a:lumOff val="40000"/>
                  </a:schemeClr>
                </a:solidFill>
                <a:latin typeface="Cambria" pitchFamily="18" charset="0"/>
                <a:cs typeface="+mn-cs"/>
              </a:rPr>
              <a:t>s, </a:t>
            </a:r>
            <a:r>
              <a:rPr lang="x-none" b="1">
                <a:solidFill>
                  <a:schemeClr val="accent2">
                    <a:lumMod val="60000"/>
                    <a:lumOff val="40000"/>
                  </a:schemeClr>
                </a:solidFill>
                <a:latin typeface="Cambria" pitchFamily="18" charset="0"/>
                <a:cs typeface="+mn-cs"/>
              </a:rPr>
              <a:t>2</a:t>
            </a:r>
            <a:r>
              <a:rPr lang="x-none" b="1" dirty="0">
                <a:solidFill>
                  <a:schemeClr val="accent2">
                    <a:lumMod val="60000"/>
                    <a:lumOff val="40000"/>
                  </a:schemeClr>
                </a:solidFill>
                <a:latin typeface="Cambria" pitchFamily="18" charset="0"/>
                <a:cs typeface="+mn-cs"/>
              </a:rPr>
              <a:t>9</a:t>
            </a:r>
            <a:r>
              <a:rPr lang="en-US" b="1" dirty="0">
                <a:solidFill>
                  <a:schemeClr val="accent2">
                    <a:lumMod val="60000"/>
                    <a:lumOff val="40000"/>
                  </a:schemeClr>
                </a:solidFill>
                <a:latin typeface="Cambria" pitchFamily="18" charset="0"/>
                <a:cs typeface="+mn-cs"/>
              </a:rPr>
              <a:t>-</a:t>
            </a:r>
            <a:r>
              <a:rPr lang="x-none" b="1" dirty="0">
                <a:solidFill>
                  <a:schemeClr val="accent2">
                    <a:lumMod val="60000"/>
                    <a:lumOff val="40000"/>
                  </a:schemeClr>
                </a:solidFill>
                <a:latin typeface="Cambria" pitchFamily="18" charset="0"/>
                <a:cs typeface="+mn-cs"/>
              </a:rPr>
              <a:t>30</a:t>
            </a:r>
            <a:r>
              <a:rPr lang="en-US" b="1" dirty="0">
                <a:solidFill>
                  <a:schemeClr val="accent2">
                    <a:lumMod val="60000"/>
                    <a:lumOff val="40000"/>
                  </a:schemeClr>
                </a:solidFill>
                <a:latin typeface="Cambria" pitchFamily="18" charset="0"/>
                <a:cs typeface="+mn-cs"/>
              </a:rPr>
              <a:t> </a:t>
            </a:r>
            <a:r>
              <a:rPr lang="sr-Latn-CS" b="1" dirty="0">
                <a:solidFill>
                  <a:schemeClr val="accent2">
                    <a:lumMod val="60000"/>
                    <a:lumOff val="40000"/>
                  </a:schemeClr>
                </a:solidFill>
                <a:latin typeface="Cambria" pitchFamily="18" charset="0"/>
                <a:cs typeface="+mn-cs"/>
              </a:rPr>
              <a:t>November 2012</a:t>
            </a:r>
            <a:endParaRPr lang="en-US" dirty="0">
              <a:solidFill>
                <a:schemeClr val="accent2">
                  <a:lumMod val="60000"/>
                  <a:lumOff val="40000"/>
                </a:schemeClr>
              </a:solidFill>
              <a:latin typeface="+mn-lt"/>
              <a:cs typeface="+mn-cs"/>
            </a:endParaRPr>
          </a:p>
        </p:txBody>
      </p:sp>
      <p:grpSp>
        <p:nvGrpSpPr>
          <p:cNvPr id="13320"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3321" name="Picture 28"/>
          <p:cNvPicPr>
            <a:picLocks noChangeAspect="1" noChangeArrowheads="1"/>
          </p:cNvPicPr>
          <p:nvPr/>
        </p:nvPicPr>
        <p:blipFill>
          <a:blip r:embed="rId3"/>
          <a:srcRect/>
          <a:stretch>
            <a:fillRect/>
          </a:stretch>
        </p:blipFill>
        <p:spPr bwMode="auto">
          <a:xfrm>
            <a:off x="3500438" y="4643438"/>
            <a:ext cx="2076450" cy="1171575"/>
          </a:xfrm>
          <a:prstGeom prst="rect">
            <a:avLst/>
          </a:prstGeom>
          <a:noFill/>
          <a:ln w="9525">
            <a:noFill/>
            <a:miter lim="800000"/>
            <a:headEnd/>
            <a:tailEnd/>
          </a:ln>
        </p:spPr>
      </p:pic>
    </p:spTree>
  </p:cSld>
  <p:clrMapOvr>
    <a:masterClrMapping/>
  </p:clrMapOvr>
  <p:transition>
    <p:pull dir="l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39"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1"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4342"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1434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4107" name="Rectangle 18"/>
          <p:cNvSpPr>
            <a:spLocks noChangeArrowheads="1"/>
          </p:cNvSpPr>
          <p:nvPr/>
        </p:nvSpPr>
        <p:spPr bwMode="auto">
          <a:xfrm>
            <a:off x="381000" y="2438400"/>
            <a:ext cx="8534400" cy="2193925"/>
          </a:xfrm>
          <a:prstGeom prst="rect">
            <a:avLst/>
          </a:prstGeom>
          <a:noFill/>
          <a:ln w="9525">
            <a:noFill/>
            <a:miter lim="800000"/>
            <a:headEnd/>
            <a:tailEnd/>
          </a:ln>
        </p:spPr>
        <p:txBody>
          <a:bodyPr>
            <a:spAutoFit/>
          </a:bodyPr>
          <a:lstStyle/>
          <a:p>
            <a:pPr marL="514350" indent="-514350" algn="ctr">
              <a:lnSpc>
                <a:spcPct val="200000"/>
              </a:lnSpc>
              <a:defRPr/>
            </a:pPr>
            <a:r>
              <a:rPr lang="en-GB" sz="2400" b="1" dirty="0">
                <a:solidFill>
                  <a:srgbClr val="6A1414"/>
                </a:solidFill>
                <a:latin typeface="Cambria" pitchFamily="18" charset="0"/>
              </a:rPr>
              <a:t>Overall System of mutual recognition of professional qualifications </a:t>
            </a:r>
            <a:endParaRPr lang="en-US" sz="2400" b="1" dirty="0">
              <a:solidFill>
                <a:srgbClr val="6A1414"/>
              </a:solidFill>
              <a:latin typeface="Cambria" pitchFamily="18" charset="0"/>
            </a:endParaRPr>
          </a:p>
          <a:p>
            <a:pPr marL="514350" indent="-514350" algn="ctr">
              <a:lnSpc>
                <a:spcPct val="200000"/>
              </a:lnSpc>
              <a:defRPr/>
            </a:pPr>
            <a:endParaRPr lang="x-none" sz="2400" b="1" dirty="0">
              <a:solidFill>
                <a:schemeClr val="accent2">
                  <a:lumMod val="50000"/>
                </a:schemeClr>
              </a:solidFill>
              <a:latin typeface="Cambria" pitchFamily="18" charset="0"/>
            </a:endParaRPr>
          </a:p>
        </p:txBody>
      </p:sp>
      <p:pic>
        <p:nvPicPr>
          <p:cNvPr id="14347"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4876800"/>
            <a:ext cx="8382000" cy="1016000"/>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ctr" fontAlgn="auto">
              <a:spcBef>
                <a:spcPts val="0"/>
              </a:spcBef>
              <a:spcAft>
                <a:spcPts val="0"/>
              </a:spcAft>
              <a:defRPr/>
            </a:pPr>
            <a:r>
              <a:rPr lang="x-none" sz="2000" b="1" dirty="0" smtClean="0">
                <a:solidFill>
                  <a:schemeClr val="accent2">
                    <a:lumMod val="50000"/>
                  </a:schemeClr>
                </a:solidFill>
                <a:latin typeface="Cambria" pitchFamily="18" charset="0"/>
              </a:rPr>
              <a:t>Senka Klikovac</a:t>
            </a:r>
            <a:endParaRPr lang="x-none" sz="2000" b="1" dirty="0">
              <a:solidFill>
                <a:schemeClr val="accent2">
                  <a:lumMod val="50000"/>
                </a:schemeClr>
              </a:solidFill>
              <a:latin typeface="Cambria" pitchFamily="18" charset="0"/>
            </a:endParaRPr>
          </a:p>
          <a:p>
            <a:pPr marL="814388" indent="-450850" algn="ctr" fontAlgn="auto">
              <a:spcBef>
                <a:spcPts val="0"/>
              </a:spcBef>
              <a:spcAft>
                <a:spcPts val="0"/>
              </a:spcAft>
              <a:defRPr/>
            </a:pPr>
            <a:r>
              <a:rPr lang="en-US" sz="2000" b="1" dirty="0" smtClean="0">
                <a:solidFill>
                  <a:schemeClr val="accent2">
                    <a:lumMod val="50000"/>
                  </a:schemeClr>
                </a:solidFill>
                <a:latin typeface="Cambria" pitchFamily="18" charset="0"/>
              </a:rPr>
              <a:t>Ministry of </a:t>
            </a:r>
            <a:r>
              <a:rPr lang="x-none" sz="2000" b="1" dirty="0" smtClean="0">
                <a:solidFill>
                  <a:schemeClr val="accent2">
                    <a:lumMod val="50000"/>
                  </a:schemeClr>
                </a:solidFill>
                <a:latin typeface="Cambria" pitchFamily="18" charset="0"/>
              </a:rPr>
              <a:t>Health</a:t>
            </a:r>
            <a:r>
              <a:rPr lang="en-US" sz="2000" b="1" dirty="0" smtClean="0">
                <a:solidFill>
                  <a:schemeClr val="accent2">
                    <a:lumMod val="50000"/>
                  </a:schemeClr>
                </a:solidFill>
                <a:latin typeface="Cambria" pitchFamily="18" charset="0"/>
              </a:rPr>
              <a:t> </a:t>
            </a:r>
            <a:endParaRPr lang="x-none" sz="2000" b="1" dirty="0">
              <a:solidFill>
                <a:schemeClr val="accent2">
                  <a:lumMod val="50000"/>
                </a:schemeClr>
              </a:solidFill>
              <a:latin typeface="Cambria" pitchFamily="18" charset="0"/>
            </a:endParaRPr>
          </a:p>
          <a:p>
            <a:pPr marL="814388" indent="-450850" algn="ctr" fontAlgn="auto">
              <a:spcBef>
                <a:spcPts val="0"/>
              </a:spcBef>
              <a:spcAft>
                <a:spcPts val="0"/>
              </a:spcAft>
              <a:defRPr/>
            </a:pPr>
            <a:r>
              <a:rPr lang="x-none" sz="2000" b="1" dirty="0" smtClean="0">
                <a:solidFill>
                  <a:schemeClr val="accent2">
                    <a:lumMod val="50000"/>
                  </a:schemeClr>
                </a:solidFill>
                <a:latin typeface="Cambria" pitchFamily="18" charset="0"/>
                <a:hlinkClick r:id="rId5"/>
              </a:rPr>
              <a:t>senka.klikovac</a:t>
            </a:r>
            <a:r>
              <a:rPr lang="en-US" sz="2000" b="1" dirty="0" smtClean="0">
                <a:solidFill>
                  <a:schemeClr val="accent2">
                    <a:lumMod val="50000"/>
                  </a:schemeClr>
                </a:solidFill>
                <a:latin typeface="Cambria" pitchFamily="18" charset="0"/>
                <a:hlinkClick r:id="rId5"/>
              </a:rPr>
              <a:t>@m</a:t>
            </a:r>
            <a:r>
              <a:rPr lang="x-none" sz="2000" b="1" dirty="0" smtClean="0">
                <a:solidFill>
                  <a:schemeClr val="accent2">
                    <a:lumMod val="50000"/>
                  </a:schemeClr>
                </a:solidFill>
                <a:latin typeface="Cambria" pitchFamily="18" charset="0"/>
                <a:hlinkClick r:id="rId5"/>
              </a:rPr>
              <a:t>zd</a:t>
            </a:r>
            <a:r>
              <a:rPr lang="en-US" sz="2000" b="1" dirty="0" smtClean="0">
                <a:solidFill>
                  <a:schemeClr val="accent2">
                    <a:lumMod val="50000"/>
                  </a:schemeClr>
                </a:solidFill>
                <a:latin typeface="Cambria" pitchFamily="18" charset="0"/>
                <a:hlinkClick r:id="rId5"/>
              </a:rPr>
              <a:t>.</a:t>
            </a:r>
            <a:r>
              <a:rPr lang="en-US" sz="2000" b="1" dirty="0" err="1" smtClean="0">
                <a:solidFill>
                  <a:schemeClr val="accent2">
                    <a:lumMod val="50000"/>
                  </a:schemeClr>
                </a:solidFill>
                <a:latin typeface="Cambria" pitchFamily="18" charset="0"/>
                <a:hlinkClick r:id="rId5"/>
              </a:rPr>
              <a:t>gov.me</a:t>
            </a:r>
            <a:r>
              <a:rPr lang="en-US" sz="2000" b="1" dirty="0" smtClean="0">
                <a:solidFill>
                  <a:schemeClr val="accent2">
                    <a:lumMod val="50000"/>
                  </a:schemeClr>
                </a:solidFill>
                <a:latin typeface="Cambria" pitchFamily="18" charset="0"/>
              </a:rPr>
              <a:t> </a:t>
            </a:r>
            <a:endParaRPr lang="sr-Latn-CS" sz="2000" b="1" dirty="0">
              <a:solidFill>
                <a:schemeClr val="accent2">
                  <a:lumMod val="75000"/>
                </a:schemeClr>
              </a:solidFill>
              <a:latin typeface="Cambria" pitchFamily="18" charset="0"/>
            </a:endParaRPr>
          </a:p>
        </p:txBody>
      </p:sp>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
        <p:nvSpPr>
          <p:cNvPr id="21" name="Rectangle 20"/>
          <p:cNvSpPr/>
          <p:nvPr/>
        </p:nvSpPr>
        <p:spPr>
          <a:xfrm>
            <a:off x="95250" y="104775"/>
            <a:ext cx="7524750" cy="641350"/>
          </a:xfrm>
          <a:prstGeom prst="rect">
            <a:avLst/>
          </a:prstGeom>
        </p:spPr>
        <p:txBody>
          <a:bodyPr>
            <a:spAutoFit/>
          </a:bodyPr>
          <a:lstStyle/>
          <a:p>
            <a:pPr marL="14288" indent="-14288">
              <a:spcAft>
                <a:spcPct val="40000"/>
              </a:spcAft>
              <a:buClr>
                <a:srgbClr val="FF0000"/>
              </a:buClr>
            </a:pPr>
            <a:r>
              <a:rPr lang="sr-Latn-CS" sz="1500" b="1" dirty="0">
                <a:solidFill>
                  <a:srgbClr val="F2DCDB"/>
                </a:solidFill>
                <a:latin typeface="Cambria" pitchFamily="18" charset="0"/>
              </a:rPr>
              <a:t>Chapter </a:t>
            </a:r>
            <a:r>
              <a:rPr lang="en-US" sz="1500" b="1" dirty="0">
                <a:solidFill>
                  <a:srgbClr val="F2DCDB"/>
                </a:solidFill>
                <a:latin typeface="Cambria" pitchFamily="18" charset="0"/>
              </a:rPr>
              <a:t>03</a:t>
            </a:r>
            <a:r>
              <a:rPr lang="sr-Latn-CS" sz="1500" b="1" dirty="0">
                <a:solidFill>
                  <a:srgbClr val="F2DCDB"/>
                </a:solidFill>
                <a:latin typeface="Cambria" pitchFamily="18" charset="0"/>
              </a:rPr>
              <a:t>: </a:t>
            </a:r>
            <a:r>
              <a:rPr lang="en-GB" sz="1500" b="1" dirty="0">
                <a:solidFill>
                  <a:srgbClr val="F2DCDB"/>
                </a:solidFill>
                <a:latin typeface="Cambria" pitchFamily="18" charset="0"/>
              </a:rPr>
              <a:t>Right of establishment and freedom to provide services</a:t>
            </a:r>
            <a:endParaRPr lang="en-US" sz="15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dirty="0">
              <a:solidFill>
                <a:srgbClr val="F2DCDB"/>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5363"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5365"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5366"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15368"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
        <p:nvSpPr>
          <p:cNvPr id="15370" name="Rectangle 18"/>
          <p:cNvSpPr>
            <a:spLocks noChangeArrowheads="1"/>
          </p:cNvSpPr>
          <p:nvPr/>
        </p:nvSpPr>
        <p:spPr bwMode="auto">
          <a:xfrm>
            <a:off x="381000" y="533400"/>
            <a:ext cx="8534400" cy="822325"/>
          </a:xfrm>
          <a:prstGeom prst="rect">
            <a:avLst/>
          </a:prstGeom>
          <a:noFill/>
          <a:ln w="9525">
            <a:noFill/>
            <a:miter lim="800000"/>
            <a:headEnd/>
            <a:tailEnd/>
          </a:ln>
        </p:spPr>
        <p:txBody>
          <a:bodyPr>
            <a:spAutoFit/>
          </a:bodyPr>
          <a:lstStyle/>
          <a:p>
            <a:pPr marL="514350" indent="-514350" algn="ctr">
              <a:lnSpc>
                <a:spcPct val="200000"/>
              </a:lnSpc>
            </a:pPr>
            <a:r>
              <a:rPr lang="sr-Latn-CS" sz="2400" b="1">
                <a:solidFill>
                  <a:srgbClr val="6A1414"/>
                </a:solidFill>
                <a:latin typeface="Cambria" pitchFamily="18" charset="0"/>
              </a:rPr>
              <a:t>EU </a:t>
            </a:r>
            <a:r>
              <a:rPr lang="en-US" sz="2400" b="1">
                <a:solidFill>
                  <a:srgbClr val="6A1414"/>
                </a:solidFill>
                <a:latin typeface="Cambria" pitchFamily="18" charset="0"/>
              </a:rPr>
              <a:t>legislation </a:t>
            </a:r>
          </a:p>
        </p:txBody>
      </p:sp>
      <p:pic>
        <p:nvPicPr>
          <p:cNvPr id="15371"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5372" name="Rectangle 18"/>
          <p:cNvSpPr>
            <a:spLocks noChangeArrowheads="1"/>
          </p:cNvSpPr>
          <p:nvPr/>
        </p:nvSpPr>
        <p:spPr bwMode="auto">
          <a:xfrm>
            <a:off x="762000" y="1600200"/>
            <a:ext cx="8001000" cy="4359275"/>
          </a:xfrm>
          <a:prstGeom prst="rect">
            <a:avLst/>
          </a:prstGeom>
          <a:noFill/>
          <a:ln w="9525">
            <a:noFill/>
            <a:miter lim="800000"/>
            <a:headEnd/>
            <a:tailEnd/>
          </a:ln>
        </p:spPr>
        <p:txBody>
          <a:bodyPr>
            <a:spAutoFit/>
          </a:bodyPr>
          <a:lstStyle/>
          <a:p>
            <a:pPr lvl="1">
              <a:lnSpc>
                <a:spcPct val="200000"/>
              </a:lnSpc>
              <a:buFont typeface="Arial" charset="0"/>
              <a:buChar char="•"/>
            </a:pPr>
            <a:r>
              <a:rPr lang="en-US" sz="2000">
                <a:solidFill>
                  <a:srgbClr val="6A1414"/>
                </a:solidFill>
                <a:latin typeface="Cambria" pitchFamily="18" charset="0"/>
              </a:rPr>
              <a:t>Celex: 32006L0123</a:t>
            </a:r>
          </a:p>
          <a:p>
            <a:pPr lvl="1">
              <a:lnSpc>
                <a:spcPct val="200000"/>
              </a:lnSpc>
              <a:buFont typeface="Arial" charset="0"/>
              <a:buChar char="•"/>
            </a:pPr>
            <a:r>
              <a:rPr lang="en-US" sz="2000">
                <a:solidFill>
                  <a:srgbClr val="6A1414"/>
                </a:solidFill>
                <a:latin typeface="Cambria" pitchFamily="18" charset="0"/>
              </a:rPr>
              <a:t>Directive </a:t>
            </a:r>
            <a:r>
              <a:rPr lang="en-US" sz="2000" b="1">
                <a:solidFill>
                  <a:srgbClr val="6A1414"/>
                </a:solidFill>
                <a:latin typeface="Cambria" pitchFamily="18" charset="0"/>
              </a:rPr>
              <a:t>2006/123/EC</a:t>
            </a:r>
            <a:r>
              <a:rPr lang="en-US" sz="2000">
                <a:solidFill>
                  <a:srgbClr val="6A1414"/>
                </a:solidFill>
                <a:latin typeface="Cambria" pitchFamily="18" charset="0"/>
              </a:rPr>
              <a:t> of the European Parliament and of the Council on services  in the internal market. </a:t>
            </a:r>
          </a:p>
          <a:p>
            <a:pPr lvl="1">
              <a:lnSpc>
                <a:spcPct val="200000"/>
              </a:lnSpc>
              <a:buFont typeface="Arial" charset="0"/>
              <a:buChar char="•"/>
            </a:pPr>
            <a:r>
              <a:rPr lang="en-US" sz="2000">
                <a:solidFill>
                  <a:srgbClr val="6A1414"/>
                </a:solidFill>
                <a:latin typeface="Cambria" pitchFamily="18" charset="0"/>
              </a:rPr>
              <a:t>Celex: 32005L0036</a:t>
            </a:r>
          </a:p>
          <a:p>
            <a:pPr lvl="1">
              <a:lnSpc>
                <a:spcPct val="200000"/>
              </a:lnSpc>
              <a:buFont typeface="Arial" charset="0"/>
              <a:buChar char="•"/>
            </a:pPr>
            <a:r>
              <a:rPr lang="en-US" sz="2000">
                <a:solidFill>
                  <a:srgbClr val="6A1414"/>
                </a:solidFill>
                <a:latin typeface="Cambria" pitchFamily="18" charset="0"/>
              </a:rPr>
              <a:t>Directive EU 2005/36/EC of the European Parliament and of the Council on recognition of professional qualifications</a:t>
            </a:r>
            <a:r>
              <a:rPr lang="hr-HR" sz="2000">
                <a:solidFill>
                  <a:srgbClr val="6A1414"/>
                </a:solidFill>
                <a:latin typeface="Cambria" pitchFamily="18" charset="0"/>
              </a:rPr>
              <a:t>.</a:t>
            </a:r>
          </a:p>
          <a:p>
            <a:pPr lvl="1">
              <a:lnSpc>
                <a:spcPct val="200000"/>
              </a:lnSpc>
            </a:pPr>
            <a:endParaRPr lang="sr-Latn-CS" sz="2000">
              <a:solidFill>
                <a:srgbClr val="6A1414"/>
              </a:solidFill>
              <a:latin typeface="Cambria" pitchFamily="18" charset="0"/>
            </a:endParaRPr>
          </a:p>
        </p:txBody>
      </p:sp>
      <p:sp>
        <p:nvSpPr>
          <p:cNvPr id="20" name="Rectangle 19"/>
          <p:cNvSpPr/>
          <p:nvPr/>
        </p:nvSpPr>
        <p:spPr>
          <a:xfrm>
            <a:off x="95250" y="104775"/>
            <a:ext cx="7524750" cy="641350"/>
          </a:xfrm>
          <a:prstGeom prst="rect">
            <a:avLst/>
          </a:prstGeom>
        </p:spPr>
        <p:txBody>
          <a:bodyPr>
            <a:spAutoFit/>
          </a:bodyPr>
          <a:lstStyle/>
          <a:p>
            <a:pPr marL="14288" indent="-14288">
              <a:spcAft>
                <a:spcPct val="40000"/>
              </a:spcAft>
              <a:buClr>
                <a:srgbClr val="FF0000"/>
              </a:buClr>
            </a:pPr>
            <a:r>
              <a:rPr lang="sr-Latn-CS" sz="1500" b="1" dirty="0">
                <a:solidFill>
                  <a:srgbClr val="F2DCDB"/>
                </a:solidFill>
                <a:latin typeface="Cambria" pitchFamily="18" charset="0"/>
              </a:rPr>
              <a:t>Chapter </a:t>
            </a:r>
            <a:r>
              <a:rPr lang="en-US" sz="1500" b="1" dirty="0">
                <a:solidFill>
                  <a:srgbClr val="F2DCDB"/>
                </a:solidFill>
                <a:latin typeface="Cambria" pitchFamily="18" charset="0"/>
              </a:rPr>
              <a:t>03</a:t>
            </a:r>
            <a:r>
              <a:rPr lang="sr-Latn-CS" sz="1500" b="1" dirty="0">
                <a:solidFill>
                  <a:srgbClr val="F2DCDB"/>
                </a:solidFill>
                <a:latin typeface="Cambria" pitchFamily="18" charset="0"/>
              </a:rPr>
              <a:t>: </a:t>
            </a:r>
            <a:r>
              <a:rPr lang="en-GB" sz="1500" b="1" dirty="0">
                <a:solidFill>
                  <a:srgbClr val="F2DCDB"/>
                </a:solidFill>
                <a:latin typeface="Cambria" pitchFamily="18" charset="0"/>
              </a:rPr>
              <a:t>Right of establishment and freedom to provide services</a:t>
            </a:r>
            <a:endParaRPr lang="en-US" sz="15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dirty="0">
              <a:solidFill>
                <a:srgbClr val="F2DCDB"/>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500">
              <a:solidFill>
                <a:srgbClr val="FFFFFF"/>
              </a:solidFill>
              <a:cs typeface="Arial"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500">
              <a:solidFill>
                <a:srgbClr val="FFFFFF"/>
              </a:solidFill>
              <a:cs typeface="Arial" charset="0"/>
            </a:endParaRPr>
          </a:p>
        </p:txBody>
      </p:sp>
      <p:pic>
        <p:nvPicPr>
          <p:cNvPr id="16387"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pic>
        <p:nvPicPr>
          <p:cNvPr id="16389"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6390"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5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sz="1500" b="1">
              <a:latin typeface="Cambria" pitchFamily="18" charset="0"/>
            </a:endParaRPr>
          </a:p>
        </p:txBody>
      </p:sp>
      <p:sp>
        <p:nvSpPr>
          <p:cNvPr id="8" name="Rectangle 7"/>
          <p:cNvSpPr/>
          <p:nvPr/>
        </p:nvSpPr>
        <p:spPr>
          <a:xfrm>
            <a:off x="95250" y="104775"/>
            <a:ext cx="7524750" cy="641350"/>
          </a:xfrm>
          <a:prstGeom prst="rect">
            <a:avLst/>
          </a:prstGeom>
        </p:spPr>
        <p:txBody>
          <a:bodyPr>
            <a:spAutoFit/>
          </a:bodyPr>
          <a:lstStyle/>
          <a:p>
            <a:pPr marL="14288" indent="-14288">
              <a:spcAft>
                <a:spcPct val="40000"/>
              </a:spcAft>
              <a:buClr>
                <a:srgbClr val="FF0000"/>
              </a:buClr>
            </a:pPr>
            <a:r>
              <a:rPr lang="sr-Latn-CS" sz="1500" b="1" dirty="0">
                <a:solidFill>
                  <a:srgbClr val="F2DCDB"/>
                </a:solidFill>
                <a:latin typeface="Cambria" pitchFamily="18" charset="0"/>
              </a:rPr>
              <a:t>Chapter </a:t>
            </a:r>
            <a:r>
              <a:rPr lang="en-US" sz="1500" b="1" dirty="0">
                <a:solidFill>
                  <a:srgbClr val="F2DCDB"/>
                </a:solidFill>
                <a:latin typeface="Cambria" pitchFamily="18" charset="0"/>
              </a:rPr>
              <a:t>03</a:t>
            </a:r>
            <a:r>
              <a:rPr lang="sr-Latn-CS" sz="1500" b="1" dirty="0">
                <a:solidFill>
                  <a:srgbClr val="F2DCDB"/>
                </a:solidFill>
                <a:latin typeface="Cambria" pitchFamily="18" charset="0"/>
              </a:rPr>
              <a:t>: </a:t>
            </a:r>
            <a:r>
              <a:rPr lang="en-GB" sz="1500" b="1" dirty="0">
                <a:solidFill>
                  <a:srgbClr val="F2DCDB"/>
                </a:solidFill>
                <a:latin typeface="Cambria" pitchFamily="18" charset="0"/>
              </a:rPr>
              <a:t>Right of establishment and freedom to provide services</a:t>
            </a:r>
            <a:endParaRPr lang="en-US" sz="15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dirty="0">
              <a:solidFill>
                <a:srgbClr val="F2DCDB"/>
              </a:solidFill>
              <a:latin typeface="Cambria" pitchFamily="18" charset="0"/>
            </a:endParaRPr>
          </a:p>
        </p:txBody>
      </p:sp>
      <p:grpSp>
        <p:nvGrpSpPr>
          <p:cNvPr id="1639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394" name="Rectangle 18"/>
          <p:cNvSpPr>
            <a:spLocks noChangeArrowheads="1"/>
          </p:cNvSpPr>
          <p:nvPr/>
        </p:nvSpPr>
        <p:spPr bwMode="auto">
          <a:xfrm>
            <a:off x="381000" y="533400"/>
            <a:ext cx="8534400" cy="549275"/>
          </a:xfrm>
          <a:prstGeom prst="rect">
            <a:avLst/>
          </a:prstGeom>
          <a:noFill/>
          <a:ln w="9525">
            <a:noFill/>
            <a:miter lim="800000"/>
            <a:headEnd/>
            <a:tailEnd/>
          </a:ln>
        </p:spPr>
        <p:txBody>
          <a:bodyPr>
            <a:spAutoFit/>
          </a:bodyPr>
          <a:lstStyle/>
          <a:p>
            <a:pPr marL="514350" indent="-514350" algn="ctr">
              <a:lnSpc>
                <a:spcPct val="200000"/>
              </a:lnSpc>
            </a:pPr>
            <a:r>
              <a:rPr lang="sr-Latn-CS" sz="1500" b="1">
                <a:solidFill>
                  <a:srgbClr val="6A1414"/>
                </a:solidFill>
                <a:latin typeface="Cambria" pitchFamily="18" charset="0"/>
              </a:rPr>
              <a:t>Nacional</a:t>
            </a:r>
            <a:r>
              <a:rPr lang="en-US" sz="1500" b="1">
                <a:solidFill>
                  <a:srgbClr val="6A1414"/>
                </a:solidFill>
                <a:latin typeface="Cambria" pitchFamily="18" charset="0"/>
              </a:rPr>
              <a:t> legislation </a:t>
            </a:r>
          </a:p>
        </p:txBody>
      </p:sp>
      <p:pic>
        <p:nvPicPr>
          <p:cNvPr id="16395"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219200"/>
            <a:ext cx="8382000" cy="5121275"/>
          </a:xfrm>
          <a:prstGeom prst="rect">
            <a:avLst/>
          </a:prstGeom>
        </p:spPr>
        <p:txBody>
          <a:bodyPr>
            <a:spAutoFit/>
          </a:bodyPr>
          <a:lstStyle/>
          <a:p>
            <a:pPr marL="457200" indent="-457200">
              <a:buFont typeface="Calibri" pitchFamily="34" charset="0"/>
              <a:buAutoNum type="arabicPeriod"/>
            </a:pPr>
            <a:r>
              <a:rPr lang="en-GB" sz="1500">
                <a:solidFill>
                  <a:srgbClr val="6A1414"/>
                </a:solidFill>
                <a:latin typeface="Cambria" pitchFamily="18" charset="0"/>
              </a:rPr>
              <a:t>Law on Health Protection (Official Gazette of the Republic of Montenegro 39/04 of  09.04.2004 and Official Gazette of Montenegro 14/10 of 17.03.2010, 40/11 of 08.08.2011)</a:t>
            </a:r>
          </a:p>
          <a:p>
            <a:pPr marL="1066800" lvl="1" indent="-609600">
              <a:lnSpc>
                <a:spcPct val="150000"/>
              </a:lnSpc>
              <a:buFont typeface="Arial" charset="0"/>
              <a:buChar char="•"/>
            </a:pPr>
            <a:r>
              <a:rPr lang="en-GB" sz="1500">
                <a:solidFill>
                  <a:srgbClr val="6A1414"/>
                </a:solidFill>
                <a:latin typeface="Cambria" pitchFamily="18" charset="0"/>
              </a:rPr>
              <a:t>Rulebook on more detailed criteria regarding standards, regulations and the manner of exercising the right to primary health care through a chosen team of doctors or a chosen doctor of a patient (Official Gazette of Montenegro 010/08-4,0001/12-22)</a:t>
            </a:r>
          </a:p>
          <a:p>
            <a:pPr marL="1066800" lvl="1" indent="-609600">
              <a:lnSpc>
                <a:spcPct val="150000"/>
              </a:lnSpc>
              <a:buFont typeface="Arial" charset="0"/>
              <a:buChar char="•"/>
            </a:pPr>
            <a:r>
              <a:rPr lang="en-GB" sz="1500">
                <a:solidFill>
                  <a:srgbClr val="6A1414"/>
                </a:solidFill>
                <a:latin typeface="Cambria" pitchFamily="18" charset="0"/>
              </a:rPr>
              <a:t>Rulebook on issuing, updating and revoking licenses (Official Gazette of Montenegro 51/11 of 28.10.2011) </a:t>
            </a:r>
          </a:p>
          <a:p>
            <a:pPr marL="1066800" lvl="1" indent="-609600">
              <a:lnSpc>
                <a:spcPct val="150000"/>
              </a:lnSpc>
              <a:buFont typeface="Arial" charset="0"/>
              <a:buChar char="•"/>
            </a:pPr>
            <a:r>
              <a:rPr lang="en-GB" sz="1500">
                <a:solidFill>
                  <a:srgbClr val="6A1414"/>
                </a:solidFill>
                <a:latin typeface="Cambria" pitchFamily="18" charset="0"/>
              </a:rPr>
              <a:t>Rulebook on more detailed criteria for providing health services in hospitals and natural health resorts (Official Gazette of Montenegro 74/08 of 05.12.2008, 32/10 of 07.06.2010) </a:t>
            </a:r>
          </a:p>
          <a:p>
            <a:pPr marL="1066800" lvl="1" indent="-609600">
              <a:lnSpc>
                <a:spcPct val="150000"/>
              </a:lnSpc>
              <a:buFont typeface="Arial" charset="0"/>
              <a:buChar char="•"/>
            </a:pPr>
            <a:r>
              <a:rPr lang="en-GB" sz="1500">
                <a:solidFill>
                  <a:srgbClr val="6A1414"/>
                </a:solidFill>
                <a:latin typeface="Cambria" pitchFamily="18" charset="0"/>
              </a:rPr>
              <a:t>Rulebook on specialisations (Official Gazette of the Republic of Montenegro 74/06 of 04.12.2006, Official Gazette of Montenegro 58/11 of 06.12.2011)</a:t>
            </a:r>
          </a:p>
          <a:p>
            <a:pPr marL="457200" indent="-457200">
              <a:buFont typeface="Calibri" pitchFamily="34" charset="0"/>
              <a:buAutoNum type="arabicPeriod"/>
            </a:pPr>
            <a:r>
              <a:rPr lang="en-GB" sz="1500">
                <a:solidFill>
                  <a:srgbClr val="6A1414"/>
                </a:solidFill>
                <a:latin typeface="Cambria" pitchFamily="18" charset="0"/>
              </a:rPr>
              <a:t>Law on the Patient Health Care (Official Gazette of Montenegro 25/10 of 05.05.2010)</a:t>
            </a:r>
          </a:p>
          <a:p>
            <a:pPr marL="457200" indent="-457200">
              <a:buFont typeface="Calibri" pitchFamily="34" charset="0"/>
              <a:buAutoNum type="arabicPeriod"/>
            </a:pPr>
            <a:r>
              <a:rPr lang="en-GB" sz="1500">
                <a:solidFill>
                  <a:srgbClr val="6A1414"/>
                </a:solidFill>
                <a:latin typeface="Cambria" pitchFamily="18" charset="0"/>
              </a:rPr>
              <a:t>Law on Pharmaceuticals (Official Gazette of Montenegro 56/11 of 25.11.2011)</a:t>
            </a:r>
          </a:p>
          <a:p>
            <a:pPr marL="457200" indent="-457200">
              <a:lnSpc>
                <a:spcPct val="150000"/>
              </a:lnSpc>
              <a:buFont typeface="Calibri" pitchFamily="34" charset="0"/>
              <a:buAutoNum type="arabicPeriod"/>
            </a:pPr>
            <a:r>
              <a:rPr lang="en-GB" sz="1500">
                <a:solidFill>
                  <a:srgbClr val="6A1414"/>
                </a:solidFill>
                <a:latin typeface="Cambria" pitchFamily="18" charset="0"/>
              </a:rPr>
              <a:t>Internal acts of employers (Statute, Rulebooks, Decisions)</a:t>
            </a:r>
            <a:endParaRPr lang="en-GB" sz="1500" i="1">
              <a:solidFill>
                <a:srgbClr val="6A1414"/>
              </a:solidFill>
              <a:latin typeface="Cambria" pitchFamily="18" charset="0"/>
            </a:endParaRPr>
          </a:p>
          <a:p>
            <a:pPr marL="457200" indent="-457200">
              <a:lnSpc>
                <a:spcPct val="150000"/>
              </a:lnSpc>
              <a:buFontTx/>
              <a:buChar char="-"/>
            </a:pPr>
            <a:endParaRPr lang="en-GB" sz="1500">
              <a:solidFill>
                <a:srgbClr val="6A1414"/>
              </a:solidFill>
              <a:latin typeface="Cambria" pitchFamily="18" charset="0"/>
            </a:endParaRPr>
          </a:p>
        </p:txBody>
      </p:sp>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
        <p:nvSpPr>
          <p:cNvPr id="21" name="Rectangle 20"/>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Tree>
  </p:cSld>
  <p:clrMapOvr>
    <a:masterClrMapping/>
  </p:clrMapOvr>
  <p:transition>
    <p:pull dir="l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7411"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7413"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7414"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7416"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418" name="Rectangle 18"/>
          <p:cNvSpPr>
            <a:spLocks noChangeArrowheads="1"/>
          </p:cNvSpPr>
          <p:nvPr/>
        </p:nvSpPr>
        <p:spPr bwMode="auto">
          <a:xfrm>
            <a:off x="381000" y="533400"/>
            <a:ext cx="8534400" cy="822325"/>
          </a:xfrm>
          <a:prstGeom prst="rect">
            <a:avLst/>
          </a:prstGeom>
          <a:noFill/>
          <a:ln w="9525">
            <a:noFill/>
            <a:miter lim="800000"/>
            <a:headEnd/>
            <a:tailEnd/>
          </a:ln>
        </p:spPr>
        <p:txBody>
          <a:bodyPr>
            <a:spAutoFit/>
          </a:bodyPr>
          <a:lstStyle/>
          <a:p>
            <a:pPr marL="514350" indent="-514350" algn="ctr">
              <a:lnSpc>
                <a:spcPct val="200000"/>
              </a:lnSpc>
            </a:pPr>
            <a:r>
              <a:rPr lang="en-US" sz="2400" b="1">
                <a:solidFill>
                  <a:srgbClr val="6A1414"/>
                </a:solidFill>
                <a:latin typeface="Cambria" pitchFamily="18" charset="0"/>
              </a:rPr>
              <a:t>Overview of the institutional framework</a:t>
            </a:r>
          </a:p>
        </p:txBody>
      </p:sp>
      <p:pic>
        <p:nvPicPr>
          <p:cNvPr id="17419"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4359275"/>
          </a:xfrm>
          <a:prstGeom prst="rect">
            <a:avLst/>
          </a:prstGeom>
        </p:spPr>
        <p:txBody>
          <a:bodyPr>
            <a:spAutoFit/>
          </a:bodyPr>
          <a:lstStyle/>
          <a:p>
            <a:pPr lvl="1">
              <a:lnSpc>
                <a:spcPct val="200000"/>
              </a:lnSpc>
              <a:buFont typeface="Arial" charset="0"/>
              <a:buChar char="•"/>
            </a:pPr>
            <a:r>
              <a:rPr lang="en-US" sz="2000">
                <a:solidFill>
                  <a:srgbClr val="6A1414"/>
                </a:solidFill>
                <a:latin typeface="Cambria" pitchFamily="18" charset="0"/>
              </a:rPr>
              <a:t>Ministry of Health</a:t>
            </a:r>
          </a:p>
          <a:p>
            <a:pPr lvl="1">
              <a:lnSpc>
                <a:spcPct val="200000"/>
              </a:lnSpc>
              <a:buFont typeface="Arial" charset="0"/>
              <a:buChar char="•"/>
            </a:pPr>
            <a:r>
              <a:rPr lang="en-US" sz="2000">
                <a:solidFill>
                  <a:srgbClr val="6A1414"/>
                </a:solidFill>
                <a:latin typeface="Cambria" pitchFamily="18" charset="0"/>
              </a:rPr>
              <a:t>Agency for Pharmaceuticals and Medical Devices</a:t>
            </a:r>
          </a:p>
          <a:p>
            <a:pPr lvl="1">
              <a:lnSpc>
                <a:spcPct val="200000"/>
              </a:lnSpc>
              <a:buFont typeface="Arial" charset="0"/>
              <a:buChar char="•"/>
            </a:pPr>
            <a:r>
              <a:rPr lang="en-US" sz="2000">
                <a:solidFill>
                  <a:srgbClr val="6A1414"/>
                </a:solidFill>
                <a:latin typeface="Cambria" pitchFamily="18" charset="0"/>
              </a:rPr>
              <a:t>Health Care Institutions</a:t>
            </a:r>
          </a:p>
          <a:p>
            <a:pPr lvl="1">
              <a:lnSpc>
                <a:spcPct val="200000"/>
              </a:lnSpc>
              <a:buFont typeface="Arial" charset="0"/>
              <a:buChar char="•"/>
            </a:pPr>
            <a:r>
              <a:rPr lang="en-US" sz="2000">
                <a:solidFill>
                  <a:srgbClr val="6A1414"/>
                </a:solidFill>
                <a:latin typeface="Cambria" pitchFamily="18" charset="0"/>
              </a:rPr>
              <a:t>Chamber of Physicians </a:t>
            </a:r>
          </a:p>
          <a:p>
            <a:pPr lvl="1">
              <a:lnSpc>
                <a:spcPct val="200000"/>
              </a:lnSpc>
              <a:buFont typeface="Arial" charset="0"/>
              <a:buChar char="•"/>
            </a:pPr>
            <a:r>
              <a:rPr lang="en-US" sz="2000">
                <a:solidFill>
                  <a:srgbClr val="6A1414"/>
                </a:solidFill>
                <a:latin typeface="Cambria" pitchFamily="18" charset="0"/>
              </a:rPr>
              <a:t>Chamber of Pharmacists </a:t>
            </a:r>
          </a:p>
          <a:p>
            <a:pPr lvl="1">
              <a:lnSpc>
                <a:spcPct val="200000"/>
              </a:lnSpc>
              <a:buFont typeface="Arial" charset="0"/>
              <a:buChar char="•"/>
            </a:pPr>
            <a:r>
              <a:rPr lang="en-US" sz="2000">
                <a:solidFill>
                  <a:srgbClr val="6A1414"/>
                </a:solidFill>
                <a:latin typeface="Cambria" pitchFamily="18" charset="0"/>
              </a:rPr>
              <a:t>Chamber of Nurses and Midwifes (establishing in progress)</a:t>
            </a:r>
            <a:endParaRPr lang="en-US" sz="2000" b="1" i="1">
              <a:solidFill>
                <a:srgbClr val="632523"/>
              </a:solidFill>
              <a:latin typeface="Cambria" pitchFamily="18" charset="0"/>
            </a:endParaRPr>
          </a:p>
          <a:p>
            <a:pPr marL="814388" indent="-450850">
              <a:lnSpc>
                <a:spcPct val="200000"/>
              </a:lnSpc>
              <a:buFontTx/>
              <a:buChar char="-"/>
            </a:pPr>
            <a:endParaRPr lang="en-US" sz="2000" b="1">
              <a:solidFill>
                <a:srgbClr val="632523"/>
              </a:solidFill>
              <a:latin typeface="Cambria" pitchFamily="18" charset="0"/>
            </a:endParaRPr>
          </a:p>
        </p:txBody>
      </p:sp>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8435"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8437"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8438"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8440"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442" name="Rectangle 18"/>
          <p:cNvSpPr>
            <a:spLocks noChangeArrowheads="1"/>
          </p:cNvSpPr>
          <p:nvPr/>
        </p:nvSpPr>
        <p:spPr bwMode="auto">
          <a:xfrm>
            <a:off x="381000" y="533400"/>
            <a:ext cx="8534400" cy="822325"/>
          </a:xfrm>
          <a:prstGeom prst="rect">
            <a:avLst/>
          </a:prstGeom>
          <a:noFill/>
          <a:ln w="9525">
            <a:noFill/>
            <a:miter lim="800000"/>
            <a:headEnd/>
            <a:tailEnd/>
          </a:ln>
        </p:spPr>
        <p:txBody>
          <a:bodyPr>
            <a:spAutoFit/>
          </a:bodyPr>
          <a:lstStyle/>
          <a:p>
            <a:pPr marL="514350" indent="-514350" algn="ctr">
              <a:lnSpc>
                <a:spcPct val="200000"/>
              </a:lnSpc>
            </a:pPr>
            <a:r>
              <a:rPr lang="en-US" sz="2400" b="1">
                <a:solidFill>
                  <a:srgbClr val="6A1414"/>
                </a:solidFill>
                <a:latin typeface="Cambria" pitchFamily="18" charset="0"/>
              </a:rPr>
              <a:t>Chamber of Physicians of Montenegro</a:t>
            </a:r>
          </a:p>
        </p:txBody>
      </p:sp>
      <p:pic>
        <p:nvPicPr>
          <p:cNvPr id="18443"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447800"/>
            <a:ext cx="8382000" cy="4737100"/>
          </a:xfrm>
          <a:prstGeom prst="rect">
            <a:avLst/>
          </a:prstGeom>
        </p:spPr>
        <p:txBody>
          <a:bodyPr>
            <a:spAutoFit/>
          </a:bodyPr>
          <a:lstStyle/>
          <a:p>
            <a:pPr marL="342900" indent="-342900">
              <a:buFont typeface="Calibri" pitchFamily="34" charset="0"/>
              <a:buAutoNum type="arabicPeriod"/>
            </a:pPr>
            <a:r>
              <a:rPr lang="en-US" sz="1600">
                <a:solidFill>
                  <a:srgbClr val="6A1414"/>
                </a:solidFill>
                <a:latin typeface="Cambria" pitchFamily="18" charset="0"/>
              </a:rPr>
              <a:t>Law on High Education (Official Gazette of the Republic of Montenegro 60/03 of 28.10.2003 and Official Gazette of Montenegro 04/08 of 17.01.2008, 45/10 of 04.08.2010, 73/10 of 10.12.2010, 40/11 of 08.08.2011, 47/11 of 23.09.2011)</a:t>
            </a:r>
          </a:p>
          <a:p>
            <a:pPr marL="342900" indent="-342900">
              <a:lnSpc>
                <a:spcPct val="200000"/>
              </a:lnSpc>
              <a:buFont typeface="Wingdings" pitchFamily="2" charset="2"/>
              <a:buAutoNum type="arabicPeriod"/>
            </a:pPr>
            <a:r>
              <a:rPr lang="en-US" sz="1600">
                <a:solidFill>
                  <a:srgbClr val="6A1414"/>
                </a:solidFill>
                <a:latin typeface="Cambria" pitchFamily="18" charset="0"/>
              </a:rPr>
              <a:t>Law on Health Care (Official Gazette of the Republic of Montenegro 39/04 of 09.04.2004 and the Official Gazette of Montenegro 14/10 of 17.03.2010, 40/11 of 08.08.2011)</a:t>
            </a:r>
          </a:p>
          <a:p>
            <a:pPr marL="342900" indent="-342900">
              <a:lnSpc>
                <a:spcPct val="200000"/>
              </a:lnSpc>
              <a:buFont typeface="Wingdings" pitchFamily="2" charset="2"/>
              <a:buAutoNum type="arabicPeriod"/>
            </a:pPr>
            <a:r>
              <a:rPr lang="en-US" sz="1600">
                <a:solidFill>
                  <a:srgbClr val="6A1414"/>
                </a:solidFill>
                <a:latin typeface="Cambria" pitchFamily="18" charset="0"/>
              </a:rPr>
              <a:t>Statute of the University of Montenegro</a:t>
            </a:r>
          </a:p>
          <a:p>
            <a:pPr marL="342900" indent="-342900">
              <a:lnSpc>
                <a:spcPct val="200000"/>
              </a:lnSpc>
              <a:buFont typeface="Wingdings" pitchFamily="2" charset="2"/>
              <a:buAutoNum type="arabicPeriod"/>
            </a:pPr>
            <a:r>
              <a:rPr lang="en-US" sz="1600">
                <a:solidFill>
                  <a:srgbClr val="6A1414"/>
                </a:solidFill>
                <a:latin typeface="Cambria" pitchFamily="18" charset="0"/>
              </a:rPr>
              <a:t>Rules of Attending Basic Studies at the University of Montenegro</a:t>
            </a:r>
          </a:p>
          <a:p>
            <a:pPr marL="342900" indent="-342900">
              <a:lnSpc>
                <a:spcPct val="200000"/>
              </a:lnSpc>
              <a:buFont typeface="Wingdings" pitchFamily="2" charset="2"/>
              <a:buAutoNum type="arabicPeriod"/>
            </a:pPr>
            <a:r>
              <a:rPr lang="en-US" sz="1600">
                <a:solidFill>
                  <a:srgbClr val="6A1414"/>
                </a:solidFill>
                <a:latin typeface="Cambria" pitchFamily="18" charset="0"/>
              </a:rPr>
              <a:t>Statute of the Chamber of Physicians of Montenegro</a:t>
            </a:r>
          </a:p>
          <a:p>
            <a:pPr marL="342900" indent="-342900">
              <a:lnSpc>
                <a:spcPct val="200000"/>
              </a:lnSpc>
              <a:buFont typeface="Wingdings" pitchFamily="2" charset="2"/>
              <a:buAutoNum type="arabicPeriod"/>
            </a:pPr>
            <a:r>
              <a:rPr lang="en-US" sz="1600">
                <a:solidFill>
                  <a:srgbClr val="6A1414"/>
                </a:solidFill>
                <a:latin typeface="Cambria" pitchFamily="18" charset="0"/>
              </a:rPr>
              <a:t>Rulebook on issuing, updating and revoking licenses (Official Gazette of Montenegro 51/11 of 28.10.2011)</a:t>
            </a:r>
            <a:endParaRPr lang="en-US" sz="1600" i="1">
              <a:solidFill>
                <a:srgbClr val="6A1414"/>
              </a:solidFill>
              <a:latin typeface="Cambria" pitchFamily="18" charset="0"/>
            </a:endParaRPr>
          </a:p>
          <a:p>
            <a:pPr marL="342900" indent="-342900">
              <a:lnSpc>
                <a:spcPct val="200000"/>
              </a:lnSpc>
              <a:buFontTx/>
              <a:buChar char="-"/>
            </a:pPr>
            <a:endParaRPr lang="en-US" sz="1600">
              <a:solidFill>
                <a:srgbClr val="6A1414"/>
              </a:solidFill>
              <a:latin typeface="Cambria" pitchFamily="18" charset="0"/>
            </a:endParaRPr>
          </a:p>
        </p:txBody>
      </p:sp>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9459"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9461"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9462"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946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9466" name="Rectangle 18"/>
          <p:cNvSpPr>
            <a:spLocks noChangeArrowheads="1"/>
          </p:cNvSpPr>
          <p:nvPr/>
        </p:nvSpPr>
        <p:spPr bwMode="auto">
          <a:xfrm>
            <a:off x="381000" y="533400"/>
            <a:ext cx="8534400" cy="822325"/>
          </a:xfrm>
          <a:prstGeom prst="rect">
            <a:avLst/>
          </a:prstGeom>
          <a:noFill/>
          <a:ln w="9525">
            <a:noFill/>
            <a:miter lim="800000"/>
            <a:headEnd/>
            <a:tailEnd/>
          </a:ln>
        </p:spPr>
        <p:txBody>
          <a:bodyPr>
            <a:spAutoFit/>
          </a:bodyPr>
          <a:lstStyle/>
          <a:p>
            <a:pPr marL="514350" indent="-514350" algn="ctr">
              <a:lnSpc>
                <a:spcPct val="200000"/>
              </a:lnSpc>
            </a:pPr>
            <a:r>
              <a:rPr lang="en-US" sz="2400" b="1">
                <a:solidFill>
                  <a:srgbClr val="6A1414"/>
                </a:solidFill>
                <a:latin typeface="Cambria" pitchFamily="18" charset="0"/>
              </a:rPr>
              <a:t>Chamber of Pharmacists of Montenegro </a:t>
            </a:r>
          </a:p>
        </p:txBody>
      </p:sp>
      <p:pic>
        <p:nvPicPr>
          <p:cNvPr id="19467"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447800"/>
            <a:ext cx="8382000" cy="4549775"/>
          </a:xfrm>
          <a:prstGeom prst="rect">
            <a:avLst/>
          </a:prstGeom>
        </p:spPr>
        <p:txBody>
          <a:bodyPr>
            <a:spAutoFit/>
          </a:bodyPr>
          <a:lstStyle/>
          <a:p>
            <a:pPr marL="609600" indent="-609600">
              <a:lnSpc>
                <a:spcPct val="150000"/>
              </a:lnSpc>
              <a:buFont typeface="Wingdings" pitchFamily="2" charset="2"/>
              <a:buAutoNum type="arabicPeriod"/>
            </a:pPr>
            <a:r>
              <a:rPr lang="en-GB" sz="1500">
                <a:solidFill>
                  <a:srgbClr val="6A1414"/>
                </a:solidFill>
                <a:latin typeface="Cambria" pitchFamily="18" charset="0"/>
              </a:rPr>
              <a:t>Law on Health Care (Official Gazette of the Republic of Montenegro 39/04 of 09.04.2004 and Official Gazette of Montenegro 14/10 of 17.03.2010, 40/11 of 08.08.2011)</a:t>
            </a:r>
          </a:p>
          <a:p>
            <a:pPr marL="609600" indent="-609600">
              <a:lnSpc>
                <a:spcPct val="150000"/>
              </a:lnSpc>
              <a:buFont typeface="Wingdings" pitchFamily="2" charset="2"/>
              <a:buNone/>
            </a:pPr>
            <a:r>
              <a:rPr lang="en-GB" sz="1500">
                <a:solidFill>
                  <a:srgbClr val="6A1414"/>
                </a:solidFill>
                <a:latin typeface="Cambria" pitchFamily="18" charset="0"/>
              </a:rPr>
              <a:t>-    Rulebook on specialisations (Official Gazette of the Republic of Montenegro 74/06 of 04.12.2006, Official Gazette of Montenegro 58/11 of 06.12.2011)</a:t>
            </a:r>
          </a:p>
          <a:p>
            <a:pPr marL="609600" indent="-609600">
              <a:lnSpc>
                <a:spcPct val="150000"/>
              </a:lnSpc>
              <a:buFont typeface="Wingdings" pitchFamily="2" charset="2"/>
              <a:buNone/>
            </a:pPr>
            <a:r>
              <a:rPr lang="en-GB" sz="1500">
                <a:solidFill>
                  <a:srgbClr val="6A1414"/>
                </a:solidFill>
                <a:latin typeface="Cambria" pitchFamily="18" charset="0"/>
              </a:rPr>
              <a:t>-   Rulebook on conditions, the manner and procedure of signing in and erasing  from the register of graduate pharmacists who can perform independent practice within their competences </a:t>
            </a:r>
          </a:p>
          <a:p>
            <a:pPr marL="609600" indent="-609600"/>
            <a:r>
              <a:rPr lang="en-GB" sz="1500">
                <a:solidFill>
                  <a:srgbClr val="6A1414"/>
                </a:solidFill>
                <a:latin typeface="Cambria" pitchFamily="18" charset="0"/>
              </a:rPr>
              <a:t>-  Rulebook on the content and the manner of keeping a register of working licenses, practice licenses and license forms for graduate pharmacists (Official Gazette of the Republic of Montenegro  26/06 of 25.04.2006)</a:t>
            </a:r>
          </a:p>
          <a:p>
            <a:pPr marL="609600" indent="-609600">
              <a:lnSpc>
                <a:spcPct val="150000"/>
              </a:lnSpc>
              <a:buFont typeface="Wingdings" pitchFamily="2" charset="2"/>
              <a:buNone/>
            </a:pPr>
            <a:r>
              <a:rPr lang="en-GB" sz="1500">
                <a:solidFill>
                  <a:srgbClr val="6A1414"/>
                </a:solidFill>
                <a:latin typeface="Cambria" pitchFamily="18" charset="0"/>
              </a:rPr>
              <a:t>2. Law on High Education (Official Gazette of the Republic of Montenegro  60/03 of 28.10.2003 and Official Gazette of Montenegro 04/08 of 17.01.2008, 45/10 of 04.08.2010, 73/10 of 10.12.2010, 40/11 of 08.08.2011, 47/11 of 23.09.2011)</a:t>
            </a:r>
          </a:p>
          <a:p>
            <a:pPr marL="609600" indent="-609600">
              <a:lnSpc>
                <a:spcPct val="150000"/>
              </a:lnSpc>
              <a:buFontTx/>
              <a:buChar char="-"/>
            </a:pPr>
            <a:r>
              <a:rPr lang="en-GB" sz="1500">
                <a:solidFill>
                  <a:srgbClr val="6A1414"/>
                </a:solidFill>
                <a:latin typeface="Cambria" pitchFamily="18" charset="0"/>
              </a:rPr>
              <a:t>Statute of the University of Montenegro </a:t>
            </a:r>
          </a:p>
          <a:p>
            <a:pPr marL="609600" indent="-609600">
              <a:lnSpc>
                <a:spcPct val="150000"/>
              </a:lnSpc>
              <a:buFontTx/>
              <a:buChar char="-"/>
            </a:pPr>
            <a:r>
              <a:rPr lang="en-GB" sz="1500">
                <a:solidFill>
                  <a:srgbClr val="6A1414"/>
                </a:solidFill>
                <a:latin typeface="Cambria" pitchFamily="18" charset="0"/>
              </a:rPr>
              <a:t>Rules of attending basic studies at the University of Montenegro</a:t>
            </a:r>
            <a:endParaRPr lang="en-GB" sz="1500" i="1">
              <a:solidFill>
                <a:srgbClr val="6A1414"/>
              </a:solidFill>
              <a:latin typeface="Cambria" pitchFamily="18" charset="0"/>
            </a:endParaRPr>
          </a:p>
        </p:txBody>
      </p:sp>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4820"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482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3482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4832" name="Rectangle 18"/>
          <p:cNvSpPr>
            <a:spLocks noChangeArrowheads="1"/>
          </p:cNvSpPr>
          <p:nvPr/>
        </p:nvSpPr>
        <p:spPr bwMode="auto">
          <a:xfrm>
            <a:off x="381000" y="533400"/>
            <a:ext cx="8534400" cy="822325"/>
          </a:xfrm>
          <a:prstGeom prst="rect">
            <a:avLst/>
          </a:prstGeom>
          <a:noFill/>
          <a:ln w="9525">
            <a:noFill/>
            <a:miter lim="800000"/>
            <a:headEnd/>
            <a:tailEnd/>
          </a:ln>
        </p:spPr>
        <p:txBody>
          <a:bodyPr>
            <a:spAutoFit/>
          </a:bodyPr>
          <a:lstStyle/>
          <a:p>
            <a:pPr marL="514350" indent="-514350" algn="ctr">
              <a:lnSpc>
                <a:spcPct val="200000"/>
              </a:lnSpc>
            </a:pPr>
            <a:r>
              <a:rPr lang="en-US" sz="2400" b="1">
                <a:solidFill>
                  <a:srgbClr val="6A1414"/>
                </a:solidFill>
                <a:latin typeface="Cambria" pitchFamily="18" charset="0"/>
              </a:rPr>
              <a:t>Nurses</a:t>
            </a:r>
            <a:r>
              <a:rPr lang="sr-Latn-CS" sz="2400" b="1">
                <a:solidFill>
                  <a:srgbClr val="6A1414"/>
                </a:solidFill>
                <a:latin typeface="Cambria" pitchFamily="18" charset="0"/>
              </a:rPr>
              <a:t> </a:t>
            </a:r>
            <a:r>
              <a:rPr lang="en-US" sz="2400" b="1">
                <a:solidFill>
                  <a:srgbClr val="6A1414"/>
                </a:solidFill>
                <a:latin typeface="Cambria" pitchFamily="18" charset="0"/>
              </a:rPr>
              <a:t>and Midwives</a:t>
            </a:r>
          </a:p>
        </p:txBody>
      </p:sp>
      <p:pic>
        <p:nvPicPr>
          <p:cNvPr id="34833"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34834" name="Rectangle 18"/>
          <p:cNvSpPr>
            <a:spLocks noChangeArrowheads="1"/>
          </p:cNvSpPr>
          <p:nvPr/>
        </p:nvSpPr>
        <p:spPr bwMode="auto">
          <a:xfrm>
            <a:off x="533400" y="1371600"/>
            <a:ext cx="8077200" cy="3292475"/>
          </a:xfrm>
          <a:prstGeom prst="rect">
            <a:avLst/>
          </a:prstGeom>
          <a:noFill/>
          <a:ln w="9525">
            <a:noFill/>
            <a:miter lim="800000"/>
            <a:headEnd/>
            <a:tailEnd/>
          </a:ln>
        </p:spPr>
        <p:txBody>
          <a:bodyPr>
            <a:spAutoFit/>
          </a:bodyPr>
          <a:lstStyle/>
          <a:p>
            <a:pPr>
              <a:lnSpc>
                <a:spcPct val="200000"/>
              </a:lnSpc>
              <a:buFont typeface="Arial" charset="0"/>
              <a:buChar char="•"/>
            </a:pPr>
            <a:r>
              <a:rPr lang="en-US" sz="1500">
                <a:solidFill>
                  <a:srgbClr val="6A1414"/>
                </a:solidFill>
                <a:latin typeface="Cambria" pitchFamily="18" charset="0"/>
              </a:rPr>
              <a:t>Law on Health Care </a:t>
            </a:r>
            <a:r>
              <a:rPr lang="pl-PL" sz="1500">
                <a:solidFill>
                  <a:srgbClr val="6A1414"/>
                </a:solidFill>
                <a:latin typeface="Cambria" pitchFamily="18" charset="0"/>
              </a:rPr>
              <a:t>(</a:t>
            </a:r>
            <a:r>
              <a:rPr lang="en-US" sz="1500">
                <a:solidFill>
                  <a:srgbClr val="6A1414"/>
                </a:solidFill>
                <a:latin typeface="Cambria" pitchFamily="18" charset="0"/>
              </a:rPr>
              <a:t>Official Gazette of the Republic of Montenegro </a:t>
            </a:r>
            <a:r>
              <a:rPr lang="pl-PL" sz="1500">
                <a:solidFill>
                  <a:srgbClr val="6A1414"/>
                </a:solidFill>
                <a:latin typeface="Cambria" pitchFamily="18" charset="0"/>
              </a:rPr>
              <a:t>39/04 </a:t>
            </a:r>
            <a:r>
              <a:rPr lang="en-US" sz="1500">
                <a:solidFill>
                  <a:srgbClr val="6A1414"/>
                </a:solidFill>
                <a:latin typeface="Cambria" pitchFamily="18" charset="0"/>
              </a:rPr>
              <a:t>of</a:t>
            </a:r>
            <a:r>
              <a:rPr lang="pl-PL" sz="1500">
                <a:solidFill>
                  <a:srgbClr val="6A1414"/>
                </a:solidFill>
                <a:latin typeface="Cambria" pitchFamily="18" charset="0"/>
              </a:rPr>
              <a:t> 9</a:t>
            </a:r>
            <a:r>
              <a:rPr lang="en-US" sz="1500">
                <a:solidFill>
                  <a:srgbClr val="6A1414"/>
                </a:solidFill>
                <a:latin typeface="Cambria" pitchFamily="18" charset="0"/>
              </a:rPr>
              <a:t> April </a:t>
            </a:r>
            <a:r>
              <a:rPr lang="pl-PL" sz="1500">
                <a:solidFill>
                  <a:srgbClr val="6A1414"/>
                </a:solidFill>
                <a:latin typeface="Cambria" pitchFamily="18" charset="0"/>
              </a:rPr>
              <a:t>2004 </a:t>
            </a:r>
            <a:r>
              <a:rPr lang="en-US" sz="1500">
                <a:solidFill>
                  <a:srgbClr val="6A1414"/>
                </a:solidFill>
                <a:latin typeface="Cambria" pitchFamily="18" charset="0"/>
              </a:rPr>
              <a:t>and the Official Gazette of Montenegro </a:t>
            </a:r>
            <a:r>
              <a:rPr lang="pl-PL" sz="1500">
                <a:solidFill>
                  <a:srgbClr val="6A1414"/>
                </a:solidFill>
                <a:latin typeface="Cambria" pitchFamily="18" charset="0"/>
              </a:rPr>
              <a:t>14/10 o</a:t>
            </a:r>
            <a:r>
              <a:rPr lang="en-US" sz="1500">
                <a:solidFill>
                  <a:srgbClr val="6A1414"/>
                </a:solidFill>
                <a:latin typeface="Cambria" pitchFamily="18" charset="0"/>
              </a:rPr>
              <a:t>f</a:t>
            </a:r>
            <a:r>
              <a:rPr lang="pl-PL" sz="1500">
                <a:solidFill>
                  <a:srgbClr val="6A1414"/>
                </a:solidFill>
                <a:latin typeface="Cambria" pitchFamily="18" charset="0"/>
              </a:rPr>
              <a:t> 17</a:t>
            </a:r>
            <a:r>
              <a:rPr lang="en-US" sz="1500">
                <a:solidFill>
                  <a:srgbClr val="6A1414"/>
                </a:solidFill>
                <a:latin typeface="Cambria" pitchFamily="18" charset="0"/>
              </a:rPr>
              <a:t> March </a:t>
            </a:r>
            <a:r>
              <a:rPr lang="pl-PL" sz="1500">
                <a:solidFill>
                  <a:srgbClr val="6A1414"/>
                </a:solidFill>
                <a:latin typeface="Cambria" pitchFamily="18" charset="0"/>
              </a:rPr>
              <a:t>2010, 40/11 o</a:t>
            </a:r>
            <a:r>
              <a:rPr lang="en-US" sz="1500">
                <a:solidFill>
                  <a:srgbClr val="6A1414"/>
                </a:solidFill>
                <a:latin typeface="Cambria" pitchFamily="18" charset="0"/>
              </a:rPr>
              <a:t>f</a:t>
            </a:r>
            <a:r>
              <a:rPr lang="pl-PL" sz="1500">
                <a:solidFill>
                  <a:srgbClr val="6A1414"/>
                </a:solidFill>
                <a:latin typeface="Cambria" pitchFamily="18" charset="0"/>
              </a:rPr>
              <a:t> 8</a:t>
            </a:r>
            <a:r>
              <a:rPr lang="en-US" sz="1500">
                <a:solidFill>
                  <a:srgbClr val="6A1414"/>
                </a:solidFill>
                <a:latin typeface="Cambria" pitchFamily="18" charset="0"/>
              </a:rPr>
              <a:t> August </a:t>
            </a:r>
            <a:r>
              <a:rPr lang="pl-PL" sz="1500">
                <a:solidFill>
                  <a:srgbClr val="6A1414"/>
                </a:solidFill>
                <a:latin typeface="Cambria" pitchFamily="18" charset="0"/>
              </a:rPr>
              <a:t>2011)</a:t>
            </a:r>
            <a:endParaRPr lang="sr-Latn-CS" sz="1500">
              <a:solidFill>
                <a:srgbClr val="6A1414"/>
              </a:solidFill>
              <a:latin typeface="Cambria" pitchFamily="18" charset="0"/>
            </a:endParaRPr>
          </a:p>
          <a:p>
            <a:pPr>
              <a:lnSpc>
                <a:spcPct val="200000"/>
              </a:lnSpc>
              <a:buFont typeface="Arial" charset="0"/>
              <a:buChar char="•"/>
            </a:pPr>
            <a:r>
              <a:rPr lang="en-US" sz="1500">
                <a:solidFill>
                  <a:srgbClr val="6A1414"/>
                </a:solidFill>
                <a:latin typeface="Cambria" pitchFamily="18" charset="0"/>
              </a:rPr>
              <a:t>Law on Higher Education </a:t>
            </a:r>
            <a:r>
              <a:rPr lang="pl-PL" sz="1500">
                <a:solidFill>
                  <a:srgbClr val="6A1414"/>
                </a:solidFill>
                <a:latin typeface="Cambria" pitchFamily="18" charset="0"/>
              </a:rPr>
              <a:t>(</a:t>
            </a:r>
            <a:r>
              <a:rPr lang="en-US" sz="1500">
                <a:solidFill>
                  <a:srgbClr val="6A1414"/>
                </a:solidFill>
                <a:latin typeface="Cambria" pitchFamily="18" charset="0"/>
              </a:rPr>
              <a:t>Official Gazette of the Republic of Montenegro </a:t>
            </a:r>
            <a:r>
              <a:rPr lang="pl-PL" sz="1500">
                <a:solidFill>
                  <a:srgbClr val="6A1414"/>
                </a:solidFill>
                <a:latin typeface="Cambria" pitchFamily="18" charset="0"/>
              </a:rPr>
              <a:t>60/03 o</a:t>
            </a:r>
            <a:r>
              <a:rPr lang="en-US" sz="1500">
                <a:solidFill>
                  <a:srgbClr val="6A1414"/>
                </a:solidFill>
                <a:latin typeface="Cambria" pitchFamily="18" charset="0"/>
              </a:rPr>
              <a:t>f</a:t>
            </a:r>
            <a:r>
              <a:rPr lang="pl-PL" sz="1500">
                <a:solidFill>
                  <a:srgbClr val="6A1414"/>
                </a:solidFill>
                <a:latin typeface="Cambria" pitchFamily="18" charset="0"/>
              </a:rPr>
              <a:t> 28</a:t>
            </a:r>
            <a:r>
              <a:rPr lang="en-US" sz="1500">
                <a:solidFill>
                  <a:srgbClr val="6A1414"/>
                </a:solidFill>
                <a:latin typeface="Cambria" pitchFamily="18" charset="0"/>
              </a:rPr>
              <a:t> October </a:t>
            </a:r>
            <a:r>
              <a:rPr lang="pl-PL" sz="1500">
                <a:solidFill>
                  <a:srgbClr val="6A1414"/>
                </a:solidFill>
                <a:latin typeface="Cambria" pitchFamily="18" charset="0"/>
              </a:rPr>
              <a:t>2003 </a:t>
            </a:r>
            <a:r>
              <a:rPr lang="en-US" sz="1500">
                <a:solidFill>
                  <a:srgbClr val="6A1414"/>
                </a:solidFill>
                <a:latin typeface="Cambria" pitchFamily="18" charset="0"/>
              </a:rPr>
              <a:t>and the Official Gazette of Montenegro </a:t>
            </a:r>
            <a:r>
              <a:rPr lang="pl-PL" sz="1500">
                <a:solidFill>
                  <a:srgbClr val="6A1414"/>
                </a:solidFill>
                <a:latin typeface="Cambria" pitchFamily="18" charset="0"/>
              </a:rPr>
              <a:t>04/08 o</a:t>
            </a:r>
            <a:r>
              <a:rPr lang="en-US" sz="1500">
                <a:solidFill>
                  <a:srgbClr val="6A1414"/>
                </a:solidFill>
                <a:latin typeface="Cambria" pitchFamily="18" charset="0"/>
              </a:rPr>
              <a:t>f</a:t>
            </a:r>
            <a:r>
              <a:rPr lang="pl-PL" sz="1500">
                <a:solidFill>
                  <a:srgbClr val="6A1414"/>
                </a:solidFill>
                <a:latin typeface="Cambria" pitchFamily="18" charset="0"/>
              </a:rPr>
              <a:t> 17</a:t>
            </a:r>
            <a:r>
              <a:rPr lang="en-US" sz="1500">
                <a:solidFill>
                  <a:srgbClr val="6A1414"/>
                </a:solidFill>
                <a:latin typeface="Cambria" pitchFamily="18" charset="0"/>
              </a:rPr>
              <a:t> January </a:t>
            </a:r>
            <a:r>
              <a:rPr lang="pl-PL" sz="1500">
                <a:solidFill>
                  <a:srgbClr val="6A1414"/>
                </a:solidFill>
                <a:latin typeface="Cambria" pitchFamily="18" charset="0"/>
              </a:rPr>
              <a:t>2008, 45/10 o</a:t>
            </a:r>
            <a:r>
              <a:rPr lang="en-US" sz="1500">
                <a:solidFill>
                  <a:srgbClr val="6A1414"/>
                </a:solidFill>
                <a:latin typeface="Cambria" pitchFamily="18" charset="0"/>
              </a:rPr>
              <a:t>f</a:t>
            </a:r>
            <a:r>
              <a:rPr lang="pl-PL" sz="1500">
                <a:solidFill>
                  <a:srgbClr val="6A1414"/>
                </a:solidFill>
                <a:latin typeface="Cambria" pitchFamily="18" charset="0"/>
              </a:rPr>
              <a:t> 4</a:t>
            </a:r>
            <a:r>
              <a:rPr lang="en-US" sz="1500">
                <a:solidFill>
                  <a:srgbClr val="6A1414"/>
                </a:solidFill>
                <a:latin typeface="Cambria" pitchFamily="18" charset="0"/>
              </a:rPr>
              <a:t> August </a:t>
            </a:r>
            <a:r>
              <a:rPr lang="pl-PL" sz="1500">
                <a:solidFill>
                  <a:srgbClr val="6A1414"/>
                </a:solidFill>
                <a:latin typeface="Cambria" pitchFamily="18" charset="0"/>
              </a:rPr>
              <a:t>2010, 73/10 o</a:t>
            </a:r>
            <a:r>
              <a:rPr lang="en-US" sz="1500">
                <a:solidFill>
                  <a:srgbClr val="6A1414"/>
                </a:solidFill>
                <a:latin typeface="Cambria" pitchFamily="18" charset="0"/>
              </a:rPr>
              <a:t>f</a:t>
            </a:r>
            <a:r>
              <a:rPr lang="pl-PL" sz="1500">
                <a:solidFill>
                  <a:srgbClr val="6A1414"/>
                </a:solidFill>
                <a:latin typeface="Cambria" pitchFamily="18" charset="0"/>
              </a:rPr>
              <a:t> 10</a:t>
            </a:r>
            <a:r>
              <a:rPr lang="en-US" sz="1500">
                <a:solidFill>
                  <a:srgbClr val="6A1414"/>
                </a:solidFill>
                <a:latin typeface="Cambria" pitchFamily="18" charset="0"/>
              </a:rPr>
              <a:t> December </a:t>
            </a:r>
            <a:r>
              <a:rPr lang="pl-PL" sz="1500">
                <a:solidFill>
                  <a:srgbClr val="6A1414"/>
                </a:solidFill>
                <a:latin typeface="Cambria" pitchFamily="18" charset="0"/>
              </a:rPr>
              <a:t>2010, 40/11 o</a:t>
            </a:r>
            <a:r>
              <a:rPr lang="en-US" sz="1500">
                <a:solidFill>
                  <a:srgbClr val="6A1414"/>
                </a:solidFill>
                <a:latin typeface="Cambria" pitchFamily="18" charset="0"/>
              </a:rPr>
              <a:t>f</a:t>
            </a:r>
            <a:r>
              <a:rPr lang="pl-PL" sz="1500">
                <a:solidFill>
                  <a:srgbClr val="6A1414"/>
                </a:solidFill>
                <a:latin typeface="Cambria" pitchFamily="18" charset="0"/>
              </a:rPr>
              <a:t> 8</a:t>
            </a:r>
            <a:r>
              <a:rPr lang="en-US" sz="1500">
                <a:solidFill>
                  <a:srgbClr val="6A1414"/>
                </a:solidFill>
                <a:latin typeface="Cambria" pitchFamily="18" charset="0"/>
              </a:rPr>
              <a:t> August </a:t>
            </a:r>
            <a:r>
              <a:rPr lang="pl-PL" sz="1500">
                <a:solidFill>
                  <a:srgbClr val="6A1414"/>
                </a:solidFill>
                <a:latin typeface="Cambria" pitchFamily="18" charset="0"/>
              </a:rPr>
              <a:t>2011, 47/11 o</a:t>
            </a:r>
            <a:r>
              <a:rPr lang="en-US" sz="1500">
                <a:solidFill>
                  <a:srgbClr val="6A1414"/>
                </a:solidFill>
                <a:latin typeface="Cambria" pitchFamily="18" charset="0"/>
              </a:rPr>
              <a:t>f</a:t>
            </a:r>
            <a:r>
              <a:rPr lang="pl-PL" sz="1500">
                <a:solidFill>
                  <a:srgbClr val="6A1414"/>
                </a:solidFill>
                <a:latin typeface="Cambria" pitchFamily="18" charset="0"/>
              </a:rPr>
              <a:t> 23</a:t>
            </a:r>
            <a:r>
              <a:rPr lang="en-US" sz="1500">
                <a:solidFill>
                  <a:srgbClr val="6A1414"/>
                </a:solidFill>
                <a:latin typeface="Cambria" pitchFamily="18" charset="0"/>
              </a:rPr>
              <a:t> September </a:t>
            </a:r>
            <a:r>
              <a:rPr lang="pl-PL" sz="1500">
                <a:solidFill>
                  <a:srgbClr val="6A1414"/>
                </a:solidFill>
                <a:latin typeface="Cambria" pitchFamily="18" charset="0"/>
              </a:rPr>
              <a:t>2011)</a:t>
            </a:r>
            <a:endParaRPr lang="sr-Latn-CS" sz="1500">
              <a:solidFill>
                <a:srgbClr val="6A1414"/>
              </a:solidFill>
              <a:latin typeface="Cambria" pitchFamily="18" charset="0"/>
            </a:endParaRPr>
          </a:p>
          <a:p>
            <a:pPr>
              <a:lnSpc>
                <a:spcPct val="200000"/>
              </a:lnSpc>
              <a:buFont typeface="Arial" charset="0"/>
              <a:buChar char="•"/>
            </a:pPr>
            <a:r>
              <a:rPr lang="en-US" sz="1500">
                <a:solidFill>
                  <a:srgbClr val="6A1414"/>
                </a:solidFill>
                <a:latin typeface="Cambria" pitchFamily="18" charset="0"/>
              </a:rPr>
              <a:t>The Law on Nursing Care of Patients (Official Gazette of Montenegro 25/10 of 5 May 2010)</a:t>
            </a:r>
            <a:endParaRPr lang="sr-Latn-CS" sz="1500">
              <a:solidFill>
                <a:srgbClr val="6A1414"/>
              </a:solidFill>
              <a:latin typeface="Cambria" pitchFamily="18" charset="0"/>
            </a:endParaRPr>
          </a:p>
          <a:p>
            <a:pPr>
              <a:lnSpc>
                <a:spcPct val="200000"/>
              </a:lnSpc>
              <a:buFont typeface="Arial" charset="0"/>
              <a:buChar char="•"/>
            </a:pPr>
            <a:r>
              <a:rPr lang="en-US" sz="1500">
                <a:solidFill>
                  <a:srgbClr val="6A1414"/>
                </a:solidFill>
                <a:latin typeface="Cambria" pitchFamily="18" charset="0"/>
              </a:rPr>
              <a:t>Internal acts of the Chamber of Nurses and Midwives (establishment of which is in progress)</a:t>
            </a:r>
            <a:endParaRPr lang="sr-Latn-CS" sz="1500">
              <a:solidFill>
                <a:srgbClr val="6A1414"/>
              </a:solidFill>
              <a:latin typeface="Cambria" pitchFamily="18" charset="0"/>
            </a:endParaRPr>
          </a:p>
        </p:txBody>
      </p:sp>
      <p:sp>
        <p:nvSpPr>
          <p:cNvPr id="19" name="Rectangle 18"/>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5845"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5847"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5848"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35850"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5858" name="Rectangle 18"/>
          <p:cNvSpPr>
            <a:spLocks noChangeArrowheads="1"/>
          </p:cNvSpPr>
          <p:nvPr/>
        </p:nvSpPr>
        <p:spPr bwMode="auto">
          <a:xfrm>
            <a:off x="381000" y="533400"/>
            <a:ext cx="8534400" cy="822325"/>
          </a:xfrm>
          <a:prstGeom prst="rect">
            <a:avLst/>
          </a:prstGeom>
          <a:noFill/>
          <a:ln w="9525">
            <a:noFill/>
            <a:miter lim="800000"/>
            <a:headEnd/>
            <a:tailEnd/>
          </a:ln>
        </p:spPr>
        <p:txBody>
          <a:bodyPr>
            <a:spAutoFit/>
          </a:bodyPr>
          <a:lstStyle/>
          <a:p>
            <a:pPr marL="514350" indent="-514350" algn="ctr">
              <a:lnSpc>
                <a:spcPct val="200000"/>
              </a:lnSpc>
            </a:pPr>
            <a:r>
              <a:rPr lang="en-US" sz="2400" b="1">
                <a:solidFill>
                  <a:srgbClr val="6A1414"/>
                </a:solidFill>
                <a:latin typeface="Cambria" pitchFamily="18" charset="0"/>
              </a:rPr>
              <a:t>Doctor of Medicine </a:t>
            </a:r>
          </a:p>
        </p:txBody>
      </p:sp>
      <p:pic>
        <p:nvPicPr>
          <p:cNvPr id="35859"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35860" name="Rectangle 18"/>
          <p:cNvSpPr>
            <a:spLocks noChangeArrowheads="1"/>
          </p:cNvSpPr>
          <p:nvPr/>
        </p:nvSpPr>
        <p:spPr bwMode="auto">
          <a:xfrm>
            <a:off x="1371600" y="1371600"/>
            <a:ext cx="6858000" cy="4401205"/>
          </a:xfrm>
          <a:prstGeom prst="rect">
            <a:avLst/>
          </a:prstGeom>
          <a:noFill/>
          <a:ln w="9525">
            <a:noFill/>
            <a:miter lim="800000"/>
            <a:headEnd/>
            <a:tailEnd/>
          </a:ln>
        </p:spPr>
        <p:txBody>
          <a:bodyPr wrap="square">
            <a:spAutoFit/>
          </a:bodyPr>
          <a:lstStyle/>
          <a:p>
            <a:pPr marL="814388" indent="-450850">
              <a:lnSpc>
                <a:spcPct val="200000"/>
              </a:lnSpc>
              <a:buFont typeface="Wingdings" pitchFamily="2" charset="2"/>
              <a:buChar char="q"/>
            </a:pPr>
            <a:r>
              <a:rPr lang="en-US" sz="2000" dirty="0">
                <a:solidFill>
                  <a:srgbClr val="6A1414"/>
                </a:solidFill>
                <a:latin typeface="Cambria" pitchFamily="18" charset="0"/>
              </a:rPr>
              <a:t>Professional title (occupation) of a doctor of medicine – 6-year long higher education followed by a one-year long professional practice, professional exam passed and, following a two-year practice, specialization the duration of which depends on the type of specialization that has been approved to a doctor. </a:t>
            </a:r>
            <a:endParaRPr lang="en-US" sz="2000" b="1" i="1" dirty="0">
              <a:solidFill>
                <a:srgbClr val="6A1414"/>
              </a:solidFill>
              <a:latin typeface="Cambria" pitchFamily="18" charset="0"/>
            </a:endParaRPr>
          </a:p>
          <a:p>
            <a:pPr marL="814388" indent="-450850">
              <a:lnSpc>
                <a:spcPct val="200000"/>
              </a:lnSpc>
              <a:buFontTx/>
              <a:buChar char="-"/>
            </a:pPr>
            <a:endParaRPr lang="en-US" sz="2000" b="1" dirty="0">
              <a:solidFill>
                <a:srgbClr val="6A1414"/>
              </a:solidFill>
              <a:latin typeface="Cambria" pitchFamily="18" charset="0"/>
            </a:endParaRPr>
          </a:p>
        </p:txBody>
      </p:sp>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6869"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6871"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6872"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3687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6882" name="Rectangle 18"/>
          <p:cNvSpPr>
            <a:spLocks noChangeArrowheads="1"/>
          </p:cNvSpPr>
          <p:nvPr/>
        </p:nvSpPr>
        <p:spPr bwMode="auto">
          <a:xfrm>
            <a:off x="381000" y="533400"/>
            <a:ext cx="8534400" cy="822325"/>
          </a:xfrm>
          <a:prstGeom prst="rect">
            <a:avLst/>
          </a:prstGeom>
          <a:noFill/>
          <a:ln w="9525">
            <a:noFill/>
            <a:miter lim="800000"/>
            <a:headEnd/>
            <a:tailEnd/>
          </a:ln>
        </p:spPr>
        <p:txBody>
          <a:bodyPr>
            <a:spAutoFit/>
          </a:bodyPr>
          <a:lstStyle/>
          <a:p>
            <a:pPr marL="514350" indent="-514350" algn="ctr">
              <a:lnSpc>
                <a:spcPct val="200000"/>
              </a:lnSpc>
            </a:pPr>
            <a:r>
              <a:rPr lang="en-US" sz="2400" b="1">
                <a:solidFill>
                  <a:srgbClr val="6A1414"/>
                </a:solidFill>
                <a:latin typeface="Cambria" pitchFamily="18" charset="0"/>
              </a:rPr>
              <a:t>Dentist</a:t>
            </a:r>
          </a:p>
        </p:txBody>
      </p:sp>
      <p:pic>
        <p:nvPicPr>
          <p:cNvPr id="36883"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36884" name="Rectangle 18"/>
          <p:cNvSpPr>
            <a:spLocks noChangeArrowheads="1"/>
          </p:cNvSpPr>
          <p:nvPr/>
        </p:nvSpPr>
        <p:spPr bwMode="auto">
          <a:xfrm>
            <a:off x="1066800" y="1295400"/>
            <a:ext cx="6248400" cy="4893647"/>
          </a:xfrm>
          <a:prstGeom prst="rect">
            <a:avLst/>
          </a:prstGeom>
          <a:noFill/>
          <a:ln w="9525">
            <a:noFill/>
            <a:miter lim="800000"/>
            <a:headEnd/>
            <a:tailEnd/>
          </a:ln>
        </p:spPr>
        <p:txBody>
          <a:bodyPr wrap="square">
            <a:spAutoFit/>
          </a:bodyPr>
          <a:lstStyle/>
          <a:p>
            <a:pPr marL="814388" indent="-450850">
              <a:lnSpc>
                <a:spcPct val="200000"/>
              </a:lnSpc>
              <a:buFont typeface="Wingdings" pitchFamily="2" charset="2"/>
              <a:buChar char="q"/>
            </a:pPr>
            <a:r>
              <a:rPr lang="en-US" sz="2000" dirty="0">
                <a:solidFill>
                  <a:srgbClr val="6A1414"/>
                </a:solidFill>
                <a:latin typeface="Cambria" pitchFamily="18" charset="0"/>
              </a:rPr>
              <a:t>Professional title (occupation) of a dentist </a:t>
            </a:r>
            <a:r>
              <a:rPr lang="sr-Latn-CS" sz="2000" dirty="0">
                <a:solidFill>
                  <a:srgbClr val="6A1414"/>
                </a:solidFill>
                <a:latin typeface="Cambria" pitchFamily="18" charset="0"/>
              </a:rPr>
              <a:t>–</a:t>
            </a:r>
            <a:r>
              <a:rPr lang="en-US" sz="2000" dirty="0">
                <a:solidFill>
                  <a:srgbClr val="6A1414"/>
                </a:solidFill>
                <a:latin typeface="Cambria" pitchFamily="18" charset="0"/>
              </a:rPr>
              <a:t> 5-year long higher education followed by a one-year long professional practice, professional exam passed and, </a:t>
            </a:r>
            <a:r>
              <a:rPr lang="en-US" dirty="0">
                <a:solidFill>
                  <a:srgbClr val="6A1414"/>
                </a:solidFill>
                <a:latin typeface="Cambria" pitchFamily="18" charset="0"/>
              </a:rPr>
              <a:t>following a two-year practice, specialization the duration of which depends on the type of specialization that has been approved to a doctor.</a:t>
            </a:r>
            <a:r>
              <a:rPr lang="en-US" dirty="0">
                <a:latin typeface="Cambria" pitchFamily="18" charset="0"/>
              </a:rPr>
              <a:t> </a:t>
            </a:r>
            <a:endParaRPr lang="en-US" sz="2000" b="1" i="1" dirty="0">
              <a:solidFill>
                <a:srgbClr val="6A1414"/>
              </a:solidFill>
              <a:latin typeface="Cambria" pitchFamily="18" charset="0"/>
            </a:endParaRPr>
          </a:p>
          <a:p>
            <a:pPr marL="814388" indent="-450850">
              <a:lnSpc>
                <a:spcPct val="200000"/>
              </a:lnSpc>
              <a:buFontTx/>
              <a:buChar char="-"/>
            </a:pPr>
            <a:endParaRPr lang="en-US" sz="2000" b="1" dirty="0">
              <a:solidFill>
                <a:srgbClr val="6A1414"/>
              </a:solidFill>
              <a:latin typeface="Cambria" pitchFamily="18" charset="0"/>
            </a:endParaRPr>
          </a:p>
        </p:txBody>
      </p:sp>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7892"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7894"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7895"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3789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7905" name="Rectangle 18"/>
          <p:cNvSpPr>
            <a:spLocks noChangeArrowheads="1"/>
          </p:cNvSpPr>
          <p:nvPr/>
        </p:nvSpPr>
        <p:spPr bwMode="auto">
          <a:xfrm>
            <a:off x="381000" y="533400"/>
            <a:ext cx="8534400" cy="822325"/>
          </a:xfrm>
          <a:prstGeom prst="rect">
            <a:avLst/>
          </a:prstGeom>
          <a:noFill/>
          <a:ln w="9525">
            <a:noFill/>
            <a:miter lim="800000"/>
            <a:headEnd/>
            <a:tailEnd/>
          </a:ln>
        </p:spPr>
        <p:txBody>
          <a:bodyPr>
            <a:spAutoFit/>
          </a:bodyPr>
          <a:lstStyle/>
          <a:p>
            <a:pPr marL="514350" indent="-514350" algn="ctr">
              <a:lnSpc>
                <a:spcPct val="200000"/>
              </a:lnSpc>
            </a:pPr>
            <a:r>
              <a:rPr lang="en-US" sz="2400" b="1">
                <a:solidFill>
                  <a:srgbClr val="6A1414"/>
                </a:solidFill>
                <a:latin typeface="Cambria" pitchFamily="18" charset="0"/>
              </a:rPr>
              <a:t>Pharmacist</a:t>
            </a:r>
          </a:p>
        </p:txBody>
      </p:sp>
      <p:pic>
        <p:nvPicPr>
          <p:cNvPr id="37906"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37907" name="Rectangle 18"/>
          <p:cNvSpPr>
            <a:spLocks noChangeArrowheads="1"/>
          </p:cNvSpPr>
          <p:nvPr/>
        </p:nvSpPr>
        <p:spPr bwMode="auto">
          <a:xfrm>
            <a:off x="1219200" y="1612880"/>
            <a:ext cx="6096000" cy="3416320"/>
          </a:xfrm>
          <a:prstGeom prst="rect">
            <a:avLst/>
          </a:prstGeom>
          <a:noFill/>
          <a:ln w="9525">
            <a:noFill/>
            <a:miter lim="800000"/>
            <a:headEnd/>
            <a:tailEnd/>
          </a:ln>
        </p:spPr>
        <p:txBody>
          <a:bodyPr wrap="square">
            <a:spAutoFit/>
          </a:bodyPr>
          <a:lstStyle/>
          <a:p>
            <a:pPr marL="814388" indent="-450850">
              <a:lnSpc>
                <a:spcPct val="200000"/>
              </a:lnSpc>
              <a:buFont typeface="Wingdings" pitchFamily="2" charset="2"/>
              <a:buChar char="q"/>
            </a:pPr>
            <a:r>
              <a:rPr lang="en-US" dirty="0">
                <a:solidFill>
                  <a:srgbClr val="6A1414"/>
                </a:solidFill>
                <a:latin typeface="Cambria" pitchFamily="18" charset="0"/>
              </a:rPr>
              <a:t>Professional title (occupation) of a pharmacist </a:t>
            </a:r>
            <a:r>
              <a:rPr lang="sr-Latn-CS" dirty="0">
                <a:solidFill>
                  <a:srgbClr val="6A1414"/>
                </a:solidFill>
                <a:latin typeface="Cambria" pitchFamily="18" charset="0"/>
              </a:rPr>
              <a:t>–</a:t>
            </a:r>
            <a:r>
              <a:rPr lang="en-US" dirty="0">
                <a:solidFill>
                  <a:srgbClr val="6A1414"/>
                </a:solidFill>
                <a:latin typeface="Cambria" pitchFamily="18" charset="0"/>
              </a:rPr>
              <a:t> 5-year long higher education followed by a one-year long professional practice, professional exam passed and, following a two-year practice, specialization the duration of which depends on the type of specialization that has been approved to a doctor</a:t>
            </a:r>
          </a:p>
        </p:txBody>
      </p:sp>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891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891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891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3892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8929" name="Rectangle 18"/>
          <p:cNvSpPr>
            <a:spLocks noChangeArrowheads="1"/>
          </p:cNvSpPr>
          <p:nvPr/>
        </p:nvSpPr>
        <p:spPr bwMode="auto">
          <a:xfrm>
            <a:off x="381000" y="533400"/>
            <a:ext cx="8534400" cy="822325"/>
          </a:xfrm>
          <a:prstGeom prst="rect">
            <a:avLst/>
          </a:prstGeom>
          <a:noFill/>
          <a:ln w="9525">
            <a:noFill/>
            <a:miter lim="800000"/>
            <a:headEnd/>
            <a:tailEnd/>
          </a:ln>
        </p:spPr>
        <p:txBody>
          <a:bodyPr>
            <a:spAutoFit/>
          </a:bodyPr>
          <a:lstStyle/>
          <a:p>
            <a:pPr marL="514350" indent="-514350" algn="ctr">
              <a:lnSpc>
                <a:spcPct val="200000"/>
              </a:lnSpc>
            </a:pPr>
            <a:r>
              <a:rPr lang="en-US" sz="2400" b="1">
                <a:solidFill>
                  <a:srgbClr val="6A1414"/>
                </a:solidFill>
                <a:latin typeface="Cambria" pitchFamily="18" charset="0"/>
              </a:rPr>
              <a:t>Nurse</a:t>
            </a:r>
          </a:p>
        </p:txBody>
      </p:sp>
      <p:pic>
        <p:nvPicPr>
          <p:cNvPr id="38930"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38931" name="Rectangle 18"/>
          <p:cNvSpPr>
            <a:spLocks noChangeArrowheads="1"/>
          </p:cNvSpPr>
          <p:nvPr/>
        </p:nvSpPr>
        <p:spPr bwMode="auto">
          <a:xfrm>
            <a:off x="1447800" y="1905000"/>
            <a:ext cx="6248400" cy="3690113"/>
          </a:xfrm>
          <a:prstGeom prst="rect">
            <a:avLst/>
          </a:prstGeom>
          <a:noFill/>
          <a:ln w="9525">
            <a:noFill/>
            <a:miter lim="800000"/>
            <a:headEnd/>
            <a:tailEnd/>
          </a:ln>
        </p:spPr>
        <p:txBody>
          <a:bodyPr wrap="square">
            <a:spAutoFit/>
          </a:bodyPr>
          <a:lstStyle/>
          <a:p>
            <a:pPr marL="814388" indent="-450850">
              <a:lnSpc>
                <a:spcPct val="200000"/>
              </a:lnSpc>
              <a:buFont typeface="Wingdings" pitchFamily="2" charset="2"/>
              <a:buChar char="q"/>
            </a:pPr>
            <a:r>
              <a:rPr lang="en-US" sz="2000" dirty="0" smtClean="0">
                <a:solidFill>
                  <a:srgbClr val="6A1414"/>
                </a:solidFill>
                <a:latin typeface="Cambria" pitchFamily="18" charset="0"/>
              </a:rPr>
              <a:t>Professional title</a:t>
            </a:r>
            <a:r>
              <a:rPr lang="sr-Latn-CS" sz="2000" dirty="0" smtClean="0">
                <a:solidFill>
                  <a:srgbClr val="6A1414"/>
                </a:solidFill>
                <a:latin typeface="Cambria" pitchFamily="18" charset="0"/>
              </a:rPr>
              <a:t> (</a:t>
            </a:r>
            <a:r>
              <a:rPr lang="en-US" sz="2000" dirty="0" smtClean="0">
                <a:solidFill>
                  <a:srgbClr val="6A1414"/>
                </a:solidFill>
                <a:latin typeface="Cambria" pitchFamily="18" charset="0"/>
              </a:rPr>
              <a:t>occupation</a:t>
            </a:r>
            <a:r>
              <a:rPr lang="sr-Latn-CS" sz="2000" dirty="0" smtClean="0">
                <a:solidFill>
                  <a:srgbClr val="6A1414"/>
                </a:solidFill>
                <a:latin typeface="Cambria" pitchFamily="18" charset="0"/>
              </a:rPr>
              <a:t>) Nurse</a:t>
            </a:r>
            <a:r>
              <a:rPr lang="en-US" sz="2000" dirty="0" smtClean="0">
                <a:solidFill>
                  <a:srgbClr val="6A1414"/>
                </a:solidFill>
                <a:latin typeface="Cambria" pitchFamily="18" charset="0"/>
              </a:rPr>
              <a:t>-</a:t>
            </a:r>
            <a:r>
              <a:rPr lang="sr-Latn-ME" sz="2000" dirty="0" smtClean="0">
                <a:solidFill>
                  <a:srgbClr val="6A1414"/>
                </a:solidFill>
                <a:latin typeface="Cambria" pitchFamily="18" charset="0"/>
              </a:rPr>
              <a:t> higher education – School of Applied Health Sciences (</a:t>
            </a:r>
            <a:r>
              <a:rPr lang="sr-Latn-CS" sz="2000" dirty="0" smtClean="0">
                <a:solidFill>
                  <a:srgbClr val="6A1414"/>
                </a:solidFill>
                <a:latin typeface="Cambria" pitchFamily="18" charset="0"/>
              </a:rPr>
              <a:t>Bachelor -Bapp</a:t>
            </a:r>
            <a:r>
              <a:rPr lang="en-US" sz="2000" dirty="0" smtClean="0">
                <a:solidFill>
                  <a:srgbClr val="6A1414"/>
                </a:solidFill>
                <a:latin typeface="Cambria" pitchFamily="18" charset="0"/>
              </a:rPr>
              <a:t> degree</a:t>
            </a:r>
            <a:r>
              <a:rPr lang="sr-Latn-ME" sz="2000" dirty="0" smtClean="0">
                <a:solidFill>
                  <a:srgbClr val="6A1414"/>
                </a:solidFill>
                <a:latin typeface="Cambria" pitchFamily="18" charset="0"/>
              </a:rPr>
              <a:t>)</a:t>
            </a:r>
            <a:r>
              <a:rPr lang="en-US" sz="2000" dirty="0" smtClean="0">
                <a:solidFill>
                  <a:srgbClr val="6A1414"/>
                </a:solidFill>
                <a:latin typeface="Cambria" pitchFamily="18" charset="0"/>
              </a:rPr>
              <a:t> </a:t>
            </a:r>
            <a:r>
              <a:rPr lang="sr-Latn-CS" sz="2000" dirty="0" smtClean="0">
                <a:solidFill>
                  <a:srgbClr val="6A1414"/>
                </a:solidFill>
                <a:latin typeface="Cambria" pitchFamily="18" charset="0"/>
              </a:rPr>
              <a:t>–</a:t>
            </a:r>
            <a:r>
              <a:rPr lang="en-US" sz="2000" dirty="0" smtClean="0">
                <a:solidFill>
                  <a:srgbClr val="6A1414"/>
                </a:solidFill>
                <a:latin typeface="Cambria" pitchFamily="18" charset="0"/>
              </a:rPr>
              <a:t> 3-year education at the college of nursing, followed by a nine-month long professional practice, professional exam passed. </a:t>
            </a:r>
            <a:endParaRPr lang="en-US" sz="2000" b="1" dirty="0">
              <a:solidFill>
                <a:srgbClr val="6A1414"/>
              </a:solidFill>
              <a:latin typeface="Cambria" pitchFamily="18" charset="0"/>
            </a:endParaRPr>
          </a:p>
        </p:txBody>
      </p:sp>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9940"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994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99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3994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9953" name="Rectangle 18"/>
          <p:cNvSpPr>
            <a:spLocks noChangeArrowheads="1"/>
          </p:cNvSpPr>
          <p:nvPr/>
        </p:nvSpPr>
        <p:spPr bwMode="auto">
          <a:xfrm>
            <a:off x="609600" y="533400"/>
            <a:ext cx="8534400" cy="822325"/>
          </a:xfrm>
          <a:prstGeom prst="rect">
            <a:avLst/>
          </a:prstGeom>
          <a:noFill/>
          <a:ln w="9525">
            <a:noFill/>
            <a:miter lim="800000"/>
            <a:headEnd/>
            <a:tailEnd/>
          </a:ln>
        </p:spPr>
        <p:txBody>
          <a:bodyPr>
            <a:spAutoFit/>
          </a:bodyPr>
          <a:lstStyle/>
          <a:p>
            <a:pPr marL="514350" indent="-514350" algn="ctr">
              <a:lnSpc>
                <a:spcPct val="200000"/>
              </a:lnSpc>
            </a:pPr>
            <a:r>
              <a:rPr lang="en-US" sz="2400" b="1">
                <a:solidFill>
                  <a:srgbClr val="6A1414"/>
                </a:solidFill>
                <a:latin typeface="Cambria" pitchFamily="18" charset="0"/>
              </a:rPr>
              <a:t>Nurse for General Health Care</a:t>
            </a:r>
          </a:p>
        </p:txBody>
      </p:sp>
      <p:pic>
        <p:nvPicPr>
          <p:cNvPr id="39954"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39955" name="Rectangle 18"/>
          <p:cNvSpPr>
            <a:spLocks noChangeArrowheads="1"/>
          </p:cNvSpPr>
          <p:nvPr/>
        </p:nvSpPr>
        <p:spPr bwMode="auto">
          <a:xfrm>
            <a:off x="1447800" y="1828800"/>
            <a:ext cx="5791200" cy="3170099"/>
          </a:xfrm>
          <a:prstGeom prst="rect">
            <a:avLst/>
          </a:prstGeom>
          <a:noFill/>
          <a:ln w="9525">
            <a:noFill/>
            <a:miter lim="800000"/>
            <a:headEnd/>
            <a:tailEnd/>
          </a:ln>
        </p:spPr>
        <p:txBody>
          <a:bodyPr wrap="square">
            <a:spAutoFit/>
          </a:bodyPr>
          <a:lstStyle/>
          <a:p>
            <a:pPr marL="814388" indent="-450850">
              <a:lnSpc>
                <a:spcPct val="200000"/>
              </a:lnSpc>
              <a:buFont typeface="Wingdings" pitchFamily="2" charset="2"/>
              <a:buChar char="q"/>
            </a:pPr>
            <a:r>
              <a:rPr lang="en-US" sz="2000" dirty="0" smtClean="0">
                <a:solidFill>
                  <a:srgbClr val="6A1414"/>
                </a:solidFill>
                <a:latin typeface="Cambria" pitchFamily="18" charset="0"/>
              </a:rPr>
              <a:t>Professional title (occupation)</a:t>
            </a:r>
            <a:r>
              <a:rPr lang="sr-Latn-ME" sz="2000" dirty="0" smtClean="0">
                <a:solidFill>
                  <a:srgbClr val="6A1414"/>
                </a:solidFill>
                <a:latin typeface="Cambria" pitchFamily="18" charset="0"/>
              </a:rPr>
              <a:t>:</a:t>
            </a:r>
            <a:r>
              <a:rPr lang="en-US" sz="2000" dirty="0" smtClean="0">
                <a:solidFill>
                  <a:srgbClr val="6A1414"/>
                </a:solidFill>
                <a:latin typeface="Cambria" pitchFamily="18" charset="0"/>
              </a:rPr>
              <a:t> </a:t>
            </a:r>
            <a:r>
              <a:rPr lang="sr-Latn-ME" sz="2000" dirty="0" smtClean="0">
                <a:solidFill>
                  <a:srgbClr val="6A1414"/>
                </a:solidFill>
                <a:latin typeface="Cambria" pitchFamily="18" charset="0"/>
              </a:rPr>
              <a:t>Nurse for General Health Care </a:t>
            </a:r>
            <a:r>
              <a:rPr lang="en-US" sz="2000" dirty="0" smtClean="0">
                <a:solidFill>
                  <a:srgbClr val="6A1414"/>
                </a:solidFill>
                <a:latin typeface="Cambria" pitchFamily="18" charset="0"/>
              </a:rPr>
              <a:t>– secondary medical school(4 years) followed by a six-month long practice, professional exam passed.   </a:t>
            </a:r>
            <a:endParaRPr lang="en-US" sz="2000" b="1" i="1" dirty="0" smtClean="0">
              <a:solidFill>
                <a:srgbClr val="6A1414"/>
              </a:solidFill>
              <a:latin typeface="Cambria" pitchFamily="18" charset="0"/>
            </a:endParaRPr>
          </a:p>
          <a:p>
            <a:pPr marL="814388" indent="-450850">
              <a:lnSpc>
                <a:spcPct val="200000"/>
              </a:lnSpc>
            </a:pPr>
            <a:endParaRPr lang="en-US" sz="2000" b="1" dirty="0">
              <a:solidFill>
                <a:srgbClr val="6A1414"/>
              </a:solidFill>
              <a:latin typeface="Cambria" pitchFamily="18" charset="0"/>
            </a:endParaRPr>
          </a:p>
        </p:txBody>
      </p:sp>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40964"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0966"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40967"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4096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40977" name="Rectangle 18"/>
          <p:cNvSpPr>
            <a:spLocks noChangeArrowheads="1"/>
          </p:cNvSpPr>
          <p:nvPr/>
        </p:nvSpPr>
        <p:spPr bwMode="auto">
          <a:xfrm>
            <a:off x="381000" y="533400"/>
            <a:ext cx="8534400" cy="822325"/>
          </a:xfrm>
          <a:prstGeom prst="rect">
            <a:avLst/>
          </a:prstGeom>
          <a:noFill/>
          <a:ln w="9525">
            <a:noFill/>
            <a:miter lim="800000"/>
            <a:headEnd/>
            <a:tailEnd/>
          </a:ln>
        </p:spPr>
        <p:txBody>
          <a:bodyPr>
            <a:spAutoFit/>
          </a:bodyPr>
          <a:lstStyle/>
          <a:p>
            <a:pPr marL="514350" indent="-514350" algn="ctr">
              <a:lnSpc>
                <a:spcPct val="200000"/>
              </a:lnSpc>
            </a:pPr>
            <a:r>
              <a:rPr lang="en-US" sz="2400" b="1">
                <a:solidFill>
                  <a:srgbClr val="6A1414"/>
                </a:solidFill>
                <a:latin typeface="Cambria" pitchFamily="18" charset="0"/>
              </a:rPr>
              <a:t>Midwife</a:t>
            </a:r>
          </a:p>
        </p:txBody>
      </p:sp>
      <p:pic>
        <p:nvPicPr>
          <p:cNvPr id="40978"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40979" name="Rectangle 18"/>
          <p:cNvSpPr>
            <a:spLocks noChangeArrowheads="1"/>
          </p:cNvSpPr>
          <p:nvPr/>
        </p:nvSpPr>
        <p:spPr bwMode="auto">
          <a:xfrm>
            <a:off x="1447800" y="1905000"/>
            <a:ext cx="6096000" cy="3785652"/>
          </a:xfrm>
          <a:prstGeom prst="rect">
            <a:avLst/>
          </a:prstGeom>
          <a:noFill/>
          <a:ln w="9525">
            <a:noFill/>
            <a:miter lim="800000"/>
            <a:headEnd/>
            <a:tailEnd/>
          </a:ln>
        </p:spPr>
        <p:txBody>
          <a:bodyPr wrap="square">
            <a:spAutoFit/>
          </a:bodyPr>
          <a:lstStyle/>
          <a:p>
            <a:pPr marL="814388" indent="-450850">
              <a:lnSpc>
                <a:spcPct val="200000"/>
              </a:lnSpc>
              <a:buFont typeface="Wingdings" pitchFamily="2" charset="2"/>
              <a:buChar char="q"/>
            </a:pPr>
            <a:r>
              <a:rPr lang="en-GB" sz="2000" dirty="0" smtClean="0">
                <a:solidFill>
                  <a:srgbClr val="6A1414"/>
                </a:solidFill>
                <a:latin typeface="Cambria" pitchFamily="18" charset="0"/>
              </a:rPr>
              <a:t>Professional title (occupation)</a:t>
            </a:r>
            <a:r>
              <a:rPr lang="sr-Latn-ME" sz="2000" dirty="0" smtClean="0">
                <a:solidFill>
                  <a:srgbClr val="6A1414"/>
                </a:solidFill>
                <a:latin typeface="Cambria" pitchFamily="18" charset="0"/>
              </a:rPr>
              <a:t> Midwife</a:t>
            </a:r>
            <a:r>
              <a:rPr lang="en-GB" sz="2000" dirty="0" smtClean="0">
                <a:solidFill>
                  <a:srgbClr val="6A1414"/>
                </a:solidFill>
                <a:latin typeface="Cambria" pitchFamily="18" charset="0"/>
              </a:rPr>
              <a:t>: secondary medical school (4 years), department</a:t>
            </a:r>
            <a:r>
              <a:rPr lang="sr-Latn-ME" sz="2000" dirty="0" smtClean="0">
                <a:solidFill>
                  <a:srgbClr val="6A1414"/>
                </a:solidFill>
                <a:latin typeface="Cambria" pitchFamily="18" charset="0"/>
              </a:rPr>
              <a:t> </a:t>
            </a:r>
            <a:r>
              <a:rPr lang="en-GB" sz="2000" dirty="0" smtClean="0">
                <a:solidFill>
                  <a:srgbClr val="6A1414"/>
                </a:solidFill>
                <a:latin typeface="Cambria" pitchFamily="18" charset="0"/>
              </a:rPr>
              <a:t>of gynaecology and  obstetrics – six months of practice and passed professional exam.</a:t>
            </a:r>
            <a:endParaRPr lang="en-GB" sz="2000" b="1" i="1" dirty="0" smtClean="0">
              <a:solidFill>
                <a:srgbClr val="6A1414"/>
              </a:solidFill>
              <a:latin typeface="Cambria" pitchFamily="18" charset="0"/>
            </a:endParaRPr>
          </a:p>
          <a:p>
            <a:pPr marL="814388" indent="-450850">
              <a:lnSpc>
                <a:spcPct val="200000"/>
              </a:lnSpc>
              <a:buFontTx/>
              <a:buChar char="-"/>
            </a:pPr>
            <a:endParaRPr lang="en-GB" sz="2000" b="1" dirty="0">
              <a:solidFill>
                <a:srgbClr val="6A1414"/>
              </a:solidFill>
              <a:latin typeface="Cambria" pitchFamily="18" charset="0"/>
            </a:endParaRPr>
          </a:p>
        </p:txBody>
      </p:sp>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05" name="Picture 21" descr="http://www.missiontolearn.com/wp-content/uploads/2011/01/steps-to-success.jpg"/>
          <p:cNvPicPr>
            <a:picLocks noChangeAspect="1" noChangeArrowheads="1"/>
          </p:cNvPicPr>
          <p:nvPr/>
        </p:nvPicPr>
        <p:blipFill>
          <a:blip r:embed="rId2" cstate="print">
            <a:duotone>
              <a:schemeClr val="accent6">
                <a:shade val="45000"/>
                <a:satMod val="135000"/>
              </a:schemeClr>
              <a:prstClr val="white"/>
            </a:duotone>
          </a:blip>
          <a:srcRect/>
          <a:stretch>
            <a:fillRect/>
          </a:stretch>
        </p:blipFill>
        <p:spPr bwMode="auto">
          <a:xfrm>
            <a:off x="457200" y="685800"/>
            <a:ext cx="8229600" cy="569137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41989" name="Picture 3" descr="C:\Documents and Settings\alen.nikezic\Desktop\Picture3.png"/>
          <p:cNvPicPr>
            <a:picLocks noChangeAspect="1" noChangeArrowheads="1"/>
          </p:cNvPicPr>
          <p:nvPr/>
        </p:nvPicPr>
        <p:blipFill>
          <a:blip r:embed="rId3"/>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991"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66675" y="6362700"/>
            <a:ext cx="508000" cy="503238"/>
          </a:xfrm>
          <a:prstGeom prst="rect">
            <a:avLst/>
          </a:prstGeom>
          <a:noFill/>
          <a:ln w="9525">
            <a:noFill/>
            <a:miter lim="800000"/>
            <a:headEnd/>
            <a:tailEnd/>
          </a:ln>
        </p:spPr>
      </p:pic>
      <p:grpSp>
        <p:nvGrpSpPr>
          <p:cNvPr id="4199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0" name="Rectangle 19"/>
          <p:cNvSpPr/>
          <p:nvPr/>
        </p:nvSpPr>
        <p:spPr>
          <a:xfrm>
            <a:off x="95250" y="104775"/>
            <a:ext cx="7753350" cy="36988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p:txBody>
      </p:sp>
      <p:pic>
        <p:nvPicPr>
          <p:cNvPr id="42002" name="Picture 18" descr="EU MN logo"/>
          <p:cNvPicPr>
            <a:picLocks noChangeAspect="1" noChangeArrowheads="1"/>
          </p:cNvPicPr>
          <p:nvPr/>
        </p:nvPicPr>
        <p:blipFill>
          <a:blip r:embed="rId5"/>
          <a:srcRect/>
          <a:stretch>
            <a:fillRect/>
          </a:stretch>
        </p:blipFill>
        <p:spPr bwMode="auto">
          <a:xfrm>
            <a:off x="152400" y="609600"/>
            <a:ext cx="1219200" cy="609600"/>
          </a:xfrm>
          <a:prstGeom prst="rect">
            <a:avLst/>
          </a:prstGeom>
          <a:noFill/>
          <a:ln w="9525">
            <a:noFill/>
            <a:miter lim="800000"/>
            <a:headEnd/>
            <a:tailEnd/>
          </a:ln>
        </p:spPr>
      </p:pic>
      <p:sp>
        <p:nvSpPr>
          <p:cNvPr id="42003" name="Rectangle 34"/>
          <p:cNvSpPr>
            <a:spLocks noChangeArrowheads="1"/>
          </p:cNvSpPr>
          <p:nvPr/>
        </p:nvSpPr>
        <p:spPr bwMode="auto">
          <a:xfrm>
            <a:off x="1600200" y="685800"/>
            <a:ext cx="6172200" cy="519113"/>
          </a:xfrm>
          <a:prstGeom prst="rect">
            <a:avLst/>
          </a:prstGeom>
          <a:noFill/>
          <a:ln w="9525">
            <a:noFill/>
            <a:miter lim="800000"/>
            <a:headEnd/>
            <a:tailEnd/>
          </a:ln>
        </p:spPr>
        <p:txBody>
          <a:bodyPr>
            <a:spAutoFit/>
          </a:bodyPr>
          <a:lstStyle/>
          <a:p>
            <a:pPr algn="ctr">
              <a:spcBef>
                <a:spcPct val="20000"/>
              </a:spcBef>
            </a:pPr>
            <a:r>
              <a:rPr lang="en-US" sz="2800" b="1">
                <a:solidFill>
                  <a:srgbClr val="6A1414"/>
                </a:solidFill>
                <a:latin typeface="Cambria" pitchFamily="18" charset="0"/>
              </a:rPr>
              <a:t>Next steps</a:t>
            </a:r>
          </a:p>
        </p:txBody>
      </p:sp>
      <p:sp>
        <p:nvSpPr>
          <p:cNvPr id="42004" name="TextBox 28"/>
          <p:cNvSpPr txBox="1">
            <a:spLocks noChangeArrowheads="1"/>
          </p:cNvSpPr>
          <p:nvPr/>
        </p:nvSpPr>
        <p:spPr bwMode="auto">
          <a:xfrm>
            <a:off x="457200" y="1295400"/>
            <a:ext cx="8153400" cy="4219575"/>
          </a:xfrm>
          <a:prstGeom prst="rect">
            <a:avLst/>
          </a:prstGeom>
          <a:noFill/>
          <a:ln w="9525">
            <a:noFill/>
            <a:miter lim="800000"/>
            <a:headEnd/>
            <a:tailEnd/>
          </a:ln>
        </p:spPr>
        <p:txBody>
          <a:bodyPr>
            <a:spAutoFit/>
          </a:bodyPr>
          <a:lstStyle/>
          <a:p>
            <a:pPr>
              <a:lnSpc>
                <a:spcPct val="150000"/>
              </a:lnSpc>
              <a:buFont typeface="Wingdings" pitchFamily="2" charset="2"/>
              <a:buChar char="q"/>
            </a:pPr>
            <a:r>
              <a:rPr lang="en-GB" b="1">
                <a:solidFill>
                  <a:srgbClr val="6A1414"/>
                </a:solidFill>
                <a:latin typeface="Cambria" pitchFamily="18" charset="0"/>
              </a:rPr>
              <a:t>Administrative capacities should be strengthened not only in the Ministry of Health, but in all medical institutions within the network, particularly in the Chamber of Physicians, in the Chamber of Pharmacists, and in the Chamber of Nurses and Midwives that is under establishment.</a:t>
            </a:r>
          </a:p>
          <a:p>
            <a:pPr>
              <a:lnSpc>
                <a:spcPct val="150000"/>
              </a:lnSpc>
              <a:buFont typeface="Wingdings" pitchFamily="2" charset="2"/>
              <a:buChar char="q"/>
            </a:pPr>
            <a:r>
              <a:rPr lang="en-GB" b="1">
                <a:solidFill>
                  <a:srgbClr val="6A1414"/>
                </a:solidFill>
                <a:latin typeface="Cambria" pitchFamily="18" charset="0"/>
              </a:rPr>
              <a:t>Imposing new obligations, which would require strengthening the existing administrative capacities, will provide consistent fulfilment of the assumed obligations.</a:t>
            </a:r>
          </a:p>
          <a:p>
            <a:pPr marL="0" lvl="1">
              <a:lnSpc>
                <a:spcPct val="150000"/>
              </a:lnSpc>
              <a:buFont typeface="Wingdings" pitchFamily="2" charset="2"/>
              <a:buChar char="q"/>
            </a:pPr>
            <a:r>
              <a:rPr lang="en-GB" b="1">
                <a:solidFill>
                  <a:srgbClr val="6A1414"/>
                </a:solidFill>
                <a:latin typeface="Cambria" pitchFamily="18" charset="0"/>
              </a:rPr>
              <a:t>At present, adjustment is required to some extent, but it is estimated that Montenegro will not encounter any major difficulty in transposing the EU </a:t>
            </a:r>
            <a:r>
              <a:rPr lang="en-GB" b="1" i="1">
                <a:solidFill>
                  <a:srgbClr val="6A1414"/>
                </a:solidFill>
                <a:latin typeface="Cambria" pitchFamily="18" charset="0"/>
              </a:rPr>
              <a:t>acquis</a:t>
            </a:r>
            <a:r>
              <a:rPr lang="en-GB" b="1">
                <a:solidFill>
                  <a:srgbClr val="6A1414"/>
                </a:solidFill>
                <a:latin typeface="Cambria" pitchFamily="18" charset="0"/>
              </a:rPr>
              <a:t> in this area. </a:t>
            </a:r>
          </a:p>
        </p:txBody>
      </p:sp>
      <p:sp>
        <p:nvSpPr>
          <p:cNvPr id="22" name="Rectangle 21"/>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405"/>
                                        </p:tgtEl>
                                        <p:attrNameLst>
                                          <p:attrName>style.visibility</p:attrName>
                                        </p:attrNameLst>
                                      </p:cBhvr>
                                      <p:to>
                                        <p:strVal val="visible"/>
                                      </p:to>
                                    </p:set>
                                    <p:animEffect transition="in" filter="fade">
                                      <p:cBhvr>
                                        <p:cTn id="7" dur="2000"/>
                                        <p:tgtEl>
                                          <p:spTgt spid="16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4301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grpSp>
        <p:nvGrpSpPr>
          <p:cNvPr id="43016"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43023"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43024" name="Rectangle 20"/>
          <p:cNvSpPr>
            <a:spLocks noChangeArrowheads="1"/>
          </p:cNvSpPr>
          <p:nvPr/>
        </p:nvSpPr>
        <p:spPr bwMode="auto">
          <a:xfrm>
            <a:off x="95250" y="104775"/>
            <a:ext cx="7677150" cy="461963"/>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000" b="1">
                <a:solidFill>
                  <a:srgbClr val="F2DCDB"/>
                </a:solidFill>
                <a:latin typeface="Cambria" pitchFamily="18" charset="0"/>
              </a:rPr>
              <a:t>Chapter 3: </a:t>
            </a:r>
            <a:r>
              <a:rPr lang="en-US" sz="1000" b="1">
                <a:solidFill>
                  <a:srgbClr val="F2DCDB"/>
                </a:solidFill>
                <a:latin typeface="Cambria" pitchFamily="18" charset="0"/>
              </a:rPr>
              <a:t>Right of establishment and freedom to provide services</a:t>
            </a:r>
            <a:r>
              <a:rPr lang="hr-BA" sz="1000" b="1">
                <a:solidFill>
                  <a:srgbClr val="F2DCDB"/>
                </a:solidFill>
                <a:latin typeface="Cambria" pitchFamily="18" charset="0"/>
              </a:rPr>
              <a:t> / Mutual recognition of qualifications</a:t>
            </a:r>
            <a:endParaRPr lang="en-US" sz="1000"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000" b="1">
              <a:solidFill>
                <a:srgbClr val="F2DCDB"/>
              </a:solidFill>
              <a:latin typeface="Cambria" pitchFamily="18" charset="0"/>
            </a:endParaRPr>
          </a:p>
        </p:txBody>
      </p:sp>
      <p:sp>
        <p:nvSpPr>
          <p:cNvPr id="43025" name="Rectangle 17"/>
          <p:cNvSpPr>
            <a:spLocks noChangeArrowheads="1"/>
          </p:cNvSpPr>
          <p:nvPr/>
        </p:nvSpPr>
        <p:spPr bwMode="auto">
          <a:xfrm>
            <a:off x="1143000" y="3200400"/>
            <a:ext cx="5715000" cy="646113"/>
          </a:xfrm>
          <a:prstGeom prst="rect">
            <a:avLst/>
          </a:prstGeom>
          <a:noFill/>
          <a:ln w="9525">
            <a:noFill/>
            <a:miter lim="800000"/>
            <a:headEnd/>
            <a:tailEnd/>
          </a:ln>
        </p:spPr>
        <p:txBody>
          <a:bodyPr>
            <a:spAutoFit/>
          </a:bodyPr>
          <a:lstStyle/>
          <a:p>
            <a:pPr marL="342900" indent="-342900">
              <a:buFont typeface="Wingdings" pitchFamily="2" charset="2"/>
              <a:buChar char="v"/>
            </a:pPr>
            <a:endParaRPr lang="pl-PL" b="1">
              <a:solidFill>
                <a:srgbClr val="632523"/>
              </a:solidFill>
              <a:latin typeface="Cambria" pitchFamily="18" charset="0"/>
            </a:endParaRPr>
          </a:p>
          <a:p>
            <a:pPr marL="342900" indent="-342900"/>
            <a:r>
              <a:rPr lang="pl-PL" b="1">
                <a:solidFill>
                  <a:srgbClr val="632523"/>
                </a:solidFill>
                <a:latin typeface="Cambria" pitchFamily="18" charset="0"/>
              </a:rPr>
              <a:t>		</a:t>
            </a:r>
            <a:endParaRPr lang="sl-SI">
              <a:solidFill>
                <a:srgbClr val="632523"/>
              </a:solidFill>
              <a:latin typeface="Cambria" pitchFamily="18" charset="0"/>
            </a:endParaRPr>
          </a:p>
        </p:txBody>
      </p:sp>
      <p:sp>
        <p:nvSpPr>
          <p:cNvPr id="19" name="Rectangle 13"/>
          <p:cNvSpPr>
            <a:spLocks noChangeArrowheads="1"/>
          </p:cNvSpPr>
          <p:nvPr/>
        </p:nvSpPr>
        <p:spPr bwMode="auto">
          <a:xfrm>
            <a:off x="1219200" y="2905125"/>
            <a:ext cx="6858000" cy="523875"/>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r>
              <a:rPr lang="sr-Latn-CS" sz="2800" b="1" dirty="0">
                <a:solidFill>
                  <a:srgbClr val="6A1414"/>
                </a:solidFill>
                <a:latin typeface="Cambria" pitchFamily="18" charset="0"/>
              </a:rPr>
              <a:t> </a:t>
            </a:r>
            <a:r>
              <a:rPr lang="en-GB" sz="2800" b="1" dirty="0">
                <a:solidFill>
                  <a:srgbClr val="6A1414"/>
                </a:solidFill>
                <a:latin typeface="Cambria" pitchFamily="18" charset="0"/>
              </a:rPr>
              <a:t>Veterinarians</a:t>
            </a:r>
            <a:r>
              <a:rPr lang="sr-Latn-CS" sz="2800" b="1" dirty="0">
                <a:solidFill>
                  <a:srgbClr val="6A1414"/>
                </a:solidFill>
                <a:latin typeface="Cambria" pitchFamily="18" charset="0"/>
              </a:rPr>
              <a:t>                </a:t>
            </a:r>
          </a:p>
        </p:txBody>
      </p:sp>
      <p:sp>
        <p:nvSpPr>
          <p:cNvPr id="20" name="Rectangle 19"/>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4301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54" name="Text Box 121"/>
          <p:cNvSpPr txBox="1">
            <a:spLocks noChangeArrowheads="1"/>
          </p:cNvSpPr>
          <p:nvPr/>
        </p:nvSpPr>
        <p:spPr bwMode="auto">
          <a:xfrm>
            <a:off x="609600" y="1143000"/>
            <a:ext cx="8194675" cy="5073650"/>
          </a:xfrm>
          <a:prstGeom prst="rect">
            <a:avLst/>
          </a:prstGeom>
          <a:noFill/>
          <a:ln w="9525" algn="ctr">
            <a:noFill/>
            <a:miter lim="800000"/>
            <a:headEnd/>
            <a:tailEnd/>
          </a:ln>
        </p:spPr>
        <p:txBody>
          <a:bodyPr/>
          <a:lstStyle/>
          <a:p>
            <a:pPr algn="ctr">
              <a:lnSpc>
                <a:spcPct val="80000"/>
              </a:lnSpc>
            </a:pPr>
            <a:endParaRPr lang="sr-Latn-CS" sz="400">
              <a:solidFill>
                <a:srgbClr val="6A1414"/>
              </a:solidFill>
              <a:latin typeface="Cambria" pitchFamily="18" charset="0"/>
            </a:endParaRPr>
          </a:p>
          <a:p>
            <a:pPr>
              <a:buFont typeface="Wingdings" pitchFamily="2" charset="2"/>
              <a:buChar char="v"/>
            </a:pPr>
            <a:r>
              <a:rPr lang="en-GB">
                <a:solidFill>
                  <a:srgbClr val="6A1414"/>
                </a:solidFill>
                <a:latin typeface="Cambria" pitchFamily="18" charset="0"/>
              </a:rPr>
              <a:t>Law on Veterinary (Official Gazette of Montenegro 30/12 of 8 June 2012)</a:t>
            </a:r>
          </a:p>
          <a:p>
            <a:pPr>
              <a:lnSpc>
                <a:spcPct val="80000"/>
              </a:lnSpc>
              <a:buFont typeface="Wingdings" pitchFamily="2" charset="2"/>
              <a:buNone/>
            </a:pPr>
            <a:r>
              <a:rPr lang="en-GB">
                <a:solidFill>
                  <a:srgbClr val="6A1414"/>
                </a:solidFill>
                <a:latin typeface="Cambria" pitchFamily="18" charset="0"/>
              </a:rPr>
              <a:t>		</a:t>
            </a:r>
          </a:p>
          <a:p>
            <a:pPr>
              <a:buFont typeface="Wingdings" pitchFamily="2" charset="2"/>
              <a:buChar char="v"/>
            </a:pPr>
            <a:r>
              <a:rPr lang="en-GB">
                <a:solidFill>
                  <a:srgbClr val="6A1414"/>
                </a:solidFill>
                <a:latin typeface="Cambria" pitchFamily="18" charset="0"/>
              </a:rPr>
              <a:t>Rulebook on detailed conditions for issuing a permit for veterinary practice (Official Gazette of Montenegro</a:t>
            </a:r>
            <a:r>
              <a:rPr lang="en-GB">
                <a:latin typeface="Cambria" pitchFamily="18" charset="0"/>
              </a:rPr>
              <a:t> </a:t>
            </a:r>
            <a:r>
              <a:rPr lang="en-GB">
                <a:solidFill>
                  <a:srgbClr val="6A1414"/>
                </a:solidFill>
                <a:latin typeface="Cambria" pitchFamily="18" charset="0"/>
              </a:rPr>
              <a:t>09/08 of 8 February 2008, and 12/08 of 22 February 2008)</a:t>
            </a:r>
          </a:p>
          <a:p>
            <a:pPr>
              <a:lnSpc>
                <a:spcPct val="80000"/>
              </a:lnSpc>
              <a:buFont typeface="Wingdings" pitchFamily="2" charset="2"/>
              <a:buNone/>
            </a:pPr>
            <a:r>
              <a:rPr lang="en-GB">
                <a:solidFill>
                  <a:srgbClr val="6A1414"/>
                </a:solidFill>
                <a:latin typeface="Cambria" pitchFamily="18" charset="0"/>
              </a:rPr>
              <a:t>		</a:t>
            </a:r>
          </a:p>
          <a:p>
            <a:pPr>
              <a:buFont typeface="Wingdings" pitchFamily="2" charset="2"/>
              <a:buChar char="v"/>
            </a:pPr>
            <a:r>
              <a:rPr lang="en-GB">
                <a:solidFill>
                  <a:srgbClr val="6A1414"/>
                </a:solidFill>
                <a:latin typeface="Cambria" pitchFamily="18" charset="0"/>
              </a:rPr>
              <a:t>Law on High Education (Official Gazette of the Republic of Montenegro 60/03 of 28 October 2003 and i Official Gazette of Montenegro 04/08 of 17 January 2008, 45/10 of 4 August 2010, 73/10 of 10 December 2010, 40/11 of 8 August 2011, 47/11 of 23 September 2011)</a:t>
            </a:r>
          </a:p>
          <a:p>
            <a:pPr>
              <a:buFont typeface="Wingdings" pitchFamily="2" charset="2"/>
              <a:buChar char="v"/>
            </a:pPr>
            <a:endParaRPr lang="en-GB">
              <a:solidFill>
                <a:srgbClr val="6A1414"/>
              </a:solidFill>
              <a:latin typeface="Cambria" pitchFamily="18" charset="0"/>
            </a:endParaRPr>
          </a:p>
          <a:p>
            <a:pPr>
              <a:buFont typeface="Wingdings" pitchFamily="2" charset="2"/>
              <a:buChar char="v"/>
            </a:pPr>
            <a:r>
              <a:rPr lang="en-GB">
                <a:solidFill>
                  <a:srgbClr val="6A1414"/>
                </a:solidFill>
                <a:latin typeface="Cambria" pitchFamily="18" charset="0"/>
              </a:rPr>
              <a:t>Law on Recognition of Foreign Educational Certificates and Equalisation of Qualifications (Official Gazette of Montenegro 57/11 of 30 November 2011)</a:t>
            </a:r>
          </a:p>
          <a:p>
            <a:pPr algn="ctr">
              <a:lnSpc>
                <a:spcPct val="80000"/>
              </a:lnSpc>
              <a:buFont typeface="Wingdings" pitchFamily="2" charset="2"/>
              <a:buChar char="v"/>
            </a:pPr>
            <a:endParaRPr lang="en-GB">
              <a:solidFill>
                <a:srgbClr val="6A1414"/>
              </a:solidFill>
              <a:latin typeface="Cambria" pitchFamily="18" charset="0"/>
            </a:endParaRPr>
          </a:p>
          <a:p>
            <a:pPr>
              <a:buFont typeface="Wingdings" pitchFamily="2" charset="2"/>
              <a:buChar char="v"/>
            </a:pPr>
            <a:r>
              <a:rPr lang="en-GB">
                <a:solidFill>
                  <a:srgbClr val="6A1414"/>
                </a:solidFill>
                <a:latin typeface="Cambria" pitchFamily="18" charset="0"/>
              </a:rPr>
              <a:t>Law on Recognition of Foreign Qualifications in Pursuing Regulated Professions (Official Gazette of Montenegro 18/11 of 1 April 2011)</a:t>
            </a:r>
          </a:p>
          <a:p>
            <a:pPr>
              <a:buFont typeface="Wingdings" pitchFamily="2" charset="2"/>
              <a:buNone/>
            </a:pPr>
            <a:r>
              <a:rPr lang="en-GB">
                <a:solidFill>
                  <a:srgbClr val="6A1414"/>
                </a:solidFill>
                <a:latin typeface="Cambria" pitchFamily="18" charset="0"/>
              </a:rPr>
              <a:t>		</a:t>
            </a:r>
          </a:p>
          <a:p>
            <a:pPr>
              <a:buFont typeface="Wingdings" pitchFamily="2" charset="2"/>
              <a:buChar char="v"/>
            </a:pPr>
            <a:r>
              <a:rPr lang="en-GB">
                <a:solidFill>
                  <a:srgbClr val="6A1414"/>
                </a:solidFill>
                <a:latin typeface="Cambria" pitchFamily="18" charset="0"/>
              </a:rPr>
              <a:t>Law on General Administrative Procedure (Official Gazette of Montenegro 60/03 of 28 October 2003, 73/10 of 10 December 2010, 32/11 of 1 July 2011</a:t>
            </a:r>
            <a:r>
              <a:rPr lang="pl-PL">
                <a:solidFill>
                  <a:srgbClr val="6A1414"/>
                </a:solidFill>
                <a:latin typeface="Cambria" pitchFamily="18" charset="0"/>
              </a:rPr>
              <a:t>)</a:t>
            </a:r>
            <a:endParaRPr lang="hr-BA">
              <a:solidFill>
                <a:srgbClr val="6A1414"/>
              </a:solidFill>
              <a:latin typeface="Cambria" pitchFamily="18" charset="0"/>
            </a:endParaRPr>
          </a:p>
        </p:txBody>
      </p:sp>
      <p:sp>
        <p:nvSpPr>
          <p:cNvPr id="14" name="Rectangle 13"/>
          <p:cNvSpPr/>
          <p:nvPr/>
        </p:nvSpPr>
        <p:spPr>
          <a:xfrm>
            <a:off x="1219200" y="762000"/>
            <a:ext cx="7615238" cy="519113"/>
          </a:xfrm>
          <a:prstGeom prst="rect">
            <a:avLst/>
          </a:prstGeom>
        </p:spPr>
        <p:txBody>
          <a:bodyPr>
            <a:spAutoFit/>
          </a:bodyPr>
          <a:lstStyle/>
          <a:p>
            <a:pPr marL="14288" indent="-14288">
              <a:spcAft>
                <a:spcPct val="40000"/>
              </a:spcAft>
              <a:buClr>
                <a:srgbClr val="FF0000"/>
              </a:buClr>
              <a:buFont typeface="Wingdings" pitchFamily="2" charset="2"/>
              <a:buNone/>
            </a:pPr>
            <a:r>
              <a:rPr lang="sr-Latn-CS" sz="2800" b="1">
                <a:solidFill>
                  <a:srgbClr val="632523"/>
                </a:solidFill>
                <a:latin typeface="Cambria" pitchFamily="18" charset="0"/>
              </a:rPr>
              <a:t>          </a:t>
            </a:r>
            <a:r>
              <a:rPr lang="en-GB" sz="2800" b="1">
                <a:solidFill>
                  <a:srgbClr val="632523"/>
                </a:solidFill>
                <a:latin typeface="Cambria" pitchFamily="18" charset="0"/>
              </a:rPr>
              <a:t>Legislation in Montenegro</a:t>
            </a:r>
            <a:r>
              <a:rPr lang="sr-Latn-CS" sz="2800" b="1">
                <a:solidFill>
                  <a:srgbClr val="632523"/>
                </a:solidFill>
                <a:latin typeface="Cambria" pitchFamily="18" charset="0"/>
              </a:rPr>
              <a:t>                 </a:t>
            </a: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43023"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43025" name="Rectangle 17"/>
          <p:cNvSpPr>
            <a:spLocks noChangeArrowheads="1"/>
          </p:cNvSpPr>
          <p:nvPr/>
        </p:nvSpPr>
        <p:spPr bwMode="auto">
          <a:xfrm>
            <a:off x="1143000" y="3200400"/>
            <a:ext cx="5715000" cy="646113"/>
          </a:xfrm>
          <a:prstGeom prst="rect">
            <a:avLst/>
          </a:prstGeom>
          <a:noFill/>
          <a:ln w="9525">
            <a:noFill/>
            <a:miter lim="800000"/>
            <a:headEnd/>
            <a:tailEnd/>
          </a:ln>
        </p:spPr>
        <p:txBody>
          <a:bodyPr>
            <a:spAutoFit/>
          </a:bodyPr>
          <a:lstStyle/>
          <a:p>
            <a:pPr marL="342900" indent="-342900">
              <a:buFont typeface="Wingdings" pitchFamily="2" charset="2"/>
              <a:buChar char="v"/>
            </a:pPr>
            <a:endParaRPr lang="pl-PL" b="1">
              <a:solidFill>
                <a:srgbClr val="632523"/>
              </a:solidFill>
              <a:latin typeface="Cambria" pitchFamily="18" charset="0"/>
            </a:endParaRPr>
          </a:p>
          <a:p>
            <a:pPr marL="342900" indent="-342900"/>
            <a:r>
              <a:rPr lang="pl-PL" b="1">
                <a:solidFill>
                  <a:srgbClr val="632523"/>
                </a:solidFill>
                <a:latin typeface="Cambria" pitchFamily="18" charset="0"/>
              </a:rPr>
              <a:t>		</a:t>
            </a:r>
            <a:endParaRPr lang="sl-SI">
              <a:solidFill>
                <a:srgbClr val="632523"/>
              </a:solidFill>
              <a:latin typeface="Cambria" pitchFamily="18" charset="0"/>
            </a:endParaRPr>
          </a:p>
        </p:txBody>
      </p:sp>
      <p:sp>
        <p:nvSpPr>
          <p:cNvPr id="19" name="Rectangle 18"/>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
        <p:nvSpPr>
          <p:cNvPr id="20" name="Rectangle 19"/>
          <p:cNvSpPr/>
          <p:nvPr/>
        </p:nvSpPr>
        <p:spPr>
          <a:xfrm>
            <a:off x="95250" y="104775"/>
            <a:ext cx="7524750" cy="641350"/>
          </a:xfrm>
          <a:prstGeom prst="rect">
            <a:avLst/>
          </a:prstGeom>
        </p:spPr>
        <p:txBody>
          <a:bodyPr>
            <a:spAutoFit/>
          </a:bodyPr>
          <a:lstStyle/>
          <a:p>
            <a:pPr marL="14288" indent="-14288">
              <a:spcAft>
                <a:spcPct val="40000"/>
              </a:spcAft>
              <a:buClr>
                <a:srgbClr val="FF0000"/>
              </a:buClr>
            </a:pPr>
            <a:r>
              <a:rPr lang="sr-Latn-CS" sz="1500" b="1" dirty="0">
                <a:solidFill>
                  <a:srgbClr val="F2DCDB"/>
                </a:solidFill>
                <a:latin typeface="Cambria" pitchFamily="18" charset="0"/>
              </a:rPr>
              <a:t>Chapter </a:t>
            </a:r>
            <a:r>
              <a:rPr lang="en-US" sz="1500" b="1" dirty="0">
                <a:solidFill>
                  <a:srgbClr val="F2DCDB"/>
                </a:solidFill>
                <a:latin typeface="Cambria" pitchFamily="18" charset="0"/>
              </a:rPr>
              <a:t>03</a:t>
            </a:r>
            <a:r>
              <a:rPr lang="sr-Latn-CS" sz="1500" b="1" dirty="0">
                <a:solidFill>
                  <a:srgbClr val="F2DCDB"/>
                </a:solidFill>
                <a:latin typeface="Cambria" pitchFamily="18" charset="0"/>
              </a:rPr>
              <a:t>: </a:t>
            </a:r>
            <a:r>
              <a:rPr lang="en-GB" sz="1500" b="1" dirty="0">
                <a:solidFill>
                  <a:srgbClr val="F2DCDB"/>
                </a:solidFill>
                <a:latin typeface="Cambria" pitchFamily="18" charset="0"/>
              </a:rPr>
              <a:t>Right of establishment and freedom to provide services</a:t>
            </a:r>
            <a:endParaRPr lang="en-US" sz="15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dirty="0">
              <a:solidFill>
                <a:srgbClr val="F2DCDB"/>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4403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44038" name="Text Box 121"/>
          <p:cNvSpPr txBox="1">
            <a:spLocks noChangeArrowheads="1"/>
          </p:cNvSpPr>
          <p:nvPr/>
        </p:nvSpPr>
        <p:spPr bwMode="auto">
          <a:xfrm>
            <a:off x="1295400" y="2514600"/>
            <a:ext cx="7091363" cy="3200400"/>
          </a:xfrm>
          <a:prstGeom prst="rect">
            <a:avLst/>
          </a:prstGeom>
          <a:noFill/>
          <a:ln w="9525" algn="ctr">
            <a:noFill/>
            <a:miter lim="800000"/>
            <a:headEnd/>
            <a:tailEnd/>
          </a:ln>
        </p:spPr>
        <p:txBody>
          <a:bodyPr/>
          <a:lstStyle/>
          <a:p>
            <a:pPr marL="342900" indent="-342900" algn="just">
              <a:lnSpc>
                <a:spcPct val="150000"/>
              </a:lnSpc>
              <a:buFont typeface="Wingdings" pitchFamily="2" charset="2"/>
              <a:buChar char="v"/>
            </a:pPr>
            <a:r>
              <a:rPr lang="en-GB" b="1">
                <a:solidFill>
                  <a:srgbClr val="632523"/>
                </a:solidFill>
                <a:latin typeface="Cambria" pitchFamily="18" charset="0"/>
              </a:rPr>
              <a:t>Ministry of Agricultural and Rural Development</a:t>
            </a:r>
          </a:p>
          <a:p>
            <a:pPr marL="342900" indent="-342900" algn="just">
              <a:lnSpc>
                <a:spcPct val="150000"/>
              </a:lnSpc>
              <a:buFont typeface="Wingdings" pitchFamily="2" charset="2"/>
              <a:buChar char="v"/>
            </a:pPr>
            <a:r>
              <a:rPr lang="en-GB" b="1">
                <a:solidFill>
                  <a:srgbClr val="632523"/>
                </a:solidFill>
                <a:latin typeface="Cambria" pitchFamily="18" charset="0"/>
              </a:rPr>
              <a:t>Ministry of Education and Sports</a:t>
            </a:r>
          </a:p>
          <a:p>
            <a:pPr marL="342900" indent="-342900" algn="just">
              <a:lnSpc>
                <a:spcPct val="150000"/>
              </a:lnSpc>
              <a:buFont typeface="Wingdings" pitchFamily="2" charset="2"/>
              <a:buChar char="v"/>
            </a:pPr>
            <a:r>
              <a:rPr lang="en-GB" b="1">
                <a:solidFill>
                  <a:srgbClr val="632523"/>
                </a:solidFill>
                <a:latin typeface="Cambria" pitchFamily="18" charset="0"/>
              </a:rPr>
              <a:t>Veterinary Chamber (The Veterinary Chamber is a professional organisation having its rights and obligations as defined by the Law and the Statute. The Chamber has the capacity of legal person. The Law stipulates that the Veterinary Chamber shall pass a code of veterinary profession and ensure its application.</a:t>
            </a:r>
          </a:p>
        </p:txBody>
      </p:sp>
      <p:sp>
        <p:nvSpPr>
          <p:cNvPr id="14" name="Rectangle 13"/>
          <p:cNvSpPr/>
          <p:nvPr/>
        </p:nvSpPr>
        <p:spPr>
          <a:xfrm>
            <a:off x="1295400" y="1717675"/>
            <a:ext cx="7091363" cy="528638"/>
          </a:xfrm>
          <a:prstGeom prst="rect">
            <a:avLst/>
          </a:prstGeom>
          <a:ln>
            <a:solidFill>
              <a:srgbClr val="632523"/>
            </a:solidFill>
          </a:ln>
        </p:spPr>
        <p:txBody>
          <a:bodyPr>
            <a:spAutoFit/>
          </a:bodyPr>
          <a:lstStyle/>
          <a:p>
            <a:pPr marL="14288" indent="-14288">
              <a:spcAft>
                <a:spcPct val="40000"/>
              </a:spcAft>
              <a:buClr>
                <a:srgbClr val="FF0000"/>
              </a:buClr>
              <a:buFont typeface="Wingdings" pitchFamily="2" charset="2"/>
              <a:buNone/>
            </a:pPr>
            <a:r>
              <a:rPr lang="en-GB" sz="2800" b="1">
                <a:solidFill>
                  <a:srgbClr val="632523"/>
                </a:solidFill>
                <a:latin typeface="Cambria" pitchFamily="18" charset="0"/>
              </a:rPr>
              <a:t>Institutional framework in Montenegro</a:t>
            </a:r>
          </a:p>
        </p:txBody>
      </p:sp>
      <p:grpSp>
        <p:nvGrpSpPr>
          <p:cNvPr id="44040"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endParaRPr>
          </a:p>
        </p:txBody>
      </p:sp>
      <p:pic>
        <p:nvPicPr>
          <p:cNvPr id="44048"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
        <p:nvSpPr>
          <p:cNvPr id="20" name="Rectangle 19"/>
          <p:cNvSpPr/>
          <p:nvPr/>
        </p:nvSpPr>
        <p:spPr>
          <a:xfrm>
            <a:off x="95250" y="104775"/>
            <a:ext cx="7524750" cy="641350"/>
          </a:xfrm>
          <a:prstGeom prst="rect">
            <a:avLst/>
          </a:prstGeom>
        </p:spPr>
        <p:txBody>
          <a:bodyPr>
            <a:spAutoFit/>
          </a:bodyPr>
          <a:lstStyle/>
          <a:p>
            <a:pPr marL="14288" indent="-14288">
              <a:spcAft>
                <a:spcPct val="40000"/>
              </a:spcAft>
              <a:buClr>
                <a:srgbClr val="FF0000"/>
              </a:buClr>
            </a:pPr>
            <a:r>
              <a:rPr lang="sr-Latn-CS" sz="1500" b="1" dirty="0">
                <a:solidFill>
                  <a:srgbClr val="F2DCDB"/>
                </a:solidFill>
                <a:latin typeface="Cambria" pitchFamily="18" charset="0"/>
              </a:rPr>
              <a:t>Chapter </a:t>
            </a:r>
            <a:r>
              <a:rPr lang="en-US" sz="1500" b="1" dirty="0">
                <a:solidFill>
                  <a:srgbClr val="F2DCDB"/>
                </a:solidFill>
                <a:latin typeface="Cambria" pitchFamily="18" charset="0"/>
              </a:rPr>
              <a:t>03</a:t>
            </a:r>
            <a:r>
              <a:rPr lang="sr-Latn-CS" sz="1500" b="1" dirty="0">
                <a:solidFill>
                  <a:srgbClr val="F2DCDB"/>
                </a:solidFill>
                <a:latin typeface="Cambria" pitchFamily="18" charset="0"/>
              </a:rPr>
              <a:t>: </a:t>
            </a:r>
            <a:r>
              <a:rPr lang="en-GB" sz="1500" b="1" dirty="0">
                <a:solidFill>
                  <a:srgbClr val="F2DCDB"/>
                </a:solidFill>
                <a:latin typeface="Cambria" pitchFamily="18" charset="0"/>
              </a:rPr>
              <a:t>Right of establishment and freedom to provide services</a:t>
            </a:r>
            <a:endParaRPr lang="en-US" sz="15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dirty="0">
              <a:solidFill>
                <a:srgbClr val="F2DCDB"/>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pic>
        <p:nvPicPr>
          <p:cNvPr id="4506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45062" name="Text Box 121"/>
          <p:cNvSpPr txBox="1">
            <a:spLocks noChangeArrowheads="1"/>
          </p:cNvSpPr>
          <p:nvPr/>
        </p:nvSpPr>
        <p:spPr bwMode="auto">
          <a:xfrm>
            <a:off x="381000" y="1524000"/>
            <a:ext cx="8382000" cy="4724400"/>
          </a:xfrm>
          <a:prstGeom prst="rect">
            <a:avLst/>
          </a:prstGeom>
          <a:noFill/>
          <a:ln w="9525" algn="ctr">
            <a:noFill/>
            <a:miter lim="800000"/>
            <a:headEnd/>
            <a:tailEnd/>
          </a:ln>
        </p:spPr>
        <p:txBody>
          <a:bodyPr/>
          <a:lstStyle/>
          <a:p>
            <a:pPr algn="just">
              <a:buFont typeface="Wingdings" pitchFamily="2" charset="2"/>
              <a:buChar char="v"/>
            </a:pPr>
            <a:r>
              <a:rPr lang="en-GB" sz="1600" b="1">
                <a:solidFill>
                  <a:srgbClr val="632523"/>
                </a:solidFill>
                <a:latin typeface="Cambria" pitchFamily="18" charset="0"/>
              </a:rPr>
              <a:t>The Law defines conditions for and method of performing veterinary activity, animal health protection, public veterinary health measures, veterinary protection of the environment, and other issues of importance for performing this type of activity. </a:t>
            </a:r>
          </a:p>
        </p:txBody>
      </p:sp>
      <p:grpSp>
        <p:nvGrpSpPr>
          <p:cNvPr id="4506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45070"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45072" name="Rectangle 1"/>
          <p:cNvSpPr>
            <a:spLocks noChangeArrowheads="1"/>
          </p:cNvSpPr>
          <p:nvPr/>
        </p:nvSpPr>
        <p:spPr bwMode="auto">
          <a:xfrm>
            <a:off x="1295400" y="1066800"/>
            <a:ext cx="7177088" cy="406400"/>
          </a:xfrm>
          <a:prstGeom prst="rect">
            <a:avLst/>
          </a:prstGeom>
          <a:noFill/>
          <a:ln w="9525">
            <a:solidFill>
              <a:srgbClr val="632523"/>
            </a:solidFill>
            <a:miter lim="800000"/>
            <a:headEnd/>
            <a:tailEnd/>
          </a:ln>
        </p:spPr>
        <p:txBody>
          <a:bodyPr>
            <a:spAutoFit/>
          </a:bodyPr>
          <a:lstStyle/>
          <a:p>
            <a:pPr marL="14288" indent="-14288" algn="ctr">
              <a:spcAft>
                <a:spcPct val="40000"/>
              </a:spcAft>
              <a:buClr>
                <a:srgbClr val="FF0000"/>
              </a:buClr>
            </a:pPr>
            <a:r>
              <a:rPr lang="en-GB" sz="2000" b="1">
                <a:solidFill>
                  <a:srgbClr val="632523"/>
                </a:solidFill>
                <a:latin typeface="Cambria" pitchFamily="18" charset="0"/>
              </a:rPr>
              <a:t>Law on Veterinary</a:t>
            </a:r>
            <a:r>
              <a:rPr lang="sl-SI" sz="2000">
                <a:solidFill>
                  <a:srgbClr val="632523"/>
                </a:solidFill>
                <a:latin typeface="Cambria" pitchFamily="18" charset="0"/>
              </a:rPr>
              <a:t> </a:t>
            </a:r>
          </a:p>
        </p:txBody>
      </p:sp>
      <p:sp>
        <p:nvSpPr>
          <p:cNvPr id="45073" name="Rectangle 16"/>
          <p:cNvSpPr>
            <a:spLocks noChangeArrowheads="1"/>
          </p:cNvSpPr>
          <p:nvPr/>
        </p:nvSpPr>
        <p:spPr bwMode="auto">
          <a:xfrm>
            <a:off x="381000" y="2362200"/>
            <a:ext cx="8458200" cy="4492625"/>
          </a:xfrm>
          <a:prstGeom prst="rect">
            <a:avLst/>
          </a:prstGeom>
          <a:noFill/>
          <a:ln w="9525">
            <a:noFill/>
            <a:miter lim="800000"/>
            <a:headEnd/>
            <a:tailEnd/>
          </a:ln>
        </p:spPr>
        <p:txBody>
          <a:bodyPr>
            <a:spAutoFit/>
          </a:bodyPr>
          <a:lstStyle/>
          <a:p>
            <a:pPr algn="just">
              <a:buFont typeface="Wingdings" pitchFamily="2" charset="2"/>
              <a:buChar char="v"/>
            </a:pPr>
            <a:r>
              <a:rPr lang="en-GB" sz="1600" b="1" dirty="0">
                <a:solidFill>
                  <a:srgbClr val="632523"/>
                </a:solidFill>
                <a:latin typeface="Cambria" pitchFamily="18" charset="0"/>
              </a:rPr>
              <a:t>Professional veterinary activities in a veterinary organisation/service could be performed by a veterinarian holding a licence issued in accordance with this Law.</a:t>
            </a:r>
          </a:p>
          <a:p>
            <a:pPr algn="just">
              <a:buFont typeface="Wingdings" pitchFamily="2" charset="2"/>
              <a:buNone/>
            </a:pPr>
            <a:endParaRPr lang="en-GB" sz="1600" b="1" dirty="0">
              <a:solidFill>
                <a:srgbClr val="632523"/>
              </a:solidFill>
              <a:latin typeface="Cambria" pitchFamily="18" charset="0"/>
            </a:endParaRPr>
          </a:p>
          <a:p>
            <a:pPr algn="just">
              <a:buFont typeface="Wingdings" pitchFamily="2" charset="2"/>
              <a:buChar char="v"/>
            </a:pPr>
            <a:r>
              <a:rPr lang="en-GB" sz="1600" b="1" dirty="0">
                <a:solidFill>
                  <a:srgbClr val="632523"/>
                </a:solidFill>
                <a:latin typeface="Cambria" pitchFamily="18" charset="0"/>
              </a:rPr>
              <a:t>  The licence is issued to a veterinarian who has graduated from the Veterinary Faculty, passed the professional exam and became a member of the Veterinary Chamber.</a:t>
            </a:r>
          </a:p>
          <a:p>
            <a:pPr algn="just"/>
            <a:endParaRPr lang="en-GB" sz="1600" b="1" dirty="0">
              <a:solidFill>
                <a:srgbClr val="632523"/>
              </a:solidFill>
              <a:latin typeface="Cambria" pitchFamily="18" charset="0"/>
            </a:endParaRPr>
          </a:p>
          <a:p>
            <a:pPr algn="just">
              <a:buFont typeface="Wingdings" pitchFamily="2" charset="2"/>
              <a:buChar char="v"/>
            </a:pPr>
            <a:r>
              <a:rPr lang="en-GB" sz="1600" b="1" dirty="0">
                <a:solidFill>
                  <a:srgbClr val="632523"/>
                </a:solidFill>
                <a:latin typeface="Cambria" pitchFamily="18" charset="0"/>
              </a:rPr>
              <a:t> The licence is issued by the Veterinary Chamber.</a:t>
            </a:r>
          </a:p>
          <a:p>
            <a:pPr algn="just">
              <a:buFont typeface="Wingdings" pitchFamily="2" charset="2"/>
              <a:buChar char="v"/>
            </a:pPr>
            <a:endParaRPr lang="en-GB" sz="1600" b="1" dirty="0">
              <a:solidFill>
                <a:srgbClr val="632523"/>
              </a:solidFill>
              <a:latin typeface="Cambria" pitchFamily="18" charset="0"/>
            </a:endParaRPr>
          </a:p>
          <a:p>
            <a:pPr algn="just">
              <a:buFont typeface="Wingdings" pitchFamily="2" charset="2"/>
              <a:buChar char="v"/>
            </a:pPr>
            <a:r>
              <a:rPr lang="en-GB" sz="1600" b="1" dirty="0">
                <a:solidFill>
                  <a:srgbClr val="632523"/>
                </a:solidFill>
                <a:latin typeface="Cambria" pitchFamily="18" charset="0"/>
              </a:rPr>
              <a:t>Detailed conditions for issuing permits to graduates in veterinary i.e. doctors of veterinary medicine are regulated by the Rulebook on detailed conditions for issuing a licence for veterinary practice.</a:t>
            </a:r>
          </a:p>
          <a:p>
            <a:pPr algn="just">
              <a:buFont typeface="Wingdings" pitchFamily="2" charset="2"/>
              <a:buChar char="v"/>
            </a:pPr>
            <a:endParaRPr lang="en-GB" sz="1600" b="1" dirty="0">
              <a:solidFill>
                <a:srgbClr val="632523"/>
              </a:solidFill>
              <a:latin typeface="Cambria" pitchFamily="18" charset="0"/>
            </a:endParaRPr>
          </a:p>
          <a:p>
            <a:pPr eaLnBrk="0" hangingPunct="0">
              <a:buFont typeface="Wingdings" pitchFamily="2" charset="2"/>
              <a:buChar char="v"/>
            </a:pPr>
            <a:r>
              <a:rPr lang="en-GB" sz="1600" b="1" dirty="0">
                <a:solidFill>
                  <a:srgbClr val="632523"/>
                </a:solidFill>
                <a:latin typeface="Cambria" pitchFamily="18" charset="0"/>
              </a:rPr>
              <a:t>There is no veterinary faculty in Montenegro.</a:t>
            </a:r>
          </a:p>
          <a:p>
            <a:pPr eaLnBrk="0" hangingPunct="0">
              <a:buFont typeface="Wingdings" pitchFamily="2" charset="2"/>
              <a:buNone/>
            </a:pPr>
            <a:endParaRPr lang="en-GB" sz="1600" b="1" dirty="0">
              <a:solidFill>
                <a:srgbClr val="632523"/>
              </a:solidFill>
              <a:latin typeface="Cambria" pitchFamily="18" charset="0"/>
            </a:endParaRPr>
          </a:p>
          <a:p>
            <a:pPr eaLnBrk="0" hangingPunct="0">
              <a:buFont typeface="Wingdings" pitchFamily="2" charset="2"/>
              <a:buChar char="v"/>
            </a:pPr>
            <a:r>
              <a:rPr lang="en-GB" sz="1600" b="1" dirty="0">
                <a:solidFill>
                  <a:srgbClr val="632523"/>
                </a:solidFill>
                <a:latin typeface="Cambria" pitchFamily="18" charset="0"/>
              </a:rPr>
              <a:t>Recognition of foreign high education certificates is under competence of the Ministry of Education and Sports.</a:t>
            </a:r>
          </a:p>
          <a:p>
            <a:pPr algn="just">
              <a:buFont typeface="Wingdings" pitchFamily="2" charset="2"/>
              <a:buChar char="v"/>
            </a:pPr>
            <a:endParaRPr lang="en-GB" sz="1600" b="1" dirty="0">
              <a:solidFill>
                <a:srgbClr val="632523"/>
              </a:solidFill>
              <a:latin typeface="Cambria" pitchFamily="18" charset="0"/>
            </a:endParaRPr>
          </a:p>
          <a:p>
            <a:pPr algn="just">
              <a:buFont typeface="Wingdings" pitchFamily="2" charset="2"/>
              <a:buChar char="v"/>
            </a:pPr>
            <a:endParaRPr lang="en-GB" sz="1600" b="1" dirty="0">
              <a:solidFill>
                <a:srgbClr val="632523"/>
              </a:solidFill>
              <a:latin typeface="Cambria" pitchFamily="18" charset="0"/>
            </a:endParaRPr>
          </a:p>
        </p:txBody>
      </p:sp>
      <p:sp>
        <p:nvSpPr>
          <p:cNvPr id="19" name="Rectangle 18"/>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smtClean="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
        <p:nvSpPr>
          <p:cNvPr id="20" name="Rectangle 19"/>
          <p:cNvSpPr/>
          <p:nvPr/>
        </p:nvSpPr>
        <p:spPr>
          <a:xfrm>
            <a:off x="95250" y="104775"/>
            <a:ext cx="7524750" cy="641350"/>
          </a:xfrm>
          <a:prstGeom prst="rect">
            <a:avLst/>
          </a:prstGeom>
        </p:spPr>
        <p:txBody>
          <a:bodyPr>
            <a:spAutoFit/>
          </a:bodyPr>
          <a:lstStyle/>
          <a:p>
            <a:pPr marL="14288" indent="-14288">
              <a:spcAft>
                <a:spcPct val="40000"/>
              </a:spcAft>
              <a:buClr>
                <a:srgbClr val="FF0000"/>
              </a:buClr>
            </a:pPr>
            <a:r>
              <a:rPr lang="sr-Latn-CS" sz="1500" b="1" dirty="0">
                <a:solidFill>
                  <a:srgbClr val="F2DCDB"/>
                </a:solidFill>
                <a:latin typeface="Cambria" pitchFamily="18" charset="0"/>
              </a:rPr>
              <a:t>Chapter </a:t>
            </a:r>
            <a:r>
              <a:rPr lang="en-US" sz="1500" b="1" dirty="0">
                <a:solidFill>
                  <a:srgbClr val="F2DCDB"/>
                </a:solidFill>
                <a:latin typeface="Cambria" pitchFamily="18" charset="0"/>
              </a:rPr>
              <a:t>03</a:t>
            </a:r>
            <a:r>
              <a:rPr lang="sr-Latn-CS" sz="1500" b="1" dirty="0">
                <a:solidFill>
                  <a:srgbClr val="F2DCDB"/>
                </a:solidFill>
                <a:latin typeface="Cambria" pitchFamily="18" charset="0"/>
              </a:rPr>
              <a:t>: </a:t>
            </a:r>
            <a:r>
              <a:rPr lang="en-GB" sz="1500" b="1" dirty="0">
                <a:solidFill>
                  <a:srgbClr val="F2DCDB"/>
                </a:solidFill>
                <a:latin typeface="Cambria" pitchFamily="18" charset="0"/>
              </a:rPr>
              <a:t>Right of establishment and freedom to provide services</a:t>
            </a:r>
            <a:endParaRPr lang="en-US" sz="15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500" b="1" dirty="0">
              <a:solidFill>
                <a:srgbClr val="F2DCDB"/>
              </a:solidFill>
              <a:latin typeface="Cambria" pitchFamily="18" charset="0"/>
            </a:endParaRPr>
          </a:p>
        </p:txBody>
      </p:sp>
    </p:spTree>
  </p:cSld>
  <p:clrMapOvr>
    <a:masterClrMapping/>
  </p:clrMapOvr>
  <p:transition>
    <p:pull dir="l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6085"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ransition>
    <p:pull dir="lu"/>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2387</TotalTime>
  <Words>1989</Words>
  <Application>Microsoft Office PowerPoint</Application>
  <PresentationFormat>On-screen Show (4:3)</PresentationFormat>
  <Paragraphs>176</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user</cp:lastModifiedBy>
  <cp:revision>334</cp:revision>
  <dcterms:created xsi:type="dcterms:W3CDTF">2012-04-18T16:21:57Z</dcterms:created>
  <dcterms:modified xsi:type="dcterms:W3CDTF">2012-11-22T15:11:00Z</dcterms:modified>
</cp:coreProperties>
</file>