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1" d="100"/>
          <a:sy n="91" d="100"/>
        </p:scale>
        <p:origin x="-97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a:solidFill>
                  <a:schemeClr val="bg1"/>
                </a:solidFill>
                <a:latin typeface="Cambria" pitchFamily="18" charset="0"/>
              </a:rPr>
              <a:t> 2</a:t>
            </a:r>
            <a:r>
              <a:rPr lang="hr-HR" sz="1600" b="1" i="1" dirty="0">
                <a:solidFill>
                  <a:schemeClr val="bg1"/>
                </a:solidFill>
                <a:latin typeface="Cambria" pitchFamily="18" charset="0"/>
              </a:rPr>
              <a:t>– </a:t>
            </a:r>
            <a:r>
              <a:rPr lang="en-US" sz="1600" b="1" i="1" dirty="0" smtClean="0">
                <a:solidFill>
                  <a:schemeClr val="bg1"/>
                </a:solidFill>
                <a:latin typeface="Cambria" pitchFamily="18" charset="0"/>
              </a:rPr>
              <a:t>Freedom of Movement for Workers </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rPr>
              <a:t>Bilateral screening: Chapter</a:t>
            </a:r>
            <a:r>
              <a:rPr lang="x-none" sz="2600">
                <a:solidFill>
                  <a:schemeClr val="accent2">
                    <a:lumMod val="20000"/>
                    <a:lumOff val="80000"/>
                  </a:schemeClr>
                </a:solidFill>
                <a:latin typeface="Cambria" pitchFamily="18" charset="0"/>
              </a:rPr>
              <a:t> </a:t>
            </a:r>
            <a:r>
              <a:rPr lang="en-US" sz="2600" dirty="0">
                <a:solidFill>
                  <a:schemeClr val="accent2">
                    <a:lumMod val="20000"/>
                    <a:lumOff val="80000"/>
                  </a:schemeClr>
                </a:solidFill>
                <a:latin typeface="Cambria" pitchFamily="18" charset="0"/>
              </a:rPr>
              <a:t>2</a:t>
            </a:r>
            <a:endParaRPr lang="en-GB"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rPr>
              <a:t>PRESENTATION OF  </a:t>
            </a:r>
            <a:r>
              <a:rPr lang="sr-Latn-CS" sz="2600" b="1" dirty="0">
                <a:solidFill>
                  <a:schemeClr val="accent2">
                    <a:lumMod val="20000"/>
                    <a:lumOff val="80000"/>
                  </a:schemeClr>
                </a:solidFill>
                <a:latin typeface="Cambria" pitchFamily="18" charset="0"/>
              </a:rPr>
              <a:t>MONTENEGRO</a:t>
            </a: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000" b="1" dirty="0">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a:solidFill>
                  <a:schemeClr val="accent2">
                    <a:lumMod val="60000"/>
                    <a:lumOff val="40000"/>
                  </a:schemeClr>
                </a:solidFill>
                <a:latin typeface="Cambria" pitchFamily="18" charset="0"/>
                <a:cs typeface="Arial" pitchFamily="34" charset="0"/>
              </a:rPr>
              <a:t>s, 7 June </a:t>
            </a:r>
            <a:r>
              <a:rPr lang="sr-Latn-CS" sz="2000" b="1" dirty="0">
                <a:solidFill>
                  <a:schemeClr val="accent2">
                    <a:lumMod val="60000"/>
                    <a:lumOff val="40000"/>
                  </a:schemeClr>
                </a:solidFill>
                <a:latin typeface="Cambria" pitchFamily="18" charset="0"/>
                <a:cs typeface="Arial" pitchFamily="34" charset="0"/>
              </a:rPr>
              <a:t>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p:txBody>
      </p:sp>
      <p:grpSp>
        <p:nvGrpSpPr>
          <p:cNvPr id="2"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7" name="Picture 18" descr="EU MN logo"/>
          <p:cNvPicPr>
            <a:picLocks noChangeAspect="1" noChangeArrowheads="1"/>
          </p:cNvPicPr>
          <p:nvPr/>
        </p:nvPicPr>
        <p:blipFill>
          <a:blip r:embed="rId3"/>
          <a:srcRect/>
          <a:stretch>
            <a:fillRect/>
          </a:stretch>
        </p:blipFill>
        <p:spPr bwMode="auto">
          <a:xfrm>
            <a:off x="3581400" y="4419600"/>
            <a:ext cx="2133600" cy="1200150"/>
          </a:xfrm>
          <a:prstGeom prst="rect">
            <a:avLst/>
          </a:prstGeom>
          <a:noFill/>
          <a:ln w="9525">
            <a:noFill/>
            <a:miter lim="800000"/>
            <a:headEnd/>
            <a:tailEnd/>
          </a:ln>
        </p:spPr>
      </p:pic>
      <p:sp>
        <p:nvSpPr>
          <p:cNvPr id="23" name="Slide Number Placeholder 22"/>
          <p:cNvSpPr>
            <a:spLocks noGrp="1"/>
          </p:cNvSpPr>
          <p:nvPr>
            <p:ph type="sldNum" sz="quarter" idx="12"/>
          </p:nvPr>
        </p:nvSpPr>
        <p:spPr/>
        <p:txBody>
          <a:bodyPr/>
          <a:lstStyle/>
          <a:p>
            <a:pPr>
              <a:defRPr/>
            </a:pPr>
            <a:fld id="{C8EB5479-4D52-4881-9159-99C687BB7A10}"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MOVEMENT FOR WORKERS</a:t>
            </a: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574675" y="1295400"/>
            <a:ext cx="7924800" cy="4745915"/>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defRPr/>
            </a:pPr>
            <a:r>
              <a:rPr lang="en-US" sz="2400" b="1" dirty="0" smtClean="0">
                <a:solidFill>
                  <a:schemeClr val="accent2">
                    <a:lumMod val="50000"/>
                  </a:schemeClr>
                </a:solidFill>
                <a:latin typeface="Cambria" pitchFamily="18" charset="0"/>
              </a:rPr>
              <a:t>PRESENTATION TITLE</a:t>
            </a:r>
            <a:endParaRPr lang="en-US" sz="2400" b="1" dirty="0">
              <a:solidFill>
                <a:schemeClr val="accent2">
                  <a:lumMod val="50000"/>
                </a:schemeClr>
              </a:solidFill>
              <a:latin typeface="Cambria" pitchFamily="18" charset="0"/>
            </a:endParaRPr>
          </a:p>
          <a:p>
            <a:pPr marL="14288" indent="-14288" algn="ctr">
              <a:spcAft>
                <a:spcPct val="40000"/>
              </a:spcAft>
              <a:buClr>
                <a:srgbClr val="FF0000"/>
              </a:buClr>
              <a:buFont typeface="Wingdings" pitchFamily="2" charset="2"/>
              <a:buNone/>
              <a:defRPr/>
            </a:pPr>
            <a:r>
              <a:rPr lang="en-US" sz="2400" b="1" i="1" dirty="0" smtClean="0">
                <a:solidFill>
                  <a:schemeClr val="accent2">
                    <a:lumMod val="50000"/>
                  </a:schemeClr>
                </a:solidFill>
                <a:latin typeface="Cambria" pitchFamily="18" charset="0"/>
              </a:rPr>
              <a:t>Coordination of Social Security System </a:t>
            </a:r>
            <a:endParaRPr lang="en-US" sz="2400" b="1" i="1" dirty="0">
              <a:solidFill>
                <a:schemeClr val="accent2">
                  <a:lumMod val="50000"/>
                </a:schemeClr>
              </a:solidFill>
              <a:latin typeface="Cambria" pitchFamily="18" charset="0"/>
            </a:endParaRPr>
          </a:p>
          <a:p>
            <a:pPr marL="14288" indent="-14288" algn="ctr">
              <a:spcAft>
                <a:spcPct val="10000"/>
              </a:spcAft>
              <a:buClr>
                <a:srgbClr val="FF0000"/>
              </a:buClr>
              <a:buFont typeface="Wingdings" pitchFamily="2" charset="2"/>
              <a:buNone/>
              <a:defRPr/>
            </a:pPr>
            <a:r>
              <a:rPr lang="en-US" sz="2400" b="1" dirty="0" smtClean="0">
                <a:solidFill>
                  <a:schemeClr val="accent2">
                    <a:lumMod val="50000"/>
                  </a:schemeClr>
                </a:solidFill>
                <a:latin typeface="Cambria" pitchFamily="18" charset="0"/>
              </a:rPr>
              <a:t>Presenter’s name and surname</a:t>
            </a:r>
            <a:endParaRPr lang="sr-Latn-CS" sz="2400" b="1" dirty="0">
              <a:solidFill>
                <a:schemeClr val="accent2">
                  <a:lumMod val="50000"/>
                </a:schemeClr>
              </a:solidFill>
              <a:latin typeface="Cambria" pitchFamily="18" charset="0"/>
            </a:endParaRPr>
          </a:p>
          <a:p>
            <a:pPr marL="14288" indent="-14288" algn="ctr">
              <a:spcAft>
                <a:spcPct val="10000"/>
              </a:spcAft>
              <a:buClr>
                <a:srgbClr val="FF0000"/>
              </a:buClr>
              <a:buFont typeface="Wingdings" pitchFamily="2" charset="2"/>
              <a:buNone/>
              <a:defRPr/>
            </a:pPr>
            <a:r>
              <a:rPr lang="sr-Latn-CS" sz="2400" dirty="0">
                <a:solidFill>
                  <a:schemeClr val="accent2">
                    <a:lumMod val="50000"/>
                  </a:schemeClr>
                </a:solidFill>
                <a:latin typeface="Cambria" pitchFamily="18" charset="0"/>
              </a:rPr>
              <a:t>Jovo Pajović</a:t>
            </a:r>
            <a:endParaRPr lang="en-US" sz="2400" dirty="0">
              <a:solidFill>
                <a:schemeClr val="accent2">
                  <a:lumMod val="50000"/>
                </a:schemeClr>
              </a:solidFill>
              <a:latin typeface="Cambria" pitchFamily="18" charset="0"/>
            </a:endParaRPr>
          </a:p>
          <a:p>
            <a:pPr marL="14288" indent="-14288" algn="ctr">
              <a:spcAft>
                <a:spcPct val="10000"/>
              </a:spcAft>
              <a:buClr>
                <a:srgbClr val="FF0000"/>
              </a:buClr>
              <a:buFont typeface="Wingdings" pitchFamily="2" charset="2"/>
              <a:buNone/>
              <a:defRPr/>
            </a:pPr>
            <a:r>
              <a:rPr lang="en-US" sz="2400" b="1" dirty="0" smtClean="0">
                <a:solidFill>
                  <a:schemeClr val="accent2">
                    <a:lumMod val="50000"/>
                  </a:schemeClr>
                </a:solidFill>
                <a:latin typeface="Cambria" pitchFamily="18" charset="0"/>
              </a:rPr>
              <a:t>Position</a:t>
            </a:r>
            <a:endParaRPr lang="sr-Latn-CS" sz="2400" dirty="0">
              <a:solidFill>
                <a:schemeClr val="accent2">
                  <a:lumMod val="50000"/>
                </a:schemeClr>
              </a:solidFill>
              <a:latin typeface="Cambria" pitchFamily="18" charset="0"/>
            </a:endParaRPr>
          </a:p>
          <a:p>
            <a:pPr marL="14288" indent="-14288" algn="ctr">
              <a:spcAft>
                <a:spcPct val="10000"/>
              </a:spcAft>
              <a:buClr>
                <a:srgbClr val="FF0000"/>
              </a:buClr>
              <a:buFont typeface="Wingdings" pitchFamily="2" charset="2"/>
              <a:buNone/>
              <a:defRPr/>
            </a:pPr>
            <a:r>
              <a:rPr lang="en-US" sz="2400" dirty="0" smtClean="0">
                <a:solidFill>
                  <a:schemeClr val="accent2">
                    <a:lumMod val="50000"/>
                  </a:schemeClr>
                </a:solidFill>
                <a:latin typeface="Cambria" pitchFamily="18" charset="0"/>
              </a:rPr>
              <a:t>Assistant Minister</a:t>
            </a:r>
            <a:r>
              <a:rPr lang="sr-Latn-CS" sz="2400" dirty="0" smtClean="0">
                <a:solidFill>
                  <a:schemeClr val="accent2">
                    <a:lumMod val="50000"/>
                  </a:schemeClr>
                </a:solidFill>
                <a:latin typeface="Cambria" pitchFamily="18" charset="0"/>
              </a:rPr>
              <a:t> </a:t>
            </a:r>
            <a:endParaRPr lang="en-US" sz="2400" dirty="0">
              <a:solidFill>
                <a:schemeClr val="accent2">
                  <a:lumMod val="50000"/>
                </a:schemeClr>
              </a:solidFill>
              <a:latin typeface="Cambria" pitchFamily="18" charset="0"/>
            </a:endParaRPr>
          </a:p>
          <a:p>
            <a:pPr marL="14288" indent="-14288" algn="ctr">
              <a:spcAft>
                <a:spcPct val="10000"/>
              </a:spcAft>
              <a:buClr>
                <a:srgbClr val="FF0000"/>
              </a:buClr>
              <a:buFont typeface="Wingdings" pitchFamily="2" charset="2"/>
              <a:buNone/>
              <a:defRPr/>
            </a:pPr>
            <a:r>
              <a:rPr lang="en-US" sz="2400" dirty="0">
                <a:solidFill>
                  <a:schemeClr val="accent2">
                    <a:lumMod val="50000"/>
                  </a:schemeClr>
                </a:solidFill>
                <a:latin typeface="Cambria" pitchFamily="18" charset="0"/>
              </a:rPr>
              <a:t>	</a:t>
            </a:r>
            <a:r>
              <a:rPr lang="sr-Latn-CS" sz="2400" b="1" dirty="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Institution</a:t>
            </a:r>
            <a:endParaRPr lang="sr-Latn-CS" sz="2400" b="1" dirty="0">
              <a:solidFill>
                <a:schemeClr val="accent2">
                  <a:lumMod val="50000"/>
                </a:schemeClr>
              </a:solidFill>
              <a:latin typeface="Cambria" pitchFamily="18" charset="0"/>
            </a:endParaRPr>
          </a:p>
          <a:p>
            <a:pPr marL="14288" indent="-14288" algn="ctr">
              <a:spcAft>
                <a:spcPct val="10000"/>
              </a:spcAft>
              <a:buClr>
                <a:srgbClr val="FF0000"/>
              </a:buClr>
              <a:buFont typeface="Wingdings" pitchFamily="2" charset="2"/>
              <a:buNone/>
              <a:defRPr/>
            </a:pPr>
            <a:r>
              <a:rPr lang="en-US" sz="2400" dirty="0" smtClean="0">
                <a:solidFill>
                  <a:schemeClr val="accent2">
                    <a:lumMod val="50000"/>
                  </a:schemeClr>
                </a:solidFill>
                <a:latin typeface="Cambria" pitchFamily="18" charset="0"/>
              </a:rPr>
              <a:t>Ministry of Labor and Social Welfare</a:t>
            </a:r>
            <a:endParaRPr lang="en-US" sz="2400" dirty="0">
              <a:solidFill>
                <a:schemeClr val="accent2">
                  <a:lumMod val="50000"/>
                </a:schemeClr>
              </a:solidFill>
              <a:latin typeface="Cambria" pitchFamily="18" charset="0"/>
            </a:endParaRPr>
          </a:p>
          <a:p>
            <a:pPr marL="14288" indent="-14288" algn="ctr">
              <a:spcAft>
                <a:spcPct val="10000"/>
              </a:spcAft>
              <a:buClr>
                <a:srgbClr val="FF0000"/>
              </a:buClr>
              <a:buFont typeface="Wingdings" pitchFamily="2" charset="2"/>
              <a:buNone/>
              <a:defRPr/>
            </a:pPr>
            <a:r>
              <a:rPr lang="en-US" sz="2400" b="1" dirty="0">
                <a:solidFill>
                  <a:schemeClr val="accent2">
                    <a:lumMod val="50000"/>
                  </a:schemeClr>
                </a:solidFill>
                <a:latin typeface="Cambria" pitchFamily="18" charset="0"/>
              </a:rPr>
              <a:t>e-mail</a:t>
            </a:r>
            <a:r>
              <a:rPr lang="sl-SI" sz="2400" b="1" dirty="0">
                <a:solidFill>
                  <a:schemeClr val="accent2">
                    <a:lumMod val="50000"/>
                  </a:schemeClr>
                </a:solidFill>
                <a:latin typeface="Cambria" pitchFamily="18" charset="0"/>
              </a:rPr>
              <a:t> </a:t>
            </a:r>
          </a:p>
          <a:p>
            <a:pPr marL="14288" indent="-14288" algn="ctr">
              <a:spcAft>
                <a:spcPct val="10000"/>
              </a:spcAft>
              <a:buClr>
                <a:srgbClr val="FF0000"/>
              </a:buClr>
              <a:buFont typeface="Wingdings" pitchFamily="2" charset="2"/>
              <a:buNone/>
              <a:defRPr/>
            </a:pPr>
            <a:r>
              <a:rPr lang="sl-SI" sz="2400" dirty="0">
                <a:solidFill>
                  <a:schemeClr val="accent2">
                    <a:lumMod val="50000"/>
                  </a:schemeClr>
                </a:solidFill>
                <a:latin typeface="Cambria" pitchFamily="18" charset="0"/>
              </a:rPr>
              <a:t>jovo.pajovic</a:t>
            </a:r>
            <a:r>
              <a:rPr lang="en-US" sz="2400" dirty="0">
                <a:solidFill>
                  <a:schemeClr val="accent2">
                    <a:lumMod val="50000"/>
                  </a:schemeClr>
                </a:solidFill>
                <a:latin typeface="Cambria" pitchFamily="18" charset="0"/>
              </a:rPr>
              <a:t>@m</a:t>
            </a:r>
            <a:r>
              <a:rPr lang="sl-SI" sz="2400" dirty="0">
                <a:solidFill>
                  <a:schemeClr val="accent2">
                    <a:lumMod val="50000"/>
                  </a:schemeClr>
                </a:solidFill>
                <a:latin typeface="Cambria" pitchFamily="18" charset="0"/>
              </a:rPr>
              <a:t>rs.gov.me</a:t>
            </a:r>
            <a:endParaRPr lang="en-US" sz="2400" dirty="0">
              <a:solidFill>
                <a:schemeClr val="accent2">
                  <a:lumMod val="50000"/>
                </a:schemeClr>
              </a:solidFill>
              <a:latin typeface="Cambria" pitchFamily="18" charset="0"/>
            </a:endParaRPr>
          </a:p>
          <a:p>
            <a:pPr marL="14288" indent="-14288" algn="ctr">
              <a:spcAft>
                <a:spcPct val="40000"/>
              </a:spcAft>
              <a:buClr>
                <a:srgbClr val="FF0000"/>
              </a:buClr>
              <a:buFont typeface="Wingdings" pitchFamily="2" charset="2"/>
              <a:buNone/>
              <a:defRPr/>
            </a:pPr>
            <a:endParaRPr lang="en-US" sz="2400"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07730BC4-1FCF-4D6D-80BA-ECB8F548E9B9}"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4100"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41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914400" y="1295400"/>
            <a:ext cx="7167563" cy="4142673"/>
          </a:xfrm>
          <a:prstGeom prst="rect">
            <a:avLst/>
          </a:prstGeom>
        </p:spPr>
        <p:txBody>
          <a:bodyPr>
            <a:spAutoFit/>
          </a:bodyPr>
          <a:lstStyle/>
          <a:p>
            <a:pPr marL="14288" indent="-14288" algn="ctr">
              <a:spcAft>
                <a:spcPct val="40000"/>
              </a:spcAft>
              <a:buClr>
                <a:srgbClr val="FF0000"/>
              </a:buClr>
              <a:buFont typeface="Wingdings" pitchFamily="2" charset="2"/>
              <a:buNone/>
              <a:defRPr/>
            </a:pPr>
            <a:r>
              <a:rPr lang="en-US" sz="2400" b="1" dirty="0" smtClean="0">
                <a:solidFill>
                  <a:schemeClr val="accent2">
                    <a:lumMod val="50000"/>
                  </a:schemeClr>
                </a:solidFill>
                <a:latin typeface="Cambria" pitchFamily="18" charset="0"/>
              </a:rPr>
              <a:t>CONTENT</a:t>
            </a:r>
            <a:endParaRPr lang="sr-Latn-CS" sz="2400" b="1" dirty="0">
              <a:solidFill>
                <a:schemeClr val="accent2">
                  <a:lumMod val="50000"/>
                </a:schemeClr>
              </a:solidFill>
              <a:latin typeface="Cambria" pitchFamily="18" charset="0"/>
            </a:endParaRPr>
          </a:p>
          <a:p>
            <a:pPr marL="14288" indent="-14288" algn="ctr">
              <a:spcAft>
                <a:spcPct val="40000"/>
              </a:spcAft>
              <a:buClr>
                <a:srgbClr val="FF0000"/>
              </a:buClr>
              <a:buFont typeface="Wingdings" pitchFamily="2" charset="2"/>
              <a:buNone/>
              <a:defRPr/>
            </a:pPr>
            <a:endParaRPr lang="sr-Latn-CS" sz="2400" b="1" dirty="0">
              <a:solidFill>
                <a:schemeClr val="accent2">
                  <a:lumMod val="50000"/>
                </a:schemeClr>
              </a:solidFill>
              <a:latin typeface="Cambria" pitchFamily="18" charset="0"/>
            </a:endParaRPr>
          </a:p>
          <a:p>
            <a:pPr marL="812800" indent="-812800" algn="just">
              <a:defRPr/>
            </a:pPr>
            <a:r>
              <a:rPr lang="sr-Latn-CS" sz="2000" b="1" dirty="0">
                <a:solidFill>
                  <a:schemeClr val="accent2">
                    <a:lumMod val="50000"/>
                  </a:schemeClr>
                </a:solidFill>
                <a:latin typeface="Cambria" pitchFamily="18" charset="0"/>
              </a:rPr>
              <a:t>I   </a:t>
            </a:r>
            <a:r>
              <a:rPr lang="en-US" sz="2000" b="1" dirty="0" smtClean="0">
                <a:solidFill>
                  <a:schemeClr val="accent2">
                    <a:lumMod val="50000"/>
                  </a:schemeClr>
                </a:solidFill>
                <a:latin typeface="Cambria" pitchFamily="18" charset="0"/>
              </a:rPr>
              <a:t>Scope of coordination</a:t>
            </a:r>
            <a:endParaRPr lang="en-US" sz="2000" b="1" dirty="0">
              <a:solidFill>
                <a:schemeClr val="accent2">
                  <a:lumMod val="50000"/>
                </a:schemeClr>
              </a:solidFill>
              <a:latin typeface="Cambria" pitchFamily="18" charset="0"/>
            </a:endParaRPr>
          </a:p>
          <a:p>
            <a:pPr marL="812800" indent="-812800" algn="just">
              <a:buFont typeface="Wingdings" pitchFamily="2" charset="2"/>
              <a:buChar char="§"/>
              <a:defRPr/>
            </a:pPr>
            <a:endParaRPr lang="en-US" sz="2000" b="1" dirty="0">
              <a:solidFill>
                <a:schemeClr val="accent2">
                  <a:lumMod val="50000"/>
                </a:schemeClr>
              </a:solidFill>
              <a:latin typeface="Cambria" pitchFamily="18" charset="0"/>
            </a:endParaRPr>
          </a:p>
          <a:p>
            <a:pPr marL="812800" indent="-812800" algn="just">
              <a:defRPr/>
            </a:pPr>
            <a:r>
              <a:rPr lang="sl-SI" sz="2000" b="1" dirty="0">
                <a:solidFill>
                  <a:schemeClr val="accent2">
                    <a:lumMod val="50000"/>
                  </a:schemeClr>
                </a:solidFill>
                <a:latin typeface="Cambria" pitchFamily="18" charset="0"/>
              </a:rPr>
              <a:t>II  </a:t>
            </a:r>
            <a:r>
              <a:rPr lang="en-US" sz="2000" b="1" dirty="0" smtClean="0">
                <a:solidFill>
                  <a:schemeClr val="accent2">
                    <a:lumMod val="50000"/>
                  </a:schemeClr>
                </a:solidFill>
                <a:latin typeface="Cambria" pitchFamily="18" charset="0"/>
              </a:rPr>
              <a:t>Main principles of coordination </a:t>
            </a:r>
            <a:endParaRPr lang="sl-SI" sz="2000" b="1" dirty="0">
              <a:solidFill>
                <a:schemeClr val="accent2">
                  <a:lumMod val="50000"/>
                </a:schemeClr>
              </a:solidFill>
              <a:latin typeface="Cambria" pitchFamily="18" charset="0"/>
            </a:endParaRPr>
          </a:p>
          <a:p>
            <a:pPr marL="812800" indent="-812800" algn="just">
              <a:buFont typeface="Wingdings" pitchFamily="2" charset="2"/>
              <a:buChar char="§"/>
              <a:defRPr/>
            </a:pPr>
            <a:endParaRPr lang="sl-SI" sz="2000" b="1" dirty="0">
              <a:solidFill>
                <a:schemeClr val="accent2">
                  <a:lumMod val="50000"/>
                </a:schemeClr>
              </a:solidFill>
              <a:latin typeface="Cambria" pitchFamily="18" charset="0"/>
            </a:endParaRPr>
          </a:p>
          <a:p>
            <a:pPr marL="812800" indent="-812800" algn="just">
              <a:defRPr/>
            </a:pPr>
            <a:r>
              <a:rPr lang="sl-SI" sz="2000" b="1" dirty="0">
                <a:solidFill>
                  <a:schemeClr val="accent2">
                    <a:lumMod val="50000"/>
                  </a:schemeClr>
                </a:solidFill>
                <a:latin typeface="Cambria" pitchFamily="18" charset="0"/>
              </a:rPr>
              <a:t>III  </a:t>
            </a:r>
            <a:r>
              <a:rPr lang="en-US" sz="2000" b="1" dirty="0" smtClean="0">
                <a:solidFill>
                  <a:schemeClr val="accent2">
                    <a:lumMod val="50000"/>
                  </a:schemeClr>
                </a:solidFill>
                <a:latin typeface="Cambria" pitchFamily="18" charset="0"/>
              </a:rPr>
              <a:t>Coordination of different categories of benefits</a:t>
            </a:r>
            <a:endParaRPr lang="sl-SI" sz="2000" b="1" dirty="0">
              <a:solidFill>
                <a:schemeClr val="accent2">
                  <a:lumMod val="50000"/>
                </a:schemeClr>
              </a:solidFill>
              <a:latin typeface="Cambria" pitchFamily="18" charset="0"/>
            </a:endParaRPr>
          </a:p>
          <a:p>
            <a:pPr marL="812800" indent="-812800" algn="just">
              <a:buFont typeface="Wingdings" pitchFamily="2" charset="2"/>
              <a:buChar char="§"/>
              <a:defRPr/>
            </a:pPr>
            <a:endParaRPr lang="sl-SI" sz="2000" b="1" dirty="0">
              <a:solidFill>
                <a:schemeClr val="accent2">
                  <a:lumMod val="50000"/>
                </a:schemeClr>
              </a:solidFill>
              <a:latin typeface="Cambria" pitchFamily="18" charset="0"/>
            </a:endParaRPr>
          </a:p>
          <a:p>
            <a:pPr marL="812800" indent="-812800" algn="just">
              <a:defRPr/>
            </a:pPr>
            <a:r>
              <a:rPr lang="sl-SI" sz="2000" b="1" dirty="0">
                <a:solidFill>
                  <a:schemeClr val="accent2">
                    <a:lumMod val="50000"/>
                  </a:schemeClr>
                </a:solidFill>
                <a:latin typeface="Cambria" pitchFamily="18" charset="0"/>
              </a:rPr>
              <a:t>IV  </a:t>
            </a:r>
            <a:r>
              <a:rPr lang="en-US" sz="2000" b="1" dirty="0" smtClean="0">
                <a:solidFill>
                  <a:schemeClr val="accent2">
                    <a:lumMod val="50000"/>
                  </a:schemeClr>
                </a:solidFill>
                <a:latin typeface="Cambria" pitchFamily="18" charset="0"/>
              </a:rPr>
              <a:t>Administrative capacities</a:t>
            </a:r>
            <a:endParaRPr lang="sr-Latn-CS" sz="2000" b="1" dirty="0">
              <a:solidFill>
                <a:schemeClr val="accent2">
                  <a:lumMod val="50000"/>
                </a:schemeClr>
              </a:solidFill>
              <a:latin typeface="Cambria" pitchFamily="18" charset="0"/>
            </a:endParaRPr>
          </a:p>
          <a:p>
            <a:pPr marL="812800" indent="-812800">
              <a:defRPr/>
            </a:pPr>
            <a:endParaRPr lang="sr-Latn-CS" sz="2000"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6732AFE9-0D1C-4D32-840A-4BA134AB9665}" type="slidenum">
              <a:rPr lang="en-US"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5124"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MOVEMENT 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513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1371600"/>
            <a:ext cx="6172200" cy="2923877"/>
          </a:xfrm>
          <a:prstGeom prst="rect">
            <a:avLst/>
          </a:prstGeom>
        </p:spPr>
        <p:txBody>
          <a:bodyPr>
            <a:spAutoFit/>
          </a:bodyPr>
          <a:lstStyle/>
          <a:p>
            <a:pPr marL="812800" indent="-812800" algn="ctr">
              <a:defRPr/>
            </a:pPr>
            <a:r>
              <a:rPr lang="en-US" sz="2400" b="1" dirty="0">
                <a:solidFill>
                  <a:schemeClr val="accent2">
                    <a:lumMod val="50000"/>
                  </a:schemeClr>
                </a:solidFill>
                <a:latin typeface="Cambria" pitchFamily="18" charset="0"/>
              </a:rPr>
              <a:t> </a:t>
            </a:r>
            <a:r>
              <a:rPr lang="sr-Latn-CS" sz="2400" b="1" dirty="0">
                <a:solidFill>
                  <a:schemeClr val="accent2">
                    <a:lumMod val="50000"/>
                  </a:schemeClr>
                </a:solidFill>
                <a:latin typeface="Cambria" pitchFamily="18" charset="0"/>
              </a:rPr>
              <a:t>  I </a:t>
            </a:r>
            <a:r>
              <a:rPr lang="en-US" sz="2400" b="1" dirty="0" smtClean="0">
                <a:solidFill>
                  <a:schemeClr val="accent2">
                    <a:lumMod val="50000"/>
                  </a:schemeClr>
                </a:solidFill>
                <a:latin typeface="Cambria" pitchFamily="18" charset="0"/>
              </a:rPr>
              <a:t>SCOPE OF COORDINATION</a:t>
            </a:r>
            <a:endParaRPr lang="en-US" sz="2400" b="1" dirty="0">
              <a:solidFill>
                <a:schemeClr val="accent2">
                  <a:lumMod val="50000"/>
                </a:schemeClr>
              </a:solidFill>
              <a:latin typeface="Cambria" pitchFamily="18" charset="0"/>
            </a:endParaRPr>
          </a:p>
          <a:p>
            <a:pPr marL="812800" indent="-812800">
              <a:buFont typeface="Wingdings" pitchFamily="2" charset="2"/>
              <a:buChar char="q"/>
              <a:defRPr/>
            </a:pPr>
            <a:endParaRPr lang="en-US" sz="2400" dirty="0">
              <a:solidFill>
                <a:schemeClr val="accent2">
                  <a:lumMod val="50000"/>
                </a:schemeClr>
              </a:solidFill>
              <a:latin typeface="Cambria" pitchFamily="18" charset="0"/>
            </a:endParaRPr>
          </a:p>
          <a:p>
            <a:pPr marL="812800" indent="-812800">
              <a:defRPr/>
            </a:pPr>
            <a:endParaRPr lang="sr-Latn-CS" sz="2000" b="1" dirty="0">
              <a:solidFill>
                <a:schemeClr val="accent2">
                  <a:lumMod val="50000"/>
                </a:schemeClr>
              </a:solidFill>
              <a:latin typeface="Cambria" pitchFamily="18" charset="0"/>
            </a:endParaRPr>
          </a:p>
          <a:p>
            <a:pPr marL="812800" indent="-812800">
              <a:defRPr/>
            </a:pPr>
            <a:endParaRPr lang="sr-Latn-CS" sz="2000" b="1" dirty="0">
              <a:solidFill>
                <a:schemeClr val="accent2">
                  <a:lumMod val="50000"/>
                </a:schemeClr>
              </a:solidFill>
              <a:latin typeface="Cambria" pitchFamily="18" charset="0"/>
            </a:endParaRPr>
          </a:p>
          <a:p>
            <a:pPr marL="812800" indent="-812800">
              <a:defRPr/>
            </a:pPr>
            <a:r>
              <a:rPr lang="sr-Latn-CS" sz="2000" b="1" dirty="0">
                <a:solidFill>
                  <a:schemeClr val="accent2">
                    <a:lumMod val="50000"/>
                  </a:schemeClr>
                </a:solidFill>
                <a:latin typeface="Cambria" pitchFamily="18" charset="0"/>
              </a:rPr>
              <a:t>1. </a:t>
            </a:r>
            <a:r>
              <a:rPr lang="en-US" sz="2000" b="1" dirty="0" smtClean="0">
                <a:solidFill>
                  <a:schemeClr val="accent2">
                    <a:lumMod val="50000"/>
                  </a:schemeClr>
                </a:solidFill>
                <a:latin typeface="Cambria" pitchFamily="18" charset="0"/>
              </a:rPr>
              <a:t>Personal scope</a:t>
            </a:r>
            <a:endParaRPr lang="sr-Latn-CS" sz="2000" b="1" dirty="0">
              <a:solidFill>
                <a:schemeClr val="accent2">
                  <a:lumMod val="50000"/>
                </a:schemeClr>
              </a:solidFill>
              <a:latin typeface="Cambria" pitchFamily="18" charset="0"/>
            </a:endParaRPr>
          </a:p>
          <a:p>
            <a:pPr marL="812800" indent="-812800">
              <a:defRPr/>
            </a:pPr>
            <a:endParaRPr lang="pl-PL" sz="2000" b="1" dirty="0">
              <a:solidFill>
                <a:schemeClr val="accent2">
                  <a:lumMod val="50000"/>
                </a:schemeClr>
              </a:solidFill>
              <a:latin typeface="Cambria" pitchFamily="18" charset="0"/>
            </a:endParaRPr>
          </a:p>
          <a:p>
            <a:pPr marL="812800" indent="-812800">
              <a:defRPr/>
            </a:pPr>
            <a:r>
              <a:rPr lang="sr-Latn-CS" sz="2000" b="1" dirty="0">
                <a:solidFill>
                  <a:schemeClr val="accent2">
                    <a:lumMod val="50000"/>
                  </a:schemeClr>
                </a:solidFill>
                <a:latin typeface="Cambria" pitchFamily="18" charset="0"/>
              </a:rPr>
              <a:t>2. </a:t>
            </a:r>
            <a:r>
              <a:rPr lang="en-US" sz="2000" b="1" dirty="0" smtClean="0">
                <a:solidFill>
                  <a:schemeClr val="accent2">
                    <a:lumMod val="50000"/>
                  </a:schemeClr>
                </a:solidFill>
                <a:latin typeface="Cambria" pitchFamily="18" charset="0"/>
              </a:rPr>
              <a:t>Material scope</a:t>
            </a:r>
            <a:endParaRPr lang="sr-Latn-CS" sz="2000" b="1" dirty="0">
              <a:solidFill>
                <a:schemeClr val="accent2">
                  <a:lumMod val="50000"/>
                </a:schemeClr>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44980A44-CD4D-430D-9017-2846AD361168}" type="slidenum">
              <a:rPr lang="en-US"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6148"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615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6154"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762000" y="1371600"/>
            <a:ext cx="7786688" cy="4136517"/>
          </a:xfrm>
          <a:prstGeom prst="rect">
            <a:avLst/>
          </a:prstGeom>
        </p:spPr>
        <p:txBody>
          <a:bodyPr>
            <a:spAutoFit/>
          </a:bodyPr>
          <a:lstStyle/>
          <a:p>
            <a:pPr algn="ctr">
              <a:lnSpc>
                <a:spcPct val="90000"/>
              </a:lnSpc>
              <a:defRPr/>
            </a:pPr>
            <a:r>
              <a:rPr lang="en-US" sz="2400" b="1" dirty="0">
                <a:solidFill>
                  <a:schemeClr val="accent2">
                    <a:lumMod val="50000"/>
                  </a:schemeClr>
                </a:solidFill>
                <a:latin typeface="Cambria" pitchFamily="18" charset="0"/>
              </a:rPr>
              <a:t> </a:t>
            </a:r>
            <a:r>
              <a:rPr lang="sr-Latn-CS" sz="2400" b="1" dirty="0">
                <a:solidFill>
                  <a:schemeClr val="accent2">
                    <a:lumMod val="50000"/>
                  </a:schemeClr>
                </a:solidFill>
                <a:latin typeface="Cambria" pitchFamily="18" charset="0"/>
              </a:rPr>
              <a:t>  1. </a:t>
            </a:r>
            <a:r>
              <a:rPr lang="en-US" sz="2400" b="1" dirty="0" smtClean="0">
                <a:solidFill>
                  <a:schemeClr val="accent2">
                    <a:lumMod val="50000"/>
                  </a:schemeClr>
                </a:solidFill>
                <a:latin typeface="Cambria" pitchFamily="18" charset="0"/>
              </a:rPr>
              <a:t>PERSONAL SCOPE</a:t>
            </a:r>
            <a:endParaRPr lang="sr-Latn-CS" sz="2400" b="1" dirty="0">
              <a:solidFill>
                <a:schemeClr val="accent2">
                  <a:lumMod val="50000"/>
                </a:schemeClr>
              </a:solidFill>
              <a:latin typeface="Cambria" pitchFamily="18" charset="0"/>
            </a:endParaRPr>
          </a:p>
          <a:p>
            <a:pPr>
              <a:lnSpc>
                <a:spcPct val="90000"/>
              </a:lnSpc>
              <a:defRPr/>
            </a:pPr>
            <a:endParaRPr lang="sr-Latn-CS" sz="2400" dirty="0">
              <a:solidFill>
                <a:schemeClr val="accent2">
                  <a:lumMod val="50000"/>
                </a:schemeClr>
              </a:solidFill>
              <a:latin typeface="Cambria" pitchFamily="18" charset="0"/>
            </a:endParaRPr>
          </a:p>
          <a:p>
            <a:pPr>
              <a:lnSpc>
                <a:spcPct val="90000"/>
              </a:lnSpc>
              <a:defRPr/>
            </a:pPr>
            <a:r>
              <a:rPr lang="en-US" sz="2000" b="1" dirty="0" smtClean="0">
                <a:solidFill>
                  <a:schemeClr val="accent2">
                    <a:lumMod val="50000"/>
                  </a:schemeClr>
                </a:solidFill>
                <a:latin typeface="Cambria" pitchFamily="18" charset="0"/>
              </a:rPr>
              <a:t>Montenegrin legislation on social insurance</a:t>
            </a:r>
            <a:r>
              <a:rPr lang="sr-Latn-CS" sz="2000" b="1" dirty="0" smtClean="0">
                <a:solidFill>
                  <a:schemeClr val="accent2">
                    <a:lumMod val="50000"/>
                  </a:schemeClr>
                </a:solidFill>
                <a:latin typeface="Cambria" pitchFamily="18" charset="0"/>
              </a:rPr>
              <a:t>: </a:t>
            </a:r>
            <a:endParaRPr lang="sr-Latn-CS" sz="2000" b="1" dirty="0">
              <a:solidFill>
                <a:schemeClr val="accent2">
                  <a:lumMod val="50000"/>
                </a:schemeClr>
              </a:solidFill>
              <a:latin typeface="Cambria" pitchFamily="18" charset="0"/>
            </a:endParaRPr>
          </a:p>
          <a:p>
            <a:pPr>
              <a:lnSpc>
                <a:spcPct val="90000"/>
              </a:lnSpc>
              <a:buFont typeface="Wingdings" pitchFamily="2" charset="2"/>
              <a:buChar char="§"/>
              <a:defRPr/>
            </a:pPr>
            <a:r>
              <a:rPr lang="en-US" sz="2000" dirty="0" smtClean="0">
                <a:solidFill>
                  <a:schemeClr val="accent2">
                    <a:lumMod val="50000"/>
                  </a:schemeClr>
                </a:solidFill>
                <a:latin typeface="Cambria" pitchFamily="18" charset="0"/>
              </a:rPr>
              <a:t>Pension and disability insurance</a:t>
            </a:r>
            <a:r>
              <a:rPr lang="sr-Latn-CS" sz="2000" dirty="0" smtClean="0">
                <a:solidFill>
                  <a:schemeClr val="accent2">
                    <a:lumMod val="50000"/>
                  </a:schemeClr>
                </a:solidFill>
                <a:latin typeface="Cambria" pitchFamily="18" charset="0"/>
              </a:rPr>
              <a:t>, </a:t>
            </a:r>
            <a:endParaRPr lang="sr-Latn-CS" sz="2000" dirty="0">
              <a:solidFill>
                <a:schemeClr val="accent2">
                  <a:lumMod val="50000"/>
                </a:schemeClr>
              </a:solidFill>
              <a:latin typeface="Cambria" pitchFamily="18" charset="0"/>
            </a:endParaRPr>
          </a:p>
          <a:p>
            <a:pPr>
              <a:lnSpc>
                <a:spcPct val="90000"/>
              </a:lnSpc>
              <a:buFont typeface="Wingdings" pitchFamily="2" charset="2"/>
              <a:buChar char="§"/>
              <a:defRPr/>
            </a:pPr>
            <a:r>
              <a:rPr lang="en-US" sz="2000" dirty="0" smtClean="0">
                <a:solidFill>
                  <a:schemeClr val="accent2">
                    <a:lumMod val="50000"/>
                  </a:schemeClr>
                </a:solidFill>
                <a:latin typeface="Cambria" pitchFamily="18" charset="0"/>
              </a:rPr>
              <a:t>Health insurance and </a:t>
            </a:r>
            <a:endParaRPr lang="sr-Latn-CS" sz="2000" dirty="0">
              <a:solidFill>
                <a:schemeClr val="accent2">
                  <a:lumMod val="50000"/>
                </a:schemeClr>
              </a:solidFill>
              <a:latin typeface="Cambria" pitchFamily="18" charset="0"/>
            </a:endParaRPr>
          </a:p>
          <a:p>
            <a:pPr>
              <a:lnSpc>
                <a:spcPct val="90000"/>
              </a:lnSpc>
              <a:buFont typeface="Wingdings" pitchFamily="2" charset="2"/>
              <a:buChar char="§"/>
              <a:defRPr/>
            </a:pPr>
            <a:r>
              <a:rPr lang="en-US" sz="2000" dirty="0" smtClean="0">
                <a:solidFill>
                  <a:schemeClr val="accent2">
                    <a:lumMod val="50000"/>
                  </a:schemeClr>
                </a:solidFill>
                <a:latin typeface="Cambria" pitchFamily="18" charset="0"/>
              </a:rPr>
              <a:t>Insurance in case of unemployment </a:t>
            </a:r>
            <a:endParaRPr lang="en-US" sz="2000" dirty="0">
              <a:solidFill>
                <a:schemeClr val="accent2">
                  <a:lumMod val="50000"/>
                </a:schemeClr>
              </a:solidFill>
              <a:latin typeface="Cambria" pitchFamily="18" charset="0"/>
            </a:endParaRPr>
          </a:p>
          <a:p>
            <a:pPr>
              <a:lnSpc>
                <a:spcPct val="90000"/>
              </a:lnSpc>
              <a:defRPr/>
            </a:pPr>
            <a:endParaRPr lang="sr-Latn-CS" sz="2400" dirty="0">
              <a:solidFill>
                <a:schemeClr val="accent2">
                  <a:lumMod val="50000"/>
                </a:schemeClr>
              </a:solidFill>
              <a:latin typeface="Cambria" pitchFamily="18" charset="0"/>
            </a:endParaRPr>
          </a:p>
          <a:p>
            <a:pPr>
              <a:lnSpc>
                <a:spcPct val="90000"/>
              </a:lnSpc>
              <a:defRPr/>
            </a:pPr>
            <a:r>
              <a:rPr lang="en-US" sz="2000" b="1" dirty="0" smtClean="0">
                <a:solidFill>
                  <a:schemeClr val="accent2">
                    <a:lumMod val="50000"/>
                  </a:schemeClr>
                </a:solidFill>
                <a:latin typeface="Cambria" pitchFamily="18" charset="0"/>
              </a:rPr>
              <a:t>Defines the following</a:t>
            </a:r>
            <a:endParaRPr lang="en-US" sz="2000" b="1" dirty="0">
              <a:solidFill>
                <a:schemeClr val="accent2">
                  <a:lumMod val="50000"/>
                </a:schemeClr>
              </a:solidFill>
              <a:latin typeface="Cambria" pitchFamily="18" charset="0"/>
            </a:endParaRPr>
          </a:p>
          <a:p>
            <a:pPr>
              <a:lnSpc>
                <a:spcPct val="90000"/>
              </a:lnSpc>
              <a:buFont typeface="Wingdings" pitchFamily="2" charset="2"/>
              <a:buChar char="§"/>
              <a:defRPr/>
            </a:pPr>
            <a:r>
              <a:rPr lang="en-US" sz="2000" dirty="0" smtClean="0">
                <a:solidFill>
                  <a:schemeClr val="accent2">
                    <a:lumMod val="50000"/>
                  </a:schemeClr>
                </a:solidFill>
                <a:latin typeface="Cambria" pitchFamily="18" charset="0"/>
              </a:rPr>
              <a:t>Working population </a:t>
            </a:r>
            <a:r>
              <a:rPr lang="pl-PL" sz="2000" dirty="0" smtClean="0">
                <a:solidFill>
                  <a:schemeClr val="accent2">
                    <a:lumMod val="50000"/>
                  </a:schemeClr>
                </a:solidFill>
                <a:latin typeface="Cambria" pitchFamily="18" charset="0"/>
              </a:rPr>
              <a:t>(</a:t>
            </a:r>
            <a:r>
              <a:rPr lang="en-US" sz="2000" dirty="0" smtClean="0">
                <a:solidFill>
                  <a:schemeClr val="accent2">
                    <a:lumMod val="50000"/>
                  </a:schemeClr>
                </a:solidFill>
                <a:latin typeface="Cambria" pitchFamily="18" charset="0"/>
              </a:rPr>
              <a:t>employed persons and persons performing independent business activities)</a:t>
            </a:r>
            <a:endParaRPr lang="pl-PL" sz="2000" dirty="0">
              <a:solidFill>
                <a:schemeClr val="accent2">
                  <a:lumMod val="50000"/>
                </a:schemeClr>
              </a:solidFill>
              <a:latin typeface="Cambria" pitchFamily="18" charset="0"/>
            </a:endParaRPr>
          </a:p>
          <a:p>
            <a:pPr>
              <a:lnSpc>
                <a:spcPct val="90000"/>
              </a:lnSpc>
              <a:buFont typeface="Wingdings" pitchFamily="2" charset="2"/>
              <a:buChar char="§"/>
              <a:defRPr/>
            </a:pPr>
            <a:r>
              <a:rPr lang="en-US" sz="2000" dirty="0" smtClean="0">
                <a:solidFill>
                  <a:schemeClr val="accent2">
                    <a:lumMod val="50000"/>
                  </a:schemeClr>
                </a:solidFill>
                <a:latin typeface="Cambria" pitchFamily="18" charset="0"/>
              </a:rPr>
              <a:t>Other groups of policy holders and </a:t>
            </a:r>
            <a:endParaRPr lang="pl-PL" sz="2000" dirty="0">
              <a:solidFill>
                <a:schemeClr val="accent2">
                  <a:lumMod val="50000"/>
                </a:schemeClr>
              </a:solidFill>
              <a:latin typeface="Cambria" pitchFamily="18" charset="0"/>
            </a:endParaRPr>
          </a:p>
          <a:p>
            <a:pPr>
              <a:lnSpc>
                <a:spcPct val="90000"/>
              </a:lnSpc>
              <a:buFont typeface="Wingdings" pitchFamily="2" charset="2"/>
              <a:buChar char="§"/>
              <a:defRPr/>
            </a:pPr>
            <a:r>
              <a:rPr lang="en-US" sz="2000" dirty="0" smtClean="0">
                <a:solidFill>
                  <a:schemeClr val="accent2">
                    <a:lumMod val="50000"/>
                  </a:schemeClr>
                </a:solidFill>
                <a:latin typeface="Cambria" pitchFamily="18" charset="0"/>
              </a:rPr>
              <a:t>Members of their families </a:t>
            </a:r>
            <a:endParaRPr lang="pl-PL" sz="2000" dirty="0">
              <a:solidFill>
                <a:schemeClr val="accent2">
                  <a:lumMod val="50000"/>
                </a:schemeClr>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306F4E26-296C-4687-B0C6-B4F60C42599D}" type="slidenum">
              <a:rPr lang="en-US"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7172"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717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717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7179" name="Rectangle 16"/>
          <p:cNvSpPr>
            <a:spLocks noChangeArrowheads="1"/>
          </p:cNvSpPr>
          <p:nvPr/>
        </p:nvSpPr>
        <p:spPr bwMode="auto">
          <a:xfrm>
            <a:off x="914400" y="1371600"/>
            <a:ext cx="7262813" cy="4305794"/>
          </a:xfrm>
          <a:prstGeom prst="rect">
            <a:avLst/>
          </a:prstGeom>
          <a:noFill/>
          <a:ln w="9525">
            <a:noFill/>
            <a:miter lim="800000"/>
            <a:headEnd/>
            <a:tailEnd/>
          </a:ln>
        </p:spPr>
        <p:txBody>
          <a:bodyPr>
            <a:spAutoFit/>
          </a:bodyPr>
          <a:lstStyle/>
          <a:p>
            <a:pPr algn="ctr">
              <a:lnSpc>
                <a:spcPct val="90000"/>
              </a:lnSpc>
            </a:pPr>
            <a:r>
              <a:rPr lang="en-US" sz="2400" b="1" dirty="0">
                <a:solidFill>
                  <a:srgbClr val="953735"/>
                </a:solidFill>
                <a:latin typeface="Cambria" pitchFamily="18" charset="0"/>
              </a:rPr>
              <a:t> </a:t>
            </a:r>
            <a:r>
              <a:rPr lang="sr-Latn-CS" sz="2400" b="1" dirty="0">
                <a:solidFill>
                  <a:srgbClr val="632523"/>
                </a:solidFill>
                <a:latin typeface="Cambria" pitchFamily="18" charset="0"/>
              </a:rPr>
              <a:t>  1. </a:t>
            </a:r>
            <a:r>
              <a:rPr lang="en-US" sz="2400" b="1" dirty="0" smtClean="0">
                <a:solidFill>
                  <a:srgbClr val="632523"/>
                </a:solidFill>
                <a:latin typeface="Cambria" pitchFamily="18" charset="0"/>
              </a:rPr>
              <a:t>PERSONAL SCOPE</a:t>
            </a:r>
            <a:endParaRPr lang="sr-Latn-CS" sz="2400" b="1" dirty="0">
              <a:solidFill>
                <a:srgbClr val="632523"/>
              </a:solidFill>
              <a:latin typeface="Cambria" pitchFamily="18" charset="0"/>
            </a:endParaRPr>
          </a:p>
          <a:p>
            <a:pPr>
              <a:lnSpc>
                <a:spcPct val="90000"/>
              </a:lnSpc>
            </a:pPr>
            <a:endParaRPr lang="sr-Latn-CS" dirty="0">
              <a:solidFill>
                <a:srgbClr val="632523"/>
              </a:solidFill>
              <a:latin typeface="Cambria" pitchFamily="18" charset="0"/>
            </a:endParaRPr>
          </a:p>
          <a:p>
            <a:pPr>
              <a:lnSpc>
                <a:spcPct val="90000"/>
              </a:lnSpc>
              <a:buClr>
                <a:srgbClr val="CC3300"/>
              </a:buClr>
            </a:pPr>
            <a:r>
              <a:rPr lang="en-US" sz="2000" b="1" dirty="0" smtClean="0">
                <a:solidFill>
                  <a:srgbClr val="632523"/>
                </a:solidFill>
                <a:latin typeface="Cambria" pitchFamily="18" charset="0"/>
              </a:rPr>
              <a:t>Pension and disability insurance</a:t>
            </a:r>
            <a:r>
              <a:rPr lang="sl-SI" sz="2000" b="1" dirty="0" smtClean="0">
                <a:solidFill>
                  <a:srgbClr val="632523"/>
                </a:solidFill>
                <a:latin typeface="Cambria" pitchFamily="18" charset="0"/>
              </a:rPr>
              <a:t>: </a:t>
            </a:r>
            <a:endParaRPr lang="sl-SI" sz="2000" b="1" dirty="0">
              <a:solidFill>
                <a:srgbClr val="632523"/>
              </a:solidFill>
              <a:latin typeface="Cambria" pitchFamily="18" charset="0"/>
            </a:endParaRPr>
          </a:p>
          <a:p>
            <a:pPr>
              <a:lnSpc>
                <a:spcPct val="90000"/>
              </a:lnSpc>
              <a:buClr>
                <a:srgbClr val="CC3300"/>
              </a:buClr>
              <a:buFont typeface="Wingdings" pitchFamily="2" charset="2"/>
              <a:buNone/>
            </a:pPr>
            <a:endParaRPr lang="sr-Latn-CS" sz="2000" b="1" dirty="0">
              <a:solidFill>
                <a:srgbClr val="632523"/>
              </a:solidFill>
              <a:latin typeface="Cambria" pitchFamily="18" charset="0"/>
            </a:endParaRPr>
          </a:p>
          <a:p>
            <a:pPr>
              <a:lnSpc>
                <a:spcPct val="90000"/>
              </a:lnSpc>
              <a:buClr>
                <a:srgbClr val="CC3300"/>
              </a:buClr>
              <a:buFont typeface="Wingdings" pitchFamily="2" charset="2"/>
              <a:buNone/>
            </a:pPr>
            <a:r>
              <a:rPr lang="en-US" sz="2000" b="1" dirty="0" smtClean="0">
                <a:solidFill>
                  <a:srgbClr val="632523"/>
                </a:solidFill>
                <a:latin typeface="Cambria" pitchFamily="18" charset="0"/>
              </a:rPr>
              <a:t>L</a:t>
            </a:r>
            <a:r>
              <a:rPr lang="sr-Latn-CS" sz="2000" b="1" dirty="0" smtClean="0">
                <a:solidFill>
                  <a:srgbClr val="632523"/>
                </a:solidFill>
                <a:latin typeface="Cambria" pitchFamily="18" charset="0"/>
              </a:rPr>
              <a:t>ex </a:t>
            </a:r>
            <a:r>
              <a:rPr lang="sr-Latn-CS" sz="2000" b="1" dirty="0">
                <a:solidFill>
                  <a:srgbClr val="632523"/>
                </a:solidFill>
                <a:latin typeface="Cambria" pitchFamily="18" charset="0"/>
              </a:rPr>
              <a:t>loci </a:t>
            </a:r>
            <a:r>
              <a:rPr lang="sr-Latn-CS" sz="2000" b="1" dirty="0" smtClean="0">
                <a:solidFill>
                  <a:srgbClr val="632523"/>
                </a:solidFill>
                <a:latin typeface="Cambria" pitchFamily="18" charset="0"/>
              </a:rPr>
              <a:t>laboris</a:t>
            </a:r>
            <a:r>
              <a:rPr lang="en-US" sz="2000" b="1" dirty="0" smtClean="0">
                <a:solidFill>
                  <a:srgbClr val="632523"/>
                </a:solidFill>
                <a:latin typeface="Cambria" pitchFamily="18" charset="0"/>
              </a:rPr>
              <a:t> principle </a:t>
            </a:r>
            <a:endParaRPr lang="en-US" sz="2000" b="1" dirty="0">
              <a:solidFill>
                <a:srgbClr val="632523"/>
              </a:solidFill>
              <a:latin typeface="Cambria" pitchFamily="18" charset="0"/>
            </a:endParaRPr>
          </a:p>
          <a:p>
            <a:pPr>
              <a:lnSpc>
                <a:spcPct val="90000"/>
              </a:lnSpc>
              <a:buClr>
                <a:srgbClr val="CC3300"/>
              </a:buClr>
              <a:buFont typeface="Wingdings" pitchFamily="2" charset="2"/>
              <a:buNone/>
            </a:pPr>
            <a:endParaRPr lang="sr-Latn-CS" sz="2000" dirty="0">
              <a:solidFill>
                <a:srgbClr val="632523"/>
              </a:solidFill>
              <a:latin typeface="Cambria" pitchFamily="18" charset="0"/>
            </a:endParaRPr>
          </a:p>
          <a:p>
            <a:pPr>
              <a:lnSpc>
                <a:spcPct val="90000"/>
              </a:lnSpc>
              <a:buClr>
                <a:srgbClr val="CC3300"/>
              </a:buClr>
              <a:buFont typeface="Wingdings" pitchFamily="2" charset="2"/>
              <a:buNone/>
            </a:pPr>
            <a:r>
              <a:rPr lang="en-US" sz="2000" b="1" u="sng" dirty="0" smtClean="0">
                <a:solidFill>
                  <a:srgbClr val="632523"/>
                </a:solidFill>
                <a:latin typeface="Cambria" pitchFamily="18" charset="0"/>
              </a:rPr>
              <a:t>Persons included</a:t>
            </a:r>
            <a:r>
              <a:rPr lang="sr-Latn-CS" sz="2000" dirty="0" smtClean="0">
                <a:solidFill>
                  <a:srgbClr val="632523"/>
                </a:solidFill>
                <a:latin typeface="Cambria" pitchFamily="18" charset="0"/>
              </a:rPr>
              <a:t>:</a:t>
            </a:r>
            <a:endParaRPr lang="sr-Latn-CS" sz="2000" dirty="0">
              <a:solidFill>
                <a:srgbClr val="632523"/>
              </a:solidFill>
              <a:latin typeface="Cambria" pitchFamily="18" charset="0"/>
            </a:endParaRPr>
          </a:p>
          <a:p>
            <a:pPr>
              <a:lnSpc>
                <a:spcPct val="90000"/>
              </a:lnSpc>
              <a:buClr>
                <a:srgbClr val="CC3300"/>
              </a:buClr>
              <a:buFont typeface="Wingdings" pitchFamily="2" charset="2"/>
              <a:buNone/>
            </a:pPr>
            <a:r>
              <a:rPr lang="sr-Latn-CS" sz="2000" dirty="0" smtClean="0">
                <a:solidFill>
                  <a:srgbClr val="632523"/>
                </a:solidFill>
                <a:latin typeface="Cambria" pitchFamily="18" charset="0"/>
              </a:rPr>
              <a:t>1.</a:t>
            </a:r>
            <a:r>
              <a:rPr lang="en-US" sz="2000" dirty="0" smtClean="0">
                <a:solidFill>
                  <a:srgbClr val="632523"/>
                </a:solidFill>
                <a:latin typeface="Cambria" pitchFamily="18" charset="0"/>
              </a:rPr>
              <a:t>Policy holders </a:t>
            </a:r>
            <a:r>
              <a:rPr lang="sr-Latn-CS" sz="2000" dirty="0" smtClean="0">
                <a:solidFill>
                  <a:srgbClr val="632523"/>
                </a:solidFill>
                <a:latin typeface="Cambria" pitchFamily="18" charset="0"/>
              </a:rPr>
              <a:t> </a:t>
            </a:r>
            <a:endParaRPr lang="sr-Latn-CS" sz="2000" dirty="0">
              <a:solidFill>
                <a:srgbClr val="632523"/>
              </a:solidFill>
              <a:latin typeface="Cambria" pitchFamily="18" charset="0"/>
            </a:endParaRPr>
          </a:p>
          <a:p>
            <a:pPr>
              <a:lnSpc>
                <a:spcPct val="90000"/>
              </a:lnSpc>
              <a:buClr>
                <a:srgbClr val="632523"/>
              </a:buClr>
              <a:buFont typeface="Wingdings" pitchFamily="2" charset="2"/>
              <a:buChar char="§"/>
            </a:pPr>
            <a:r>
              <a:rPr lang="en-US" sz="2000" dirty="0" smtClean="0">
                <a:solidFill>
                  <a:srgbClr val="632523"/>
                </a:solidFill>
                <a:latin typeface="Cambria" pitchFamily="18" charset="0"/>
              </a:rPr>
              <a:t>Employees</a:t>
            </a:r>
            <a:r>
              <a:rPr lang="sr-Latn-CS" sz="2000" dirty="0" smtClean="0">
                <a:solidFill>
                  <a:srgbClr val="632523"/>
                </a:solidFill>
                <a:latin typeface="Cambria" pitchFamily="18" charset="0"/>
              </a:rPr>
              <a:t>,</a:t>
            </a:r>
            <a:endParaRPr lang="sr-Latn-CS" sz="2000" dirty="0">
              <a:solidFill>
                <a:srgbClr val="632523"/>
              </a:solidFill>
              <a:latin typeface="Cambria" pitchFamily="18" charset="0"/>
            </a:endParaRPr>
          </a:p>
          <a:p>
            <a:pPr>
              <a:lnSpc>
                <a:spcPct val="90000"/>
              </a:lnSpc>
              <a:buClr>
                <a:srgbClr val="632523"/>
              </a:buClr>
              <a:buFont typeface="Wingdings" pitchFamily="2" charset="2"/>
              <a:buChar char="§"/>
            </a:pPr>
            <a:r>
              <a:rPr lang="en-US" sz="2000" dirty="0" smtClean="0">
                <a:solidFill>
                  <a:srgbClr val="632523"/>
                </a:solidFill>
                <a:latin typeface="Cambria" pitchFamily="18" charset="0"/>
              </a:rPr>
              <a:t>Persons performing independent business activities and</a:t>
            </a:r>
            <a:r>
              <a:rPr lang="sr-Latn-CS" sz="2000" dirty="0" smtClean="0">
                <a:solidFill>
                  <a:srgbClr val="632523"/>
                </a:solidFill>
                <a:latin typeface="Cambria" pitchFamily="18" charset="0"/>
              </a:rPr>
              <a:t> </a:t>
            </a:r>
            <a:endParaRPr lang="sr-Latn-CS" sz="2000" dirty="0">
              <a:solidFill>
                <a:srgbClr val="632523"/>
              </a:solidFill>
              <a:latin typeface="Cambria" pitchFamily="18" charset="0"/>
            </a:endParaRPr>
          </a:p>
          <a:p>
            <a:pPr>
              <a:lnSpc>
                <a:spcPct val="90000"/>
              </a:lnSpc>
              <a:buClr>
                <a:srgbClr val="632523"/>
              </a:buClr>
              <a:buFont typeface="Wingdings" pitchFamily="2" charset="2"/>
              <a:buChar char="§"/>
            </a:pPr>
            <a:r>
              <a:rPr lang="en-US" sz="2000" dirty="0" smtClean="0">
                <a:solidFill>
                  <a:srgbClr val="632523"/>
                </a:solidFill>
                <a:latin typeface="Cambria" pitchFamily="18" charset="0"/>
              </a:rPr>
              <a:t>Farmers .</a:t>
            </a:r>
            <a:endParaRPr lang="sr-Latn-CS" sz="2000" dirty="0">
              <a:solidFill>
                <a:srgbClr val="632523"/>
              </a:solidFill>
              <a:latin typeface="Cambria" pitchFamily="18" charset="0"/>
            </a:endParaRPr>
          </a:p>
          <a:p>
            <a:pPr>
              <a:lnSpc>
                <a:spcPct val="90000"/>
              </a:lnSpc>
              <a:buClr>
                <a:srgbClr val="CC3300"/>
              </a:buClr>
            </a:pPr>
            <a:r>
              <a:rPr lang="sr-Latn-CS" sz="2000" dirty="0">
                <a:solidFill>
                  <a:srgbClr val="632523"/>
                </a:solidFill>
                <a:latin typeface="Cambria" pitchFamily="18" charset="0"/>
              </a:rPr>
              <a:t>2. </a:t>
            </a:r>
            <a:r>
              <a:rPr lang="en-US" sz="2000" dirty="0" smtClean="0">
                <a:solidFill>
                  <a:srgbClr val="632523"/>
                </a:solidFill>
                <a:latin typeface="Cambria" pitchFamily="18" charset="0"/>
              </a:rPr>
              <a:t>Members of families of policy holders</a:t>
            </a:r>
            <a:r>
              <a:rPr lang="sr-Latn-CS" sz="2000" dirty="0" smtClean="0">
                <a:solidFill>
                  <a:srgbClr val="632523"/>
                </a:solidFill>
                <a:latin typeface="Cambria" pitchFamily="18" charset="0"/>
              </a:rPr>
              <a:t>,</a:t>
            </a:r>
            <a:endParaRPr lang="sr-Latn-CS" sz="2000" dirty="0">
              <a:solidFill>
                <a:srgbClr val="632523"/>
              </a:solidFill>
              <a:latin typeface="Cambria" pitchFamily="18" charset="0"/>
            </a:endParaRPr>
          </a:p>
          <a:p>
            <a:pPr>
              <a:lnSpc>
                <a:spcPct val="90000"/>
              </a:lnSpc>
              <a:buClr>
                <a:srgbClr val="CC3300"/>
              </a:buClr>
            </a:pPr>
            <a:r>
              <a:rPr lang="sr-Latn-CS" sz="2000" dirty="0">
                <a:solidFill>
                  <a:srgbClr val="632523"/>
                </a:solidFill>
                <a:latin typeface="Cambria" pitchFamily="18" charset="0"/>
              </a:rPr>
              <a:t>3. </a:t>
            </a:r>
            <a:r>
              <a:rPr lang="en-US" sz="2000" dirty="0" smtClean="0">
                <a:solidFill>
                  <a:srgbClr val="632523"/>
                </a:solidFill>
                <a:latin typeface="Cambria" pitchFamily="18" charset="0"/>
              </a:rPr>
              <a:t>Persons insured under specific circumstances</a:t>
            </a:r>
            <a:r>
              <a:rPr lang="sr-Latn-CS" sz="2000" dirty="0" smtClean="0">
                <a:solidFill>
                  <a:srgbClr val="632523"/>
                </a:solidFill>
                <a:latin typeface="Cambria" pitchFamily="18" charset="0"/>
              </a:rPr>
              <a:t>, </a:t>
            </a:r>
            <a:endParaRPr lang="en-US" sz="2000" dirty="0">
              <a:solidFill>
                <a:srgbClr val="632523"/>
              </a:solidFill>
              <a:latin typeface="Cambria" pitchFamily="18" charset="0"/>
            </a:endParaRPr>
          </a:p>
          <a:p>
            <a:endParaRPr lang="en-US" sz="2000" dirty="0">
              <a:solidFill>
                <a:srgbClr val="632523"/>
              </a:solidFill>
              <a:latin typeface="Cambria" pitchFamily="18" charset="0"/>
            </a:endParaRPr>
          </a:p>
          <a:p>
            <a:pPr algn="ctr">
              <a:spcAft>
                <a:spcPct val="40000"/>
              </a:spcAft>
              <a:buClr>
                <a:srgbClr val="FF0000"/>
              </a:buClr>
              <a:buFont typeface="Wingdings" pitchFamily="2" charset="2"/>
              <a:buNone/>
            </a:pPr>
            <a:endParaRPr lang="sr-Latn-CS"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A4A58ACE-F872-4D41-BE4F-AF6A972B7275}" type="slidenum">
              <a:rPr lang="en-US"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8196"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819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820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8203" name="Rectangle 16"/>
          <p:cNvSpPr>
            <a:spLocks noChangeArrowheads="1"/>
          </p:cNvSpPr>
          <p:nvPr/>
        </p:nvSpPr>
        <p:spPr bwMode="auto">
          <a:xfrm>
            <a:off x="762000" y="1295400"/>
            <a:ext cx="7508875" cy="4121128"/>
          </a:xfrm>
          <a:prstGeom prst="rect">
            <a:avLst/>
          </a:prstGeom>
          <a:noFill/>
          <a:ln w="9525">
            <a:noFill/>
            <a:miter lim="800000"/>
            <a:headEnd/>
            <a:tailEnd/>
          </a:ln>
        </p:spPr>
        <p:txBody>
          <a:bodyPr>
            <a:spAutoFit/>
          </a:bodyPr>
          <a:lstStyle/>
          <a:p>
            <a:pPr algn="ctr">
              <a:lnSpc>
                <a:spcPct val="90000"/>
              </a:lnSpc>
            </a:pPr>
            <a:r>
              <a:rPr lang="en-US" dirty="0">
                <a:solidFill>
                  <a:srgbClr val="953735"/>
                </a:solidFill>
                <a:latin typeface="Cambria" pitchFamily="18" charset="0"/>
              </a:rPr>
              <a:t> </a:t>
            </a:r>
            <a:r>
              <a:rPr lang="sr-Latn-CS" dirty="0">
                <a:solidFill>
                  <a:srgbClr val="632523"/>
                </a:solidFill>
                <a:latin typeface="Cambria" pitchFamily="18" charset="0"/>
              </a:rPr>
              <a:t>  </a:t>
            </a:r>
            <a:r>
              <a:rPr lang="sr-Latn-CS" sz="2400" b="1" dirty="0">
                <a:solidFill>
                  <a:srgbClr val="632523"/>
                </a:solidFill>
                <a:latin typeface="Cambria" pitchFamily="18" charset="0"/>
              </a:rPr>
              <a:t>1. </a:t>
            </a:r>
            <a:r>
              <a:rPr lang="en-US" sz="2400" b="1" dirty="0" smtClean="0">
                <a:solidFill>
                  <a:srgbClr val="632523"/>
                </a:solidFill>
                <a:latin typeface="Cambria" pitchFamily="18" charset="0"/>
              </a:rPr>
              <a:t>PERSONAL SCOPE</a:t>
            </a:r>
            <a:endParaRPr lang="sr-Latn-CS" sz="2400" b="1" dirty="0">
              <a:solidFill>
                <a:srgbClr val="632523"/>
              </a:solidFill>
              <a:latin typeface="Cambria" pitchFamily="18" charset="0"/>
            </a:endParaRPr>
          </a:p>
          <a:p>
            <a:pPr>
              <a:lnSpc>
                <a:spcPct val="90000"/>
              </a:lnSpc>
            </a:pPr>
            <a:endParaRPr lang="sr-Latn-CS" dirty="0">
              <a:solidFill>
                <a:srgbClr val="632523"/>
              </a:solidFill>
              <a:latin typeface="Cambria" pitchFamily="18" charset="0"/>
            </a:endParaRPr>
          </a:p>
          <a:p>
            <a:pPr algn="ctr">
              <a:buClr>
                <a:srgbClr val="CC3300"/>
              </a:buClr>
            </a:pPr>
            <a:r>
              <a:rPr lang="en-US" sz="2000" b="1" dirty="0" smtClean="0">
                <a:solidFill>
                  <a:srgbClr val="632523"/>
                </a:solidFill>
                <a:latin typeface="Cambria" pitchFamily="18" charset="0"/>
              </a:rPr>
              <a:t>HEALTH INSURANCE</a:t>
            </a:r>
            <a:endParaRPr lang="en-US" sz="2000" b="1" dirty="0">
              <a:solidFill>
                <a:srgbClr val="632523"/>
              </a:solidFill>
              <a:latin typeface="Cambria" pitchFamily="18" charset="0"/>
            </a:endParaRPr>
          </a:p>
          <a:p>
            <a:pPr marL="990600" lvl="1" indent="-533400">
              <a:buClr>
                <a:srgbClr val="CC3300"/>
              </a:buClr>
              <a:buFont typeface="Wingdings" pitchFamily="2" charset="2"/>
              <a:buNone/>
            </a:pPr>
            <a:r>
              <a:rPr lang="en-US" sz="2400" b="1" dirty="0">
                <a:solidFill>
                  <a:srgbClr val="000099"/>
                </a:solidFill>
              </a:rPr>
              <a:t>  </a:t>
            </a:r>
            <a:endParaRPr lang="en-US" sz="2000" dirty="0">
              <a:solidFill>
                <a:srgbClr val="000099"/>
              </a:solidFill>
            </a:endParaRPr>
          </a:p>
          <a:p>
            <a:pPr marL="1752600" lvl="3" indent="-381000">
              <a:buClr>
                <a:srgbClr val="984807"/>
              </a:buClr>
              <a:buFont typeface="Wingdings" pitchFamily="2" charset="2"/>
              <a:buChar char="§"/>
            </a:pPr>
            <a:r>
              <a:rPr lang="en-US" sz="2000" dirty="0" smtClean="0">
                <a:solidFill>
                  <a:srgbClr val="632523"/>
                </a:solidFill>
                <a:latin typeface="Cambria" pitchFamily="18" charset="0"/>
              </a:rPr>
              <a:t>Employees</a:t>
            </a:r>
            <a:endParaRPr lang="en-US" sz="2000" dirty="0">
              <a:solidFill>
                <a:srgbClr val="632523"/>
              </a:solidFill>
              <a:latin typeface="Cambria" pitchFamily="18" charset="0"/>
            </a:endParaRPr>
          </a:p>
          <a:p>
            <a:pPr marL="1752600" lvl="3" indent="-381000">
              <a:buClr>
                <a:srgbClr val="984807"/>
              </a:buClr>
              <a:buFont typeface="Wingdings" pitchFamily="2" charset="2"/>
              <a:buChar char="§"/>
            </a:pPr>
            <a:r>
              <a:rPr lang="en-US" sz="2000" dirty="0" smtClean="0">
                <a:solidFill>
                  <a:srgbClr val="632523"/>
                </a:solidFill>
                <a:latin typeface="Cambria" pitchFamily="18" charset="0"/>
              </a:rPr>
              <a:t>Persons performing independent business activities </a:t>
            </a:r>
            <a:endParaRPr lang="en-US" sz="2000" dirty="0">
              <a:solidFill>
                <a:srgbClr val="632523"/>
              </a:solidFill>
              <a:latin typeface="Cambria" pitchFamily="18" charset="0"/>
            </a:endParaRPr>
          </a:p>
          <a:p>
            <a:pPr marL="1752600" lvl="3" indent="-381000">
              <a:buClr>
                <a:srgbClr val="984807"/>
              </a:buClr>
              <a:buFont typeface="Wingdings" pitchFamily="2" charset="2"/>
              <a:buChar char="§"/>
            </a:pPr>
            <a:r>
              <a:rPr lang="en-US" sz="2000" dirty="0" smtClean="0">
                <a:solidFill>
                  <a:srgbClr val="632523"/>
                </a:solidFill>
                <a:latin typeface="Cambria" pitchFamily="18" charset="0"/>
              </a:rPr>
              <a:t>Other categories of policy holders </a:t>
            </a:r>
            <a:endParaRPr lang="sl-SI" sz="2000" dirty="0">
              <a:solidFill>
                <a:srgbClr val="632523"/>
              </a:solidFill>
              <a:latin typeface="Cambria" pitchFamily="18" charset="0"/>
            </a:endParaRPr>
          </a:p>
          <a:p>
            <a:pPr marL="1752600" lvl="3" indent="-381000">
              <a:buClr>
                <a:srgbClr val="984807"/>
              </a:buClr>
              <a:buFont typeface="Wingdings" pitchFamily="2" charset="2"/>
              <a:buChar char="§"/>
            </a:pPr>
            <a:r>
              <a:rPr lang="en-US" sz="2000" dirty="0" smtClean="0">
                <a:solidFill>
                  <a:srgbClr val="632523"/>
                </a:solidFill>
                <a:latin typeface="Cambria" pitchFamily="18" charset="0"/>
              </a:rPr>
              <a:t>Members of families of policy holders </a:t>
            </a:r>
            <a:endParaRPr lang="en-US" sz="2000" dirty="0">
              <a:solidFill>
                <a:srgbClr val="632523"/>
              </a:solidFill>
              <a:latin typeface="Cambria" pitchFamily="18" charset="0"/>
            </a:endParaRPr>
          </a:p>
          <a:p>
            <a:pPr marL="990600" lvl="1" indent="-533400">
              <a:buClr>
                <a:srgbClr val="000099"/>
              </a:buClr>
              <a:buFont typeface="Wingdings" pitchFamily="2" charset="2"/>
              <a:buNone/>
            </a:pPr>
            <a:endParaRPr lang="en-US" sz="2400" u="sng" dirty="0">
              <a:solidFill>
                <a:srgbClr val="000099"/>
              </a:solidFill>
            </a:endParaRPr>
          </a:p>
          <a:p>
            <a:pPr marL="990600" lvl="1" indent="-533400">
              <a:buClr>
                <a:srgbClr val="000099"/>
              </a:buClr>
            </a:pPr>
            <a:endParaRPr lang="en-US" sz="2000" dirty="0">
              <a:solidFill>
                <a:srgbClr val="000099"/>
              </a:solidFill>
            </a:endParaRPr>
          </a:p>
          <a:p>
            <a:endParaRPr lang="en-US" dirty="0">
              <a:solidFill>
                <a:srgbClr val="632523"/>
              </a:solidFill>
              <a:latin typeface="Cambria" pitchFamily="18" charset="0"/>
            </a:endParaRPr>
          </a:p>
          <a:p>
            <a:pPr algn="ctr">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4D13FFFB-7877-46D0-BFB3-CC39E63FF26E}" type="slidenum">
              <a:rPr lang="en-US"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9220"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922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 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922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1273175"/>
            <a:ext cx="7924800" cy="5404556"/>
          </a:xfrm>
          <a:prstGeom prst="rect">
            <a:avLst/>
          </a:prstGeom>
        </p:spPr>
        <p:txBody>
          <a:bodyPr anchor="ctr">
            <a:spAutoFit/>
          </a:bodyPr>
          <a:lstStyle/>
          <a:p>
            <a:pPr algn="ctr">
              <a:lnSpc>
                <a:spcPct val="90000"/>
              </a:lnSpc>
              <a:defRPr/>
            </a:pPr>
            <a:r>
              <a:rPr lang="en-US" sz="2400" b="1" dirty="0">
                <a:solidFill>
                  <a:srgbClr val="953735"/>
                </a:solidFill>
                <a:latin typeface="Cambria" pitchFamily="18" charset="0"/>
              </a:rPr>
              <a:t> </a:t>
            </a:r>
            <a:r>
              <a:rPr lang="sr-Latn-CS" sz="2400" b="1" dirty="0">
                <a:solidFill>
                  <a:srgbClr val="632523"/>
                </a:solidFill>
                <a:latin typeface="Cambria" pitchFamily="18" charset="0"/>
              </a:rPr>
              <a:t>  1. </a:t>
            </a:r>
            <a:r>
              <a:rPr lang="en-US" sz="2400" b="1" dirty="0" smtClean="0">
                <a:solidFill>
                  <a:srgbClr val="632523"/>
                </a:solidFill>
                <a:latin typeface="Cambria" pitchFamily="18" charset="0"/>
              </a:rPr>
              <a:t>PERSONAL SCOPE</a:t>
            </a:r>
            <a:endParaRPr lang="sr-Latn-CS" sz="2400" b="1" dirty="0">
              <a:solidFill>
                <a:srgbClr val="632523"/>
              </a:solidFill>
              <a:latin typeface="Cambria" pitchFamily="18" charset="0"/>
            </a:endParaRPr>
          </a:p>
          <a:p>
            <a:pPr algn="ctr">
              <a:lnSpc>
                <a:spcPct val="90000"/>
              </a:lnSpc>
              <a:defRPr/>
            </a:pPr>
            <a:endParaRPr lang="sr-Latn-CS" sz="2400" b="1" dirty="0">
              <a:solidFill>
                <a:srgbClr val="632523"/>
              </a:solidFill>
              <a:latin typeface="Cambria" pitchFamily="18" charset="0"/>
            </a:endParaRPr>
          </a:p>
          <a:p>
            <a:pPr marL="609600" indent="-609600" algn="ctr">
              <a:buClr>
                <a:srgbClr val="CC3300"/>
              </a:buClr>
              <a:defRPr/>
            </a:pPr>
            <a:r>
              <a:rPr lang="en-US" sz="2000" b="1" dirty="0" smtClean="0">
                <a:solidFill>
                  <a:schemeClr val="accent2">
                    <a:lumMod val="50000"/>
                  </a:schemeClr>
                </a:solidFill>
                <a:latin typeface="Cambria" pitchFamily="18" charset="0"/>
              </a:rPr>
              <a:t>UNEMPLOYMENT INSURANCE</a:t>
            </a:r>
            <a:r>
              <a:rPr lang="sl-SI" sz="2000" b="1" dirty="0" smtClean="0">
                <a:solidFill>
                  <a:schemeClr val="accent2">
                    <a:lumMod val="50000"/>
                  </a:schemeClr>
                </a:solidFill>
                <a:latin typeface="Cambria" pitchFamily="18" charset="0"/>
              </a:rPr>
              <a:t> </a:t>
            </a:r>
            <a:endParaRPr lang="en-US" sz="2000" b="1" dirty="0">
              <a:solidFill>
                <a:schemeClr val="accent2">
                  <a:lumMod val="50000"/>
                </a:schemeClr>
              </a:solidFill>
              <a:latin typeface="Cambria" pitchFamily="18" charset="0"/>
            </a:endParaRPr>
          </a:p>
          <a:p>
            <a:pPr marL="609600" indent="-609600">
              <a:buClr>
                <a:srgbClr val="CC3300"/>
              </a:buClr>
              <a:buFont typeface="Wingdings" pitchFamily="2" charset="2"/>
              <a:buNone/>
              <a:defRPr/>
            </a:pPr>
            <a:r>
              <a:rPr lang="sl-SI" sz="2400" b="1" dirty="0">
                <a:solidFill>
                  <a:schemeClr val="accent2">
                    <a:lumMod val="50000"/>
                  </a:schemeClr>
                </a:solidFill>
              </a:rPr>
              <a:t> </a:t>
            </a:r>
            <a:r>
              <a:rPr lang="sl-SI" sz="2000" b="1" dirty="0">
                <a:solidFill>
                  <a:schemeClr val="accent2">
                    <a:lumMod val="50000"/>
                  </a:schemeClr>
                </a:solidFill>
              </a:rPr>
              <a:t>                   </a:t>
            </a:r>
            <a:r>
              <a:rPr lang="en-US" sz="2000" dirty="0" smtClean="0">
                <a:solidFill>
                  <a:schemeClr val="accent2">
                    <a:lumMod val="50000"/>
                  </a:schemeClr>
                </a:solidFill>
                <a:latin typeface="Cambria" pitchFamily="18" charset="0"/>
              </a:rPr>
              <a:t>Policy holders</a:t>
            </a:r>
            <a:r>
              <a:rPr lang="sl-SI" sz="2000" b="1" dirty="0" smtClean="0">
                <a:solidFill>
                  <a:schemeClr val="accent2">
                    <a:lumMod val="50000"/>
                  </a:schemeClr>
                </a:solidFill>
                <a:latin typeface="Cambria" pitchFamily="18" charset="0"/>
              </a:rPr>
              <a:t>:               </a:t>
            </a:r>
            <a:endParaRPr lang="en-US" sz="2000" b="1" dirty="0">
              <a:solidFill>
                <a:schemeClr val="accent2">
                  <a:lumMod val="50000"/>
                </a:schemeClr>
              </a:solidFill>
              <a:latin typeface="Cambria" pitchFamily="18" charset="0"/>
            </a:endParaRPr>
          </a:p>
          <a:p>
            <a:pPr marL="1752600" lvl="3" indent="-381000" algn="just">
              <a:buClr>
                <a:schemeClr val="accent6">
                  <a:lumMod val="50000"/>
                </a:schemeClr>
              </a:buClr>
              <a:buFont typeface="Wingdings" pitchFamily="2" charset="2"/>
              <a:buChar char="§"/>
              <a:defRPr/>
            </a:pPr>
            <a:r>
              <a:rPr lang="en-US" sz="2000" dirty="0" smtClean="0">
                <a:solidFill>
                  <a:schemeClr val="accent2">
                    <a:lumMod val="50000"/>
                  </a:schemeClr>
                </a:solidFill>
                <a:latin typeface="Cambria" pitchFamily="18" charset="0"/>
              </a:rPr>
              <a:t>Compulsory insurance for employed persons</a:t>
            </a:r>
            <a:r>
              <a:rPr lang="pl-PL" sz="2000" dirty="0" smtClean="0">
                <a:solidFill>
                  <a:schemeClr val="accent2">
                    <a:lumMod val="50000"/>
                  </a:schemeClr>
                </a:solidFill>
                <a:latin typeface="Cambria" pitchFamily="18" charset="0"/>
              </a:rPr>
              <a:t>,</a:t>
            </a:r>
            <a:endParaRPr lang="pl-PL" sz="2000" dirty="0">
              <a:solidFill>
                <a:schemeClr val="accent2">
                  <a:lumMod val="50000"/>
                </a:schemeClr>
              </a:solidFill>
              <a:latin typeface="Cambria" pitchFamily="18" charset="0"/>
            </a:endParaRPr>
          </a:p>
          <a:p>
            <a:pPr marL="1752600" lvl="3" indent="-381000">
              <a:buClr>
                <a:schemeClr val="accent6">
                  <a:lumMod val="50000"/>
                </a:schemeClr>
              </a:buClr>
              <a:buFont typeface="Wingdings" pitchFamily="2" charset="2"/>
              <a:buChar char="§"/>
              <a:defRPr/>
            </a:pPr>
            <a:r>
              <a:rPr lang="en-US" sz="2000" dirty="0" smtClean="0">
                <a:solidFill>
                  <a:schemeClr val="accent2">
                    <a:lumMod val="50000"/>
                  </a:schemeClr>
                </a:solidFill>
                <a:latin typeface="Cambria" pitchFamily="18" charset="0"/>
              </a:rPr>
              <a:t>Persons performing independent business activities</a:t>
            </a:r>
            <a:r>
              <a:rPr lang="pl-PL" sz="2000" dirty="0" smtClean="0">
                <a:solidFill>
                  <a:schemeClr val="accent2">
                    <a:lumMod val="50000"/>
                  </a:schemeClr>
                </a:solidFill>
                <a:latin typeface="Cambria" pitchFamily="18" charset="0"/>
              </a:rPr>
              <a:t>,</a:t>
            </a:r>
            <a:endParaRPr lang="pl-PL" sz="2000" dirty="0">
              <a:solidFill>
                <a:schemeClr val="accent2">
                  <a:lumMod val="50000"/>
                </a:schemeClr>
              </a:solidFill>
              <a:latin typeface="Cambria" pitchFamily="18" charset="0"/>
            </a:endParaRPr>
          </a:p>
          <a:p>
            <a:pPr marL="1371600" lvl="2" indent="-457200" algn="just">
              <a:buClr>
                <a:srgbClr val="000099"/>
              </a:buClr>
              <a:defRPr/>
            </a:pPr>
            <a:r>
              <a:rPr lang="sl-SI" dirty="0">
                <a:solidFill>
                  <a:schemeClr val="accent2">
                    <a:lumMod val="50000"/>
                  </a:schemeClr>
                </a:solidFill>
                <a:latin typeface="Cambria" pitchFamily="18" charset="0"/>
              </a:rPr>
              <a:t>         </a:t>
            </a:r>
          </a:p>
          <a:p>
            <a:pPr marL="1371600" lvl="2" indent="-457200" algn="just">
              <a:buClr>
                <a:srgbClr val="000099"/>
              </a:buClr>
              <a:defRPr/>
            </a:pPr>
            <a:r>
              <a:rPr lang="en-US" dirty="0" smtClean="0">
                <a:solidFill>
                  <a:schemeClr val="accent2">
                    <a:lumMod val="50000"/>
                  </a:schemeClr>
                </a:solidFill>
                <a:latin typeface="Cambria" pitchFamily="18" charset="0"/>
              </a:rPr>
              <a:t>Unemployment insurance represents the share of both employer and employee, through payment of contributions, in provision of funds for exercising the rights on the grounds of unemployment</a:t>
            </a:r>
            <a:r>
              <a:rPr lang="sl-SI" dirty="0" smtClean="0">
                <a:solidFill>
                  <a:schemeClr val="accent2">
                    <a:lumMod val="50000"/>
                  </a:schemeClr>
                </a:solidFill>
                <a:latin typeface="Cambria" pitchFamily="18" charset="0"/>
              </a:rPr>
              <a:t>.</a:t>
            </a:r>
            <a:endParaRPr lang="sl-SI" dirty="0">
              <a:solidFill>
                <a:schemeClr val="accent2">
                  <a:lumMod val="50000"/>
                </a:schemeClr>
              </a:solidFill>
              <a:latin typeface="Cambria" pitchFamily="18" charset="0"/>
            </a:endParaRPr>
          </a:p>
          <a:p>
            <a:pPr marL="1371600" lvl="2" indent="-457200" algn="just">
              <a:buClr>
                <a:srgbClr val="000099"/>
              </a:buClr>
              <a:buFont typeface="Wingdings" pitchFamily="2" charset="2"/>
              <a:buNone/>
              <a:defRPr/>
            </a:pPr>
            <a:r>
              <a:rPr lang="en-US" dirty="0" smtClean="0">
                <a:solidFill>
                  <a:schemeClr val="accent2">
                    <a:lumMod val="50000"/>
                  </a:schemeClr>
                </a:solidFill>
                <a:latin typeface="Cambria" pitchFamily="18" charset="0"/>
              </a:rPr>
              <a:t>Unemployed persons are persons between 15 and 67 years of age, Montenegrin citizens or foreigners with personal work permit, who are completely or partially capable of work , and who are registered in the Employment Office of Montenegro, unemployed persons or persons actively seeking the employment. </a:t>
            </a:r>
            <a:endParaRPr lang="en-US" dirty="0">
              <a:solidFill>
                <a:schemeClr val="accent2">
                  <a:lumMod val="50000"/>
                </a:schemeClr>
              </a:solidFill>
              <a:latin typeface="Cambria" pitchFamily="18" charset="0"/>
            </a:endParaRPr>
          </a:p>
          <a:p>
            <a:pPr marL="990600" lvl="1" indent="-533400">
              <a:buClr>
                <a:srgbClr val="000099"/>
              </a:buClr>
              <a:defRPr/>
            </a:pPr>
            <a:endParaRPr lang="en-US" sz="2000" dirty="0">
              <a:solidFill>
                <a:srgbClr val="000099"/>
              </a:solidFill>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C8368094-BB07-424D-811D-B773B0F00DAB}" type="slidenum">
              <a:rPr lang="en-US"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10244"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1024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1025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0251" name="Rectangle 16"/>
          <p:cNvSpPr>
            <a:spLocks noChangeArrowheads="1"/>
          </p:cNvSpPr>
          <p:nvPr/>
        </p:nvSpPr>
        <p:spPr bwMode="auto">
          <a:xfrm>
            <a:off x="762000" y="1295400"/>
            <a:ext cx="7508875" cy="3551742"/>
          </a:xfrm>
          <a:prstGeom prst="rect">
            <a:avLst/>
          </a:prstGeom>
          <a:noFill/>
          <a:ln w="9525">
            <a:noFill/>
            <a:miter lim="800000"/>
            <a:headEnd/>
            <a:tailEnd/>
          </a:ln>
        </p:spPr>
        <p:txBody>
          <a:bodyPr>
            <a:spAutoFit/>
          </a:bodyPr>
          <a:lstStyle/>
          <a:p>
            <a:pPr algn="ctr">
              <a:lnSpc>
                <a:spcPct val="90000"/>
              </a:lnSpc>
            </a:pPr>
            <a:r>
              <a:rPr lang="sr-Latn-CS" sz="2400" b="1" dirty="0">
                <a:solidFill>
                  <a:srgbClr val="632523"/>
                </a:solidFill>
                <a:latin typeface="Cambria" pitchFamily="18" charset="0"/>
              </a:rPr>
              <a:t>2.</a:t>
            </a:r>
            <a:r>
              <a:rPr lang="en-US" sz="2400" b="1" dirty="0">
                <a:solidFill>
                  <a:srgbClr val="632523"/>
                </a:solidFill>
                <a:latin typeface="Cambria" pitchFamily="18" charset="0"/>
              </a:rPr>
              <a:t> </a:t>
            </a:r>
            <a:r>
              <a:rPr lang="en-US" sz="2400" b="1" dirty="0" smtClean="0">
                <a:solidFill>
                  <a:srgbClr val="632523"/>
                </a:solidFill>
                <a:latin typeface="Cambria" pitchFamily="18" charset="0"/>
              </a:rPr>
              <a:t>MATERIAL SCOPE</a:t>
            </a:r>
            <a:endParaRPr lang="sl-SI" sz="2400" b="1" dirty="0">
              <a:solidFill>
                <a:srgbClr val="632523"/>
              </a:solidFill>
              <a:latin typeface="Cambria" pitchFamily="18" charset="0"/>
            </a:endParaRPr>
          </a:p>
          <a:p>
            <a:pPr algn="ctr">
              <a:lnSpc>
                <a:spcPct val="90000"/>
              </a:lnSpc>
            </a:pPr>
            <a:endParaRPr lang="sr-Latn-CS" sz="2800" dirty="0">
              <a:solidFill>
                <a:srgbClr val="632523"/>
              </a:solidFill>
              <a:latin typeface="Cambria" pitchFamily="18" charset="0"/>
            </a:endParaRPr>
          </a:p>
          <a:p>
            <a:pPr algn="just">
              <a:buFont typeface="Wingdings" pitchFamily="2" charset="2"/>
              <a:buChar char="§"/>
            </a:pPr>
            <a:r>
              <a:rPr lang="sl-SI" sz="2400" b="1" dirty="0">
                <a:solidFill>
                  <a:srgbClr val="632523"/>
                </a:solidFill>
              </a:rPr>
              <a:t> </a:t>
            </a:r>
            <a:r>
              <a:rPr lang="it-IT" sz="2000" b="1" dirty="0" smtClean="0">
                <a:solidFill>
                  <a:srgbClr val="632523"/>
                </a:solidFill>
                <a:latin typeface="Cambria" pitchFamily="18" charset="0"/>
              </a:rPr>
              <a:t>Branches of social security and relevant regulations</a:t>
            </a:r>
            <a:r>
              <a:rPr lang="sl-SI" sz="2000" b="1" dirty="0" smtClean="0">
                <a:solidFill>
                  <a:srgbClr val="632523"/>
                </a:solidFill>
                <a:latin typeface="Cambria" pitchFamily="18" charset="0"/>
              </a:rPr>
              <a:t>,</a:t>
            </a:r>
            <a:endParaRPr lang="en-US" sz="2000" b="1" dirty="0">
              <a:solidFill>
                <a:srgbClr val="632523"/>
              </a:solidFill>
              <a:latin typeface="Cambria" pitchFamily="18" charset="0"/>
            </a:endParaRPr>
          </a:p>
          <a:p>
            <a:pPr algn="just">
              <a:buFont typeface="Wingdings" pitchFamily="2" charset="2"/>
              <a:buChar char="§"/>
            </a:pPr>
            <a:r>
              <a:rPr lang="sr-Latn-CS" sz="2000" b="1" dirty="0">
                <a:solidFill>
                  <a:srgbClr val="632523"/>
                </a:solidFill>
                <a:latin typeface="Cambria" pitchFamily="18" charset="0"/>
              </a:rPr>
              <a:t>  </a:t>
            </a:r>
            <a:r>
              <a:rPr lang="en-US" sz="2000" b="1" dirty="0" smtClean="0">
                <a:solidFill>
                  <a:srgbClr val="632523"/>
                </a:solidFill>
                <a:latin typeface="Cambria" pitchFamily="18" charset="0"/>
              </a:rPr>
              <a:t>Difference between benefits from social insurance system and social help</a:t>
            </a:r>
            <a:r>
              <a:rPr lang="sr-Latn-CS" sz="2000" b="1" dirty="0" smtClean="0">
                <a:solidFill>
                  <a:srgbClr val="632523"/>
                </a:solidFill>
                <a:latin typeface="Cambria" pitchFamily="18" charset="0"/>
              </a:rPr>
              <a:t>,</a:t>
            </a:r>
            <a:endParaRPr lang="sr-Latn-CS" sz="2000" b="1" dirty="0">
              <a:solidFill>
                <a:srgbClr val="632523"/>
              </a:solidFill>
              <a:latin typeface="Cambria" pitchFamily="18" charset="0"/>
            </a:endParaRPr>
          </a:p>
          <a:p>
            <a:pPr algn="just">
              <a:buFont typeface="Wingdings" pitchFamily="2" charset="2"/>
              <a:buChar char="§"/>
            </a:pPr>
            <a:r>
              <a:rPr lang="sr-Latn-CS" sz="2000" b="1" dirty="0">
                <a:solidFill>
                  <a:srgbClr val="632523"/>
                </a:solidFill>
                <a:latin typeface="Cambria" pitchFamily="18" charset="0"/>
              </a:rPr>
              <a:t> </a:t>
            </a:r>
            <a:r>
              <a:rPr lang="en-US" sz="2000" b="1" dirty="0" smtClean="0">
                <a:solidFill>
                  <a:srgbClr val="632523"/>
                </a:solidFill>
                <a:latin typeface="Cambria" pitchFamily="18" charset="0"/>
              </a:rPr>
              <a:t>Special treatment for victims of war</a:t>
            </a:r>
            <a:r>
              <a:rPr lang="sr-Latn-CS" sz="2000" b="1" dirty="0" smtClean="0">
                <a:solidFill>
                  <a:srgbClr val="632523"/>
                </a:solidFill>
                <a:latin typeface="Cambria" pitchFamily="18" charset="0"/>
              </a:rPr>
              <a:t>,</a:t>
            </a:r>
            <a:endParaRPr lang="en-US" sz="2000" b="1" dirty="0">
              <a:solidFill>
                <a:srgbClr val="632523"/>
              </a:solidFill>
              <a:latin typeface="Cambria" pitchFamily="18" charset="0"/>
            </a:endParaRPr>
          </a:p>
          <a:p>
            <a:pPr algn="just">
              <a:buFont typeface="Wingdings" pitchFamily="2" charset="2"/>
              <a:buChar char="§"/>
            </a:pPr>
            <a:r>
              <a:rPr lang="sl-SI" sz="2000" b="1" dirty="0">
                <a:solidFill>
                  <a:srgbClr val="632523"/>
                </a:solidFill>
                <a:latin typeface="Cambria" pitchFamily="18" charset="0"/>
              </a:rPr>
              <a:t> </a:t>
            </a:r>
            <a:r>
              <a:rPr lang="en-US" sz="2000" b="1" dirty="0" smtClean="0">
                <a:solidFill>
                  <a:srgbClr val="632523"/>
                </a:solidFill>
                <a:latin typeface="Cambria" pitchFamily="18" charset="0"/>
              </a:rPr>
              <a:t>Bilateral agreements on social insurance </a:t>
            </a:r>
            <a:endParaRPr lang="en-US" sz="2000" b="1" dirty="0">
              <a:solidFill>
                <a:srgbClr val="632523"/>
              </a:solidFill>
              <a:latin typeface="Cambria" pitchFamily="18" charset="0"/>
            </a:endParaRPr>
          </a:p>
          <a:p>
            <a:pPr marL="1371600" lvl="2" indent="-457200">
              <a:buClr>
                <a:srgbClr val="000099"/>
              </a:buClr>
              <a:buFont typeface="Wingdings" pitchFamily="2" charset="2"/>
              <a:buNone/>
            </a:pPr>
            <a:endParaRPr lang="en-US" dirty="0">
              <a:solidFill>
                <a:srgbClr val="000099"/>
              </a:solidFill>
            </a:endParaRPr>
          </a:p>
          <a:p>
            <a:pPr marL="990600" lvl="1" indent="-533400">
              <a:buClr>
                <a:srgbClr val="000099"/>
              </a:buClr>
            </a:pPr>
            <a:endParaRPr lang="en-US" sz="2000" dirty="0">
              <a:solidFill>
                <a:srgbClr val="000099"/>
              </a:solidFill>
            </a:endParaRPr>
          </a:p>
          <a:p>
            <a:endParaRPr lang="en-US" dirty="0">
              <a:solidFill>
                <a:srgbClr val="632523"/>
              </a:solidFill>
              <a:latin typeface="Cambria" pitchFamily="18" charset="0"/>
            </a:endParaRPr>
          </a:p>
          <a:p>
            <a:pPr algn="ctr">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056D9B6B-D9FF-49E1-B4F2-A0ADE0BB5970}" type="slidenum">
              <a:rPr lang="en-US"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11268"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1127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11274"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1275" name="Rectangle 16"/>
          <p:cNvSpPr>
            <a:spLocks noChangeArrowheads="1"/>
          </p:cNvSpPr>
          <p:nvPr/>
        </p:nvSpPr>
        <p:spPr bwMode="auto">
          <a:xfrm>
            <a:off x="574675" y="1447800"/>
            <a:ext cx="7831138" cy="4764381"/>
          </a:xfrm>
          <a:prstGeom prst="rect">
            <a:avLst/>
          </a:prstGeom>
          <a:noFill/>
          <a:ln>
            <a:noFill/>
          </a:ln>
          <a:extLst>
            <a:ext uri="{909E8E84-426E-40DD-AFC4-6F175D3DCCD1}"/>
            <a:ext uri="{91240B29-F687-4F45-9708-019B960494DF}"/>
          </a:extLst>
        </p:spPr>
        <p:txBody>
          <a:bodyPr>
            <a:spAutoFit/>
          </a:bodyPr>
          <a:lstStyle/>
          <a:p>
            <a:pPr algn="ctr">
              <a:lnSpc>
                <a:spcPct val="90000"/>
              </a:lnSpc>
              <a:defRPr/>
            </a:pPr>
            <a:r>
              <a:rPr lang="en-US" sz="2400" b="1" dirty="0">
                <a:solidFill>
                  <a:srgbClr val="632523"/>
                </a:solidFill>
              </a:rPr>
              <a:t> </a:t>
            </a:r>
            <a:r>
              <a:rPr lang="en-US" sz="2400" b="1" dirty="0">
                <a:solidFill>
                  <a:srgbClr val="632523"/>
                </a:solidFill>
                <a:latin typeface="Cambria" pitchFamily="18" charset="0"/>
              </a:rPr>
              <a:t>2. </a:t>
            </a:r>
            <a:r>
              <a:rPr lang="en-US" sz="2400" b="1" dirty="0" smtClean="0">
                <a:solidFill>
                  <a:srgbClr val="632523"/>
                </a:solidFill>
                <a:latin typeface="Cambria" pitchFamily="18" charset="0"/>
              </a:rPr>
              <a:t>MATERIAL SCOPE</a:t>
            </a:r>
            <a:endParaRPr lang="sl-SI" sz="2400" b="1" dirty="0">
              <a:solidFill>
                <a:srgbClr val="632523"/>
              </a:solidFill>
              <a:latin typeface="Cambria" pitchFamily="18" charset="0"/>
            </a:endParaRPr>
          </a:p>
          <a:p>
            <a:pPr>
              <a:lnSpc>
                <a:spcPct val="90000"/>
              </a:lnSpc>
              <a:defRPr/>
            </a:pPr>
            <a:r>
              <a:rPr lang="sl-SI" sz="1500" b="1" dirty="0">
                <a:solidFill>
                  <a:srgbClr val="632523"/>
                </a:solidFill>
                <a:latin typeface="Cambria" pitchFamily="18" charset="0"/>
              </a:rPr>
              <a:t> </a:t>
            </a:r>
            <a:r>
              <a:rPr lang="en-US" sz="1500" b="1" dirty="0" smtClean="0">
                <a:solidFill>
                  <a:srgbClr val="632523"/>
                </a:solidFill>
                <a:latin typeface="Cambria" pitchFamily="18" charset="0"/>
              </a:rPr>
              <a:t>Social security includes the following</a:t>
            </a:r>
            <a:r>
              <a:rPr lang="sr-Latn-CS" sz="1500" b="1" dirty="0" smtClean="0">
                <a:solidFill>
                  <a:srgbClr val="632523"/>
                </a:solidFill>
                <a:latin typeface="Cambria" pitchFamily="18" charset="0"/>
              </a:rPr>
              <a:t>:</a:t>
            </a:r>
            <a:endParaRPr lang="en-US" sz="1500" b="1" dirty="0">
              <a:solidFill>
                <a:srgbClr val="632523"/>
              </a:solidFill>
              <a:latin typeface="Cambria" pitchFamily="18" charset="0"/>
            </a:endParaRPr>
          </a:p>
          <a:p>
            <a:pPr>
              <a:lnSpc>
                <a:spcPct val="90000"/>
              </a:lnSpc>
              <a:buFontTx/>
              <a:buAutoNum type="arabicPeriod"/>
              <a:defRPr/>
            </a:pPr>
            <a:r>
              <a:rPr lang="en-US" sz="1500" b="1" dirty="0" smtClean="0">
                <a:solidFill>
                  <a:srgbClr val="632523"/>
                </a:solidFill>
                <a:latin typeface="Cambria" pitchFamily="18" charset="0"/>
              </a:rPr>
              <a:t>Pension and disability insurance</a:t>
            </a:r>
            <a:r>
              <a:rPr lang="sl-SI" sz="1500" dirty="0" smtClean="0">
                <a:solidFill>
                  <a:srgbClr val="632523"/>
                </a:solidFill>
                <a:latin typeface="Cambria" pitchFamily="18" charset="0"/>
              </a:rPr>
              <a:t>,</a:t>
            </a:r>
            <a:endParaRPr lang="sl-SI" sz="1500" dirty="0">
              <a:solidFill>
                <a:srgbClr val="632523"/>
              </a:solidFill>
              <a:latin typeface="Cambria" pitchFamily="18" charset="0"/>
            </a:endParaRPr>
          </a:p>
          <a:p>
            <a:pPr algn="just">
              <a:defRPr/>
            </a:pPr>
            <a:r>
              <a:rPr lang="sr-Latn-BA" sz="1500" dirty="0">
                <a:latin typeface="Cambria" pitchFamily="18" charset="0"/>
              </a:rPr>
              <a:t>     - </a:t>
            </a:r>
            <a:r>
              <a:rPr lang="en-US" sz="1500" dirty="0" smtClean="0">
                <a:solidFill>
                  <a:schemeClr val="accent2">
                    <a:lumMod val="50000"/>
                  </a:schemeClr>
                </a:solidFill>
                <a:latin typeface="Cambria" pitchFamily="18" charset="0"/>
              </a:rPr>
              <a:t>compulsory pension and disability insurance on the grounds of current financing </a:t>
            </a:r>
            <a:r>
              <a:rPr lang="sr-Latn-BA" sz="1500" dirty="0" smtClean="0">
                <a:solidFill>
                  <a:schemeClr val="accent2">
                    <a:lumMod val="50000"/>
                  </a:schemeClr>
                </a:solidFill>
                <a:latin typeface="Cambria" pitchFamily="18" charset="0"/>
              </a:rPr>
              <a:t>(I </a:t>
            </a:r>
            <a:r>
              <a:rPr lang="en-US" sz="1500" dirty="0" smtClean="0">
                <a:solidFill>
                  <a:schemeClr val="accent2">
                    <a:lumMod val="50000"/>
                  </a:schemeClr>
                </a:solidFill>
                <a:latin typeface="Cambria" pitchFamily="18" charset="0"/>
              </a:rPr>
              <a:t>pillar</a:t>
            </a:r>
            <a:r>
              <a:rPr lang="sr-Latn-BA" sz="1500" dirty="0" smtClean="0">
                <a:solidFill>
                  <a:schemeClr val="accent2">
                    <a:lumMod val="50000"/>
                  </a:schemeClr>
                </a:solidFill>
                <a:latin typeface="Cambria" pitchFamily="18" charset="0"/>
              </a:rPr>
              <a:t>)</a:t>
            </a:r>
            <a:endParaRPr lang="en-US" sz="1500" dirty="0">
              <a:solidFill>
                <a:schemeClr val="accent2">
                  <a:lumMod val="50000"/>
                </a:schemeClr>
              </a:solidFill>
              <a:latin typeface="Cambria" pitchFamily="18" charset="0"/>
            </a:endParaRPr>
          </a:p>
          <a:p>
            <a:pPr algn="just">
              <a:defRPr/>
            </a:pPr>
            <a:r>
              <a:rPr lang="sr-Latn-CS" sz="1500" dirty="0">
                <a:solidFill>
                  <a:schemeClr val="accent2">
                    <a:lumMod val="50000"/>
                  </a:schemeClr>
                </a:solidFill>
                <a:latin typeface="Cambria" pitchFamily="18" charset="0"/>
              </a:rPr>
              <a:t>     - </a:t>
            </a:r>
            <a:r>
              <a:rPr lang="en-US" sz="1500" dirty="0" smtClean="0">
                <a:solidFill>
                  <a:schemeClr val="accent2">
                    <a:lumMod val="50000"/>
                  </a:schemeClr>
                </a:solidFill>
                <a:latin typeface="Cambria" pitchFamily="18" charset="0"/>
              </a:rPr>
              <a:t>voluntary pension insurance on the grounds of individual capitalized savings </a:t>
            </a:r>
            <a:r>
              <a:rPr lang="sr-Latn-CS" sz="1500" dirty="0" smtClean="0">
                <a:solidFill>
                  <a:schemeClr val="accent2">
                    <a:lumMod val="50000"/>
                  </a:schemeClr>
                </a:solidFill>
                <a:latin typeface="Cambria" pitchFamily="18" charset="0"/>
              </a:rPr>
              <a:t>(III </a:t>
            </a:r>
            <a:r>
              <a:rPr lang="en-US" sz="1500" dirty="0" smtClean="0">
                <a:solidFill>
                  <a:schemeClr val="accent2">
                    <a:lumMod val="50000"/>
                  </a:schemeClr>
                </a:solidFill>
                <a:latin typeface="Cambria" pitchFamily="18" charset="0"/>
              </a:rPr>
              <a:t>pillar</a:t>
            </a:r>
            <a:r>
              <a:rPr lang="sr-Latn-CS" sz="1500" dirty="0" smtClean="0">
                <a:solidFill>
                  <a:schemeClr val="accent2">
                    <a:lumMod val="50000"/>
                  </a:schemeClr>
                </a:solidFill>
                <a:latin typeface="Cambria" pitchFamily="18" charset="0"/>
              </a:rPr>
              <a:t>)</a:t>
            </a:r>
            <a:endParaRPr lang="en-US" sz="1500" dirty="0">
              <a:solidFill>
                <a:schemeClr val="accent2">
                  <a:lumMod val="50000"/>
                </a:schemeClr>
              </a:solidFill>
              <a:latin typeface="Cambria" pitchFamily="18" charset="0"/>
            </a:endParaRPr>
          </a:p>
          <a:p>
            <a:pPr algn="just">
              <a:lnSpc>
                <a:spcPct val="90000"/>
              </a:lnSpc>
              <a:defRPr/>
            </a:pPr>
            <a:r>
              <a:rPr lang="sr-Latn-CS" sz="1500" dirty="0">
                <a:solidFill>
                  <a:schemeClr val="accent2">
                    <a:lumMod val="50000"/>
                  </a:schemeClr>
                </a:solidFill>
                <a:latin typeface="Cambria" pitchFamily="18" charset="0"/>
              </a:rPr>
              <a:t>     </a:t>
            </a:r>
            <a:r>
              <a:rPr lang="sr-Latn-CS" sz="1500" dirty="0" smtClean="0">
                <a:solidFill>
                  <a:schemeClr val="accent2">
                    <a:lumMod val="50000"/>
                  </a:schemeClr>
                </a:solidFill>
                <a:latin typeface="Cambria" pitchFamily="18" charset="0"/>
              </a:rPr>
              <a:t>-</a:t>
            </a:r>
            <a:r>
              <a:rPr lang="en-US" sz="1500" dirty="0" smtClean="0">
                <a:solidFill>
                  <a:schemeClr val="accent2">
                    <a:lumMod val="50000"/>
                  </a:schemeClr>
                </a:solidFill>
                <a:latin typeface="Cambria" pitchFamily="18" charset="0"/>
              </a:rPr>
              <a:t> still not certain when the new law will be adopted; that law will regulate compulsory pension insurance on the grounds of individual capitalized savings</a:t>
            </a:r>
            <a:r>
              <a:rPr lang="en-AU" sz="1500" dirty="0" smtClean="0">
                <a:solidFill>
                  <a:schemeClr val="accent2">
                    <a:lumMod val="50000"/>
                  </a:schemeClr>
                </a:solidFill>
                <a:latin typeface="Cambria" pitchFamily="18" charset="0"/>
              </a:rPr>
              <a:t>. </a:t>
            </a:r>
            <a:endParaRPr lang="en-US" sz="1500" dirty="0">
              <a:solidFill>
                <a:schemeClr val="accent2">
                  <a:lumMod val="50000"/>
                </a:schemeClr>
              </a:solidFill>
              <a:latin typeface="Cambria" pitchFamily="18" charset="0"/>
            </a:endParaRPr>
          </a:p>
          <a:p>
            <a:pPr>
              <a:lnSpc>
                <a:spcPct val="90000"/>
              </a:lnSpc>
              <a:buFontTx/>
              <a:buAutoNum type="arabicPeriod" startAt="2"/>
              <a:defRPr/>
            </a:pPr>
            <a:r>
              <a:rPr lang="en-US" sz="1500" b="1" dirty="0" smtClean="0">
                <a:solidFill>
                  <a:srgbClr val="632523"/>
                </a:solidFill>
                <a:latin typeface="Cambria" pitchFamily="18" charset="0"/>
              </a:rPr>
              <a:t>Health insurance</a:t>
            </a:r>
            <a:r>
              <a:rPr lang="sr-Latn-CS" sz="1500" b="1" dirty="0" smtClean="0">
                <a:solidFill>
                  <a:srgbClr val="632523"/>
                </a:solidFill>
                <a:latin typeface="Cambria" pitchFamily="18" charset="0"/>
              </a:rPr>
              <a:t>,</a:t>
            </a:r>
            <a:endParaRPr lang="sr-Latn-CS" sz="1500" b="1" dirty="0">
              <a:solidFill>
                <a:srgbClr val="632523"/>
              </a:solidFill>
              <a:latin typeface="Cambria" pitchFamily="18" charset="0"/>
            </a:endParaRPr>
          </a:p>
          <a:p>
            <a:pPr>
              <a:lnSpc>
                <a:spcPct val="90000"/>
              </a:lnSpc>
              <a:defRPr/>
            </a:pPr>
            <a:r>
              <a:rPr lang="sr-Latn-CS" sz="1500" dirty="0">
                <a:solidFill>
                  <a:srgbClr val="632523"/>
                </a:solidFill>
                <a:latin typeface="Cambria" pitchFamily="18" charset="0"/>
              </a:rPr>
              <a:t>               - </a:t>
            </a:r>
            <a:r>
              <a:rPr lang="en-US" sz="1500" dirty="0" smtClean="0">
                <a:solidFill>
                  <a:srgbClr val="632523"/>
                </a:solidFill>
                <a:latin typeface="Cambria" pitchFamily="18" charset="0"/>
              </a:rPr>
              <a:t>compulsory insurance</a:t>
            </a:r>
            <a:endParaRPr lang="sr-Latn-CS" sz="1500" dirty="0">
              <a:solidFill>
                <a:srgbClr val="632523"/>
              </a:solidFill>
              <a:latin typeface="Cambria" pitchFamily="18" charset="0"/>
            </a:endParaRPr>
          </a:p>
          <a:p>
            <a:pPr>
              <a:lnSpc>
                <a:spcPct val="90000"/>
              </a:lnSpc>
              <a:defRPr/>
            </a:pPr>
            <a:r>
              <a:rPr lang="sr-Latn-CS" sz="1500" dirty="0">
                <a:solidFill>
                  <a:srgbClr val="632523"/>
                </a:solidFill>
                <a:latin typeface="Cambria" pitchFamily="18" charset="0"/>
              </a:rPr>
              <a:t>               - </a:t>
            </a:r>
            <a:r>
              <a:rPr lang="en-US" sz="1500" dirty="0" smtClean="0">
                <a:solidFill>
                  <a:srgbClr val="632523"/>
                </a:solidFill>
                <a:latin typeface="Cambria" pitchFamily="18" charset="0"/>
              </a:rPr>
              <a:t>supplementary insurance </a:t>
            </a:r>
            <a:r>
              <a:rPr lang="sr-Latn-CS" sz="1500" dirty="0" smtClean="0">
                <a:solidFill>
                  <a:srgbClr val="632523"/>
                </a:solidFill>
                <a:latin typeface="Cambria" pitchFamily="18" charset="0"/>
              </a:rPr>
              <a:t>(</a:t>
            </a:r>
            <a:r>
              <a:rPr lang="en-US" sz="1500" dirty="0" smtClean="0">
                <a:solidFill>
                  <a:srgbClr val="632523"/>
                </a:solidFill>
                <a:latin typeface="Cambria" pitchFamily="18" charset="0"/>
              </a:rPr>
              <a:t>form of voluntary insurance – still not introduced</a:t>
            </a:r>
            <a:r>
              <a:rPr lang="sr-Latn-CS" sz="1500" dirty="0" smtClean="0">
                <a:solidFill>
                  <a:srgbClr val="632523"/>
                </a:solidFill>
                <a:latin typeface="Cambria" pitchFamily="18" charset="0"/>
              </a:rPr>
              <a:t>)</a:t>
            </a:r>
            <a:endParaRPr lang="sr-Latn-CS" sz="1500" dirty="0">
              <a:solidFill>
                <a:srgbClr val="632523"/>
              </a:solidFill>
              <a:latin typeface="Cambria" pitchFamily="18" charset="0"/>
            </a:endParaRPr>
          </a:p>
          <a:p>
            <a:pPr>
              <a:lnSpc>
                <a:spcPct val="90000"/>
              </a:lnSpc>
              <a:defRPr/>
            </a:pPr>
            <a:r>
              <a:rPr lang="sr-Latn-CS" sz="1500" dirty="0">
                <a:solidFill>
                  <a:srgbClr val="632523"/>
                </a:solidFill>
                <a:latin typeface="Cambria" pitchFamily="18" charset="0"/>
              </a:rPr>
              <a:t>   </a:t>
            </a:r>
            <a:r>
              <a:rPr lang="en-US" sz="1500" dirty="0" smtClean="0">
                <a:solidFill>
                  <a:srgbClr val="632523"/>
                </a:solidFill>
                <a:latin typeface="Cambria" pitchFamily="18" charset="0"/>
              </a:rPr>
              <a:t>Benefits included </a:t>
            </a:r>
            <a:r>
              <a:rPr lang="sr-Latn-CS" sz="1500" dirty="0" smtClean="0">
                <a:solidFill>
                  <a:srgbClr val="632523"/>
                </a:solidFill>
                <a:latin typeface="Cambria" pitchFamily="18" charset="0"/>
              </a:rPr>
              <a:t>(</a:t>
            </a:r>
            <a:r>
              <a:rPr lang="en-US" sz="1500" dirty="0" smtClean="0">
                <a:solidFill>
                  <a:srgbClr val="632523"/>
                </a:solidFill>
                <a:latin typeface="Cambria" pitchFamily="18" charset="0"/>
              </a:rPr>
              <a:t>sickness</a:t>
            </a:r>
            <a:r>
              <a:rPr lang="sr-Latn-CS" sz="1500" dirty="0" smtClean="0">
                <a:solidFill>
                  <a:srgbClr val="632523"/>
                </a:solidFill>
                <a:latin typeface="Cambria" pitchFamily="18" charset="0"/>
              </a:rPr>
              <a:t>, </a:t>
            </a:r>
            <a:r>
              <a:rPr lang="en-US" sz="1500" dirty="0" smtClean="0">
                <a:solidFill>
                  <a:srgbClr val="632523"/>
                </a:solidFill>
                <a:latin typeface="Cambria" pitchFamily="18" charset="0"/>
              </a:rPr>
              <a:t>injuries and injuries at work</a:t>
            </a:r>
            <a:r>
              <a:rPr lang="sr-Latn-CS" sz="1500" dirty="0" smtClean="0">
                <a:solidFill>
                  <a:srgbClr val="632523"/>
                </a:solidFill>
                <a:latin typeface="Cambria" pitchFamily="18" charset="0"/>
              </a:rPr>
              <a:t>)</a:t>
            </a:r>
            <a:endParaRPr lang="sr-Latn-CS" sz="1500" dirty="0">
              <a:solidFill>
                <a:srgbClr val="632523"/>
              </a:solidFill>
              <a:latin typeface="Cambria" pitchFamily="18" charset="0"/>
            </a:endParaRPr>
          </a:p>
          <a:p>
            <a:pPr>
              <a:lnSpc>
                <a:spcPct val="90000"/>
              </a:lnSpc>
              <a:defRPr/>
            </a:pPr>
            <a:r>
              <a:rPr lang="sr-Latn-CS" sz="1500" dirty="0">
                <a:solidFill>
                  <a:srgbClr val="632523"/>
                </a:solidFill>
                <a:latin typeface="Cambria" pitchFamily="18" charset="0"/>
              </a:rPr>
              <a:t>   </a:t>
            </a:r>
            <a:r>
              <a:rPr lang="en-US" sz="1500" dirty="0" smtClean="0">
                <a:solidFill>
                  <a:srgbClr val="632523"/>
                </a:solidFill>
                <a:latin typeface="Cambria" pitchFamily="18" charset="0"/>
              </a:rPr>
              <a:t>Benefits</a:t>
            </a:r>
            <a:endParaRPr lang="sr-Latn-CS" sz="1500" dirty="0">
              <a:solidFill>
                <a:srgbClr val="632523"/>
              </a:solidFill>
              <a:latin typeface="Cambria" pitchFamily="18" charset="0"/>
            </a:endParaRPr>
          </a:p>
          <a:p>
            <a:pPr>
              <a:lnSpc>
                <a:spcPct val="90000"/>
              </a:lnSpc>
              <a:defRPr/>
            </a:pPr>
            <a:r>
              <a:rPr lang="sr-Latn-CS" sz="1500" dirty="0">
                <a:solidFill>
                  <a:srgbClr val="632523"/>
                </a:solidFill>
                <a:latin typeface="Cambria" pitchFamily="18" charset="0"/>
              </a:rPr>
              <a:t>               - </a:t>
            </a:r>
            <a:r>
              <a:rPr lang="en-US" sz="1500" dirty="0" smtClean="0">
                <a:solidFill>
                  <a:srgbClr val="632523"/>
                </a:solidFill>
                <a:latin typeface="Cambria" pitchFamily="18" charset="0"/>
              </a:rPr>
              <a:t>in kind</a:t>
            </a:r>
            <a:endParaRPr lang="sr-Latn-CS" sz="1500" dirty="0">
              <a:solidFill>
                <a:srgbClr val="632523"/>
              </a:solidFill>
              <a:latin typeface="Cambria" pitchFamily="18" charset="0"/>
            </a:endParaRPr>
          </a:p>
          <a:p>
            <a:pPr>
              <a:lnSpc>
                <a:spcPct val="90000"/>
              </a:lnSpc>
              <a:defRPr/>
            </a:pPr>
            <a:r>
              <a:rPr lang="sr-Latn-CS" sz="1500" dirty="0">
                <a:solidFill>
                  <a:srgbClr val="632523"/>
                </a:solidFill>
                <a:latin typeface="Cambria" pitchFamily="18" charset="0"/>
              </a:rPr>
              <a:t>               - </a:t>
            </a:r>
            <a:r>
              <a:rPr lang="en-US" sz="1500" dirty="0" smtClean="0">
                <a:solidFill>
                  <a:srgbClr val="632523"/>
                </a:solidFill>
                <a:latin typeface="Cambria" pitchFamily="18" charset="0"/>
              </a:rPr>
              <a:t>financial benefits</a:t>
            </a:r>
            <a:endParaRPr lang="en-US" sz="1500" dirty="0">
              <a:solidFill>
                <a:srgbClr val="632523"/>
              </a:solidFill>
              <a:latin typeface="Cambria" pitchFamily="18" charset="0"/>
            </a:endParaRPr>
          </a:p>
          <a:p>
            <a:pPr>
              <a:lnSpc>
                <a:spcPct val="90000"/>
              </a:lnSpc>
              <a:defRPr/>
            </a:pPr>
            <a:r>
              <a:rPr lang="sr-Latn-CS" sz="1500" b="1" dirty="0" smtClean="0">
                <a:solidFill>
                  <a:srgbClr val="632523"/>
                </a:solidFill>
                <a:latin typeface="Cambria" pitchFamily="18" charset="0"/>
              </a:rPr>
              <a:t>3.</a:t>
            </a:r>
            <a:r>
              <a:rPr lang="en-US" sz="1500" b="1" dirty="0" smtClean="0">
                <a:solidFill>
                  <a:srgbClr val="632523"/>
                </a:solidFill>
                <a:latin typeface="Cambria" pitchFamily="18" charset="0"/>
              </a:rPr>
              <a:t>Insurance in case of unemployment and </a:t>
            </a:r>
            <a:endParaRPr lang="sr-Latn-CS" sz="1500" b="1" dirty="0">
              <a:solidFill>
                <a:srgbClr val="632523"/>
              </a:solidFill>
              <a:latin typeface="Cambria" pitchFamily="18" charset="0"/>
            </a:endParaRPr>
          </a:p>
          <a:p>
            <a:pPr>
              <a:lnSpc>
                <a:spcPct val="90000"/>
              </a:lnSpc>
              <a:buFontTx/>
              <a:buAutoNum type="arabicPeriod" startAt="4"/>
              <a:defRPr/>
            </a:pPr>
            <a:r>
              <a:rPr lang="en-US" sz="1500" b="1" dirty="0" smtClean="0">
                <a:solidFill>
                  <a:srgbClr val="632523"/>
                </a:solidFill>
                <a:latin typeface="Cambria" pitchFamily="18" charset="0"/>
              </a:rPr>
              <a:t>Family benefits</a:t>
            </a:r>
            <a:endParaRPr lang="sr-Latn-CS" sz="1500" b="1" dirty="0">
              <a:solidFill>
                <a:srgbClr val="632523"/>
              </a:solidFill>
              <a:latin typeface="Cambria" pitchFamily="18" charset="0"/>
            </a:endParaRPr>
          </a:p>
          <a:p>
            <a:pPr>
              <a:lnSpc>
                <a:spcPct val="90000"/>
              </a:lnSpc>
              <a:defRPr/>
            </a:pPr>
            <a:r>
              <a:rPr lang="en-US" sz="1500" b="1" dirty="0" smtClean="0">
                <a:solidFill>
                  <a:srgbClr val="632523"/>
                </a:solidFill>
                <a:latin typeface="Cambria" pitchFamily="18" charset="0"/>
              </a:rPr>
              <a:t>There is no special system for injuries at work and occupational diseases </a:t>
            </a:r>
            <a:endParaRPr lang="en-US" sz="1500" b="1" u="sng" dirty="0">
              <a:solidFill>
                <a:srgbClr val="632523"/>
              </a:solidFill>
              <a:latin typeface="Cambria" pitchFamily="18" charset="0"/>
            </a:endParaRPr>
          </a:p>
          <a:p>
            <a:pPr algn="just">
              <a:lnSpc>
                <a:spcPct val="90000"/>
              </a:lnSpc>
              <a:buFont typeface="Wingdings" pitchFamily="2" charset="2"/>
              <a:buChar char="§"/>
              <a:defRPr/>
            </a:pPr>
            <a:r>
              <a:rPr lang="en-US" sz="1500" dirty="0" smtClean="0">
                <a:solidFill>
                  <a:srgbClr val="632523"/>
                </a:solidFill>
                <a:latin typeface="Cambria" pitchFamily="18" charset="0"/>
              </a:rPr>
              <a:t>Short – term benefits (</a:t>
            </a:r>
            <a:r>
              <a:rPr lang="en-US" sz="1500" dirty="0" smtClean="0">
                <a:solidFill>
                  <a:srgbClr val="632523"/>
                </a:solidFill>
                <a:latin typeface="Cambria" pitchFamily="18" charset="0"/>
                <a:sym typeface="Symbol" pitchFamily="18" charset="2"/>
              </a:rPr>
              <a:t>health insurance)</a:t>
            </a:r>
            <a:endParaRPr lang="sr-Latn-CS" sz="1500" dirty="0">
              <a:solidFill>
                <a:srgbClr val="632523"/>
              </a:solidFill>
              <a:latin typeface="Cambria" pitchFamily="18" charset="0"/>
              <a:sym typeface="Symbol" pitchFamily="18" charset="2"/>
            </a:endParaRPr>
          </a:p>
          <a:p>
            <a:pPr algn="just">
              <a:lnSpc>
                <a:spcPct val="90000"/>
              </a:lnSpc>
              <a:buFont typeface="Wingdings" pitchFamily="2" charset="2"/>
              <a:buChar char="§"/>
              <a:defRPr/>
            </a:pPr>
            <a:r>
              <a:rPr lang="en-US" sz="1500" dirty="0" smtClean="0">
                <a:solidFill>
                  <a:srgbClr val="632523"/>
                </a:solidFill>
                <a:latin typeface="Cambria" pitchFamily="18" charset="0"/>
                <a:sym typeface="Symbol" pitchFamily="18" charset="2"/>
              </a:rPr>
              <a:t>Long – term benefits </a:t>
            </a:r>
            <a:r>
              <a:rPr lang="sr-Latn-CS" sz="1500" dirty="0" smtClean="0">
                <a:solidFill>
                  <a:srgbClr val="632523"/>
                </a:solidFill>
                <a:latin typeface="Cambria" pitchFamily="18" charset="0"/>
                <a:sym typeface="Symbol" pitchFamily="18" charset="2"/>
              </a:rPr>
              <a:t>(</a:t>
            </a:r>
            <a:r>
              <a:rPr lang="en-US" sz="1500" dirty="0" smtClean="0">
                <a:solidFill>
                  <a:srgbClr val="632523"/>
                </a:solidFill>
                <a:latin typeface="Cambria" pitchFamily="18" charset="0"/>
                <a:sym typeface="Symbol" pitchFamily="18" charset="2"/>
              </a:rPr>
              <a:t>pension and disability insurance system)</a:t>
            </a:r>
            <a:endParaRPr lang="en-US" sz="1500" dirty="0">
              <a:solidFill>
                <a:srgbClr val="632523"/>
              </a:solidFill>
              <a:latin typeface="Cambria" pitchFamily="18" charset="0"/>
              <a:sym typeface="Symbol" pitchFamily="18" charset="2"/>
            </a:endParaRPr>
          </a:p>
          <a:p>
            <a:pPr>
              <a:defRPr/>
            </a:pPr>
            <a:endParaRPr lang="en-US" dirty="0">
              <a:solidFill>
                <a:srgbClr val="632523"/>
              </a:solidFill>
              <a:latin typeface="Cambria" pitchFamily="18" charset="0"/>
            </a:endParaRPr>
          </a:p>
          <a:p>
            <a:pPr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9EAB37FB-F699-4297-8D41-AF590C93FB64}" type="slidenum">
              <a:rPr lang="en-US"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12292"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1229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1229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762000" y="914400"/>
            <a:ext cx="7548563" cy="5995487"/>
          </a:xfrm>
          <a:prstGeom prst="rect">
            <a:avLst/>
          </a:prstGeom>
        </p:spPr>
        <p:txBody>
          <a:bodyPr>
            <a:spAutoFit/>
          </a:bodyPr>
          <a:lstStyle/>
          <a:p>
            <a:pPr algn="ctr">
              <a:lnSpc>
                <a:spcPct val="90000"/>
              </a:lnSpc>
              <a:defRPr/>
            </a:pPr>
            <a:r>
              <a:rPr lang="en-US" sz="2400" dirty="0">
                <a:solidFill>
                  <a:schemeClr val="accent2">
                    <a:lumMod val="50000"/>
                  </a:schemeClr>
                </a:solidFill>
                <a:latin typeface="Cambria" pitchFamily="18" charset="0"/>
              </a:rPr>
              <a:t> </a:t>
            </a:r>
            <a:r>
              <a:rPr lang="sr-Latn-CS" sz="2400" b="1" dirty="0">
                <a:solidFill>
                  <a:schemeClr val="accent2">
                    <a:lumMod val="50000"/>
                  </a:schemeClr>
                </a:solidFill>
                <a:latin typeface="Cambria" pitchFamily="18" charset="0"/>
              </a:rPr>
              <a:t>a) </a:t>
            </a:r>
            <a:r>
              <a:rPr lang="en-US" sz="2400" b="1" dirty="0" smtClean="0">
                <a:solidFill>
                  <a:schemeClr val="accent2">
                    <a:lumMod val="50000"/>
                  </a:schemeClr>
                </a:solidFill>
                <a:latin typeface="Cambria" pitchFamily="18" charset="0"/>
              </a:rPr>
              <a:t>Sickness and maternity </a:t>
            </a:r>
            <a:endParaRPr lang="en-US" sz="2400" b="1" u="sng" dirty="0">
              <a:solidFill>
                <a:schemeClr val="accent2">
                  <a:lumMod val="50000"/>
                </a:schemeClr>
              </a:solidFill>
              <a:latin typeface="Cambria" pitchFamily="18" charset="0"/>
            </a:endParaRPr>
          </a:p>
          <a:p>
            <a:pPr>
              <a:defRPr/>
            </a:pPr>
            <a:endParaRPr lang="sr-Latn-CS" b="1" u="sng" dirty="0">
              <a:solidFill>
                <a:schemeClr val="accent2">
                  <a:lumMod val="50000"/>
                </a:schemeClr>
              </a:solidFill>
              <a:latin typeface="Cambria" pitchFamily="18" charset="0"/>
            </a:endParaRPr>
          </a:p>
          <a:p>
            <a:pPr>
              <a:defRPr/>
            </a:pPr>
            <a:endParaRPr lang="sr-Latn-CS" b="1" u="sng" dirty="0">
              <a:solidFill>
                <a:schemeClr val="accent2">
                  <a:lumMod val="50000"/>
                </a:schemeClr>
              </a:solidFill>
              <a:latin typeface="Cambria" pitchFamily="18" charset="0"/>
            </a:endParaRPr>
          </a:p>
          <a:p>
            <a:pPr>
              <a:defRPr/>
            </a:pPr>
            <a:r>
              <a:rPr lang="en-US" sz="2000" b="1" dirty="0" smtClean="0">
                <a:solidFill>
                  <a:schemeClr val="accent2">
                    <a:lumMod val="50000"/>
                  </a:schemeClr>
                </a:solidFill>
                <a:latin typeface="Cambria" pitchFamily="18" charset="0"/>
              </a:rPr>
              <a:t>Montenegrin legislation:</a:t>
            </a:r>
            <a:r>
              <a:rPr lang="sr-Latn-CS" sz="2000" b="1" dirty="0" smtClean="0">
                <a:solidFill>
                  <a:schemeClr val="accent2">
                    <a:lumMod val="50000"/>
                  </a:schemeClr>
                </a:solidFill>
                <a:latin typeface="Cambria" pitchFamily="18" charset="0"/>
              </a:rPr>
              <a:t> </a:t>
            </a:r>
            <a:endParaRPr lang="sr-Latn-CS" sz="2000" b="1" dirty="0">
              <a:solidFill>
                <a:schemeClr val="accent2">
                  <a:lumMod val="50000"/>
                </a:schemeClr>
              </a:solidFill>
              <a:latin typeface="Cambria" pitchFamily="18" charset="0"/>
            </a:endParaRPr>
          </a:p>
          <a:p>
            <a:pPr>
              <a:defRPr/>
            </a:pPr>
            <a:endParaRPr lang="en-US" dirty="0">
              <a:solidFill>
                <a:schemeClr val="accent2">
                  <a:lumMod val="50000"/>
                </a:schemeClr>
              </a:solidFill>
              <a:latin typeface="Cambria" pitchFamily="18" charset="0"/>
            </a:endParaRPr>
          </a:p>
          <a:p>
            <a:pPr algn="just">
              <a:defRPr/>
            </a:pPr>
            <a:r>
              <a:rPr lang="sl-SI"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Law on Health Insurance (Official Gazette of the Republic of Montenegro </a:t>
            </a:r>
            <a:r>
              <a:rPr lang="sl-SI" dirty="0" smtClean="0">
                <a:solidFill>
                  <a:schemeClr val="accent2">
                    <a:lumMod val="50000"/>
                  </a:schemeClr>
                </a:solidFill>
                <a:latin typeface="Cambria" pitchFamily="18" charset="0"/>
              </a:rPr>
              <a:t>39/04 </a:t>
            </a:r>
            <a:r>
              <a:rPr lang="en-US" dirty="0" smtClean="0">
                <a:solidFill>
                  <a:schemeClr val="accent2">
                    <a:lumMod val="50000"/>
                  </a:schemeClr>
                </a:solidFill>
                <a:latin typeface="Cambria" pitchFamily="18" charset="0"/>
              </a:rPr>
              <a:t>and Official Gazette of Montenegro </a:t>
            </a:r>
            <a:r>
              <a:rPr lang="sl-SI" dirty="0" smtClean="0">
                <a:solidFill>
                  <a:schemeClr val="accent2">
                    <a:lumMod val="50000"/>
                  </a:schemeClr>
                </a:solidFill>
                <a:latin typeface="Cambria" pitchFamily="18" charset="0"/>
              </a:rPr>
              <a:t>14/12</a:t>
            </a:r>
            <a:r>
              <a:rPr lang="en-US" dirty="0">
                <a:solidFill>
                  <a:schemeClr val="accent2">
                    <a:lumMod val="50000"/>
                  </a:schemeClr>
                </a:solidFill>
                <a:latin typeface="Cambria" pitchFamily="18" charset="0"/>
              </a:rPr>
              <a:t>), </a:t>
            </a:r>
          </a:p>
          <a:p>
            <a:pPr algn="just">
              <a:buFontTx/>
              <a:buChar char="-"/>
              <a:defRPr/>
            </a:pPr>
            <a:r>
              <a:rPr lang="sl-SI"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Law on Health Protection(Official Gazette of the Republic of Montenegro </a:t>
            </a:r>
            <a:r>
              <a:rPr lang="sl-SI" dirty="0" smtClean="0">
                <a:solidFill>
                  <a:schemeClr val="accent2">
                    <a:lumMod val="50000"/>
                  </a:schemeClr>
                </a:solidFill>
                <a:latin typeface="Cambria" pitchFamily="18" charset="0"/>
              </a:rPr>
              <a:t>39/04 </a:t>
            </a:r>
            <a:r>
              <a:rPr lang="en-US" dirty="0" smtClean="0">
                <a:solidFill>
                  <a:schemeClr val="accent2">
                    <a:lumMod val="50000"/>
                  </a:schemeClr>
                </a:solidFill>
                <a:latin typeface="Cambria" pitchFamily="18" charset="0"/>
              </a:rPr>
              <a:t> and Official Gazette of Montenegro </a:t>
            </a:r>
            <a:r>
              <a:rPr lang="sl-SI" dirty="0" smtClean="0">
                <a:solidFill>
                  <a:schemeClr val="accent2">
                    <a:lumMod val="50000"/>
                  </a:schemeClr>
                </a:solidFill>
                <a:latin typeface="Cambria" pitchFamily="18" charset="0"/>
              </a:rPr>
              <a:t>14/12</a:t>
            </a:r>
            <a:r>
              <a:rPr lang="en-US" dirty="0">
                <a:solidFill>
                  <a:schemeClr val="accent2">
                    <a:lumMod val="50000"/>
                  </a:schemeClr>
                </a:solidFill>
                <a:latin typeface="Cambria" pitchFamily="18" charset="0"/>
              </a:rPr>
              <a:t>)</a:t>
            </a:r>
            <a:r>
              <a:rPr lang="sr-Latn-CS" dirty="0">
                <a:solidFill>
                  <a:schemeClr val="accent2">
                    <a:lumMod val="50000"/>
                  </a:schemeClr>
                </a:solidFill>
                <a:latin typeface="Cambria" pitchFamily="18" charset="0"/>
              </a:rPr>
              <a:t>,</a:t>
            </a:r>
            <a:endParaRPr lang="en-US" dirty="0">
              <a:solidFill>
                <a:schemeClr val="accent2">
                  <a:lumMod val="50000"/>
                </a:schemeClr>
              </a:solidFill>
              <a:latin typeface="Cambria" pitchFamily="18" charset="0"/>
            </a:endParaRPr>
          </a:p>
          <a:p>
            <a:pPr algn="just">
              <a:buFontTx/>
              <a:buChar char="-"/>
              <a:defRPr/>
            </a:pPr>
            <a:r>
              <a:rPr lang="pl-PL"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Law on Contributions for Compulsory Social Insurance </a:t>
            </a:r>
            <a:r>
              <a:rPr lang="pl-PL" dirty="0" smtClean="0">
                <a:solidFill>
                  <a:schemeClr val="accent2">
                    <a:lumMod val="50000"/>
                  </a:schemeClr>
                </a:solidFill>
                <a:latin typeface="Cambria" pitchFamily="18" charset="0"/>
              </a:rPr>
              <a:t>(</a:t>
            </a:r>
            <a:r>
              <a:rPr lang="en-US" dirty="0" smtClean="0">
                <a:solidFill>
                  <a:schemeClr val="accent2">
                    <a:lumMod val="50000"/>
                  </a:schemeClr>
                </a:solidFill>
                <a:latin typeface="Cambria" pitchFamily="18" charset="0"/>
              </a:rPr>
              <a:t>Official Gazette of Montenegro</a:t>
            </a:r>
            <a:r>
              <a:rPr lang="pl-PL" dirty="0" smtClean="0">
                <a:solidFill>
                  <a:schemeClr val="accent2">
                    <a:lumMod val="50000"/>
                  </a:schemeClr>
                </a:solidFill>
                <a:latin typeface="Cambria" pitchFamily="18" charset="0"/>
              </a:rPr>
              <a:t> </a:t>
            </a:r>
            <a:r>
              <a:rPr lang="pl-PL" dirty="0">
                <a:solidFill>
                  <a:schemeClr val="accent2">
                    <a:lumMod val="50000"/>
                  </a:schemeClr>
                </a:solidFill>
                <a:latin typeface="Cambria" pitchFamily="18" charset="0"/>
              </a:rPr>
              <a:t>13/07, 79/08, 86/09, </a:t>
            </a:r>
            <a:r>
              <a:rPr lang="pl-PL" dirty="0" smtClean="0">
                <a:solidFill>
                  <a:schemeClr val="accent2">
                    <a:lumMod val="50000"/>
                  </a:schemeClr>
                </a:solidFill>
                <a:latin typeface="Cambria" pitchFamily="18" charset="0"/>
              </a:rPr>
              <a:t>78/10 </a:t>
            </a:r>
            <a:r>
              <a:rPr lang="en-US" dirty="0" smtClean="0">
                <a:solidFill>
                  <a:schemeClr val="accent2">
                    <a:lumMod val="50000"/>
                  </a:schemeClr>
                </a:solidFill>
                <a:latin typeface="Cambria" pitchFamily="18" charset="0"/>
              </a:rPr>
              <a:t>and </a:t>
            </a:r>
            <a:r>
              <a:rPr lang="pl-PL" dirty="0" smtClean="0">
                <a:solidFill>
                  <a:schemeClr val="accent2">
                    <a:lumMod val="50000"/>
                  </a:schemeClr>
                </a:solidFill>
                <a:latin typeface="Cambria" pitchFamily="18" charset="0"/>
              </a:rPr>
              <a:t>14/12</a:t>
            </a:r>
            <a:r>
              <a:rPr lang="pl-PL" dirty="0">
                <a:solidFill>
                  <a:schemeClr val="accent2">
                    <a:lumMod val="50000"/>
                  </a:schemeClr>
                </a:solidFill>
                <a:latin typeface="Cambria" pitchFamily="18" charset="0"/>
              </a:rPr>
              <a:t>),</a:t>
            </a:r>
          </a:p>
          <a:p>
            <a:pPr marL="285750" indent="-285750" algn="just">
              <a:buFontTx/>
              <a:buChar char="-"/>
              <a:defRPr/>
            </a:pPr>
            <a:r>
              <a:rPr lang="en-US" dirty="0" smtClean="0">
                <a:solidFill>
                  <a:schemeClr val="accent2">
                    <a:lumMod val="50000"/>
                  </a:schemeClr>
                </a:solidFill>
                <a:latin typeface="Cambria" pitchFamily="18" charset="0"/>
              </a:rPr>
              <a:t>Law on Social and Child Protection  </a:t>
            </a:r>
            <a:r>
              <a:rPr lang="sl-SI" dirty="0" smtClean="0">
                <a:solidFill>
                  <a:schemeClr val="accent2">
                    <a:lumMod val="50000"/>
                  </a:schemeClr>
                </a:solidFill>
                <a:latin typeface="Cambria" pitchFamily="18" charset="0"/>
              </a:rPr>
              <a:t>(</a:t>
            </a:r>
            <a:r>
              <a:rPr lang="en-US" dirty="0" smtClean="0">
                <a:solidFill>
                  <a:schemeClr val="accent2">
                    <a:lumMod val="50000"/>
                  </a:schemeClr>
                </a:solidFill>
                <a:latin typeface="Cambria" pitchFamily="18" charset="0"/>
              </a:rPr>
              <a:t>Official Gazette of the Republic of Montenegro </a:t>
            </a:r>
            <a:r>
              <a:rPr lang="sl-SI" dirty="0" smtClean="0">
                <a:solidFill>
                  <a:schemeClr val="accent2">
                    <a:lumMod val="50000"/>
                  </a:schemeClr>
                </a:solidFill>
                <a:latin typeface="Cambria" pitchFamily="18" charset="0"/>
              </a:rPr>
              <a:t>78</a:t>
            </a:r>
            <a:r>
              <a:rPr lang="pl-PL" dirty="0">
                <a:solidFill>
                  <a:schemeClr val="accent2">
                    <a:lumMod val="50000"/>
                  </a:schemeClr>
                </a:solidFill>
                <a:latin typeface="Cambria" pitchFamily="18" charset="0"/>
              </a:rPr>
              <a:t>/</a:t>
            </a:r>
            <a:r>
              <a:rPr lang="sl-SI" dirty="0">
                <a:solidFill>
                  <a:schemeClr val="accent2">
                    <a:lumMod val="50000"/>
                  </a:schemeClr>
                </a:solidFill>
                <a:latin typeface="Cambria" pitchFamily="18" charset="0"/>
              </a:rPr>
              <a:t>05)</a:t>
            </a:r>
          </a:p>
          <a:p>
            <a:pPr marL="285750" indent="-285750" algn="just">
              <a:buFontTx/>
              <a:buChar char="-"/>
              <a:defRPr/>
            </a:pPr>
            <a:r>
              <a:rPr lang="en-US" dirty="0" smtClean="0">
                <a:solidFill>
                  <a:schemeClr val="accent2">
                    <a:lumMod val="50000"/>
                  </a:schemeClr>
                </a:solidFill>
                <a:latin typeface="Cambria" pitchFamily="18" charset="0"/>
              </a:rPr>
              <a:t>Labor Law </a:t>
            </a:r>
            <a:r>
              <a:rPr lang="sl-SI" dirty="0" smtClean="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Official Gazette of Montenegro 49/08,59/11 and 66/12</a:t>
            </a:r>
            <a:r>
              <a:rPr lang="en-US" dirty="0">
                <a:solidFill>
                  <a:schemeClr val="accent2">
                    <a:lumMod val="50000"/>
                  </a:schemeClr>
                </a:solidFill>
                <a:latin typeface="Cambria" pitchFamily="18" charset="0"/>
              </a:rPr>
              <a:t>)    </a:t>
            </a:r>
            <a:endParaRPr lang="sr-Latn-CS" dirty="0">
              <a:solidFill>
                <a:schemeClr val="accent2">
                  <a:lumMod val="50000"/>
                </a:schemeClr>
              </a:solidFill>
              <a:latin typeface="Cambria" pitchFamily="18" charset="0"/>
            </a:endParaRPr>
          </a:p>
          <a:p>
            <a:pPr algn="just">
              <a:defRPr/>
            </a:pPr>
            <a:r>
              <a:rPr lang="sr-Latn-CS"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Secondary legislation</a:t>
            </a:r>
            <a:endParaRPr lang="en-US" dirty="0">
              <a:solidFill>
                <a:schemeClr val="accent2">
                  <a:lumMod val="50000"/>
                </a:schemeClr>
              </a:solidFill>
              <a:latin typeface="Cambria" pitchFamily="18" charset="0"/>
            </a:endParaRPr>
          </a:p>
          <a:p>
            <a:pPr lvl="1">
              <a:buClr>
                <a:srgbClr val="000099"/>
              </a:buClr>
              <a:buFont typeface="Wingdings" pitchFamily="2" charset="2"/>
              <a:buChar char="§"/>
              <a:defRPr/>
            </a:pPr>
            <a:endParaRPr lang="en-US" sz="2000" b="1" dirty="0">
              <a:solidFill>
                <a:srgbClr val="000099"/>
              </a:solidFill>
              <a:latin typeface="Cambria" pitchFamily="18" charset="0"/>
            </a:endParaRPr>
          </a:p>
          <a:p>
            <a:pPr>
              <a:buFontTx/>
              <a:buChar char="-"/>
              <a:defRPr/>
            </a:pPr>
            <a:endParaRPr lang="en-US" sz="1600" b="1" dirty="0">
              <a:solidFill>
                <a:srgbClr val="00B0F0"/>
              </a:solidFill>
            </a:endParaRPr>
          </a:p>
          <a:p>
            <a:pPr>
              <a:defRPr/>
            </a:pPr>
            <a:endParaRPr lang="en-US" sz="1600" dirty="0">
              <a:solidFill>
                <a:srgbClr val="000099"/>
              </a:solidFill>
            </a:endParaRPr>
          </a:p>
          <a:p>
            <a:pPr marL="990600" lvl="1" indent="-533400">
              <a:buClr>
                <a:srgbClr val="000099"/>
              </a:buClr>
              <a:defRPr/>
            </a:pPr>
            <a:endParaRPr lang="en-US" sz="2000" dirty="0">
              <a:solidFill>
                <a:srgbClr val="000099"/>
              </a:solidFill>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E75A2DC1-252D-4421-BF2D-988139877FA2}" type="slidenum">
              <a:rPr lang="en-US"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a:t>
            </a:r>
            <a:r>
              <a:rPr lang="en-US" b="1" dirty="0" err="1" smtClean="0">
                <a:solidFill>
                  <a:schemeClr val="accent2">
                    <a:lumMod val="20000"/>
                    <a:lumOff val="80000"/>
                  </a:schemeClr>
                </a:solidFill>
                <a:latin typeface="Cambria" pitchFamily="18" charset="0"/>
                <a:cs typeface="Arial" charset="0"/>
              </a:rPr>
              <a:t>forWorkers</a:t>
            </a:r>
            <a:r>
              <a:rPr lang="en-US" b="1" dirty="0" smtClean="0">
                <a:solidFill>
                  <a:schemeClr val="accent2">
                    <a:lumMod val="20000"/>
                    <a:lumOff val="80000"/>
                  </a:schemeClr>
                </a:solidFill>
                <a:latin typeface="Cambria" pitchFamily="18" charset="0"/>
                <a:cs typeface="Arial" charset="0"/>
              </a:rPr>
              <a:t> </a:t>
            </a:r>
            <a:endParaRPr lang="en-US" b="1" dirty="0">
              <a:solidFill>
                <a:schemeClr val="accent2">
                  <a:lumMod val="20000"/>
                  <a:lumOff val="80000"/>
                </a:schemeClr>
              </a:solidFill>
              <a:latin typeface="Cambria" pitchFamily="18" charset="0"/>
              <a:cs typeface="Arial" charset="0"/>
            </a:endParaRPr>
          </a:p>
        </p:txBody>
      </p:sp>
      <p:sp>
        <p:nvSpPr>
          <p:cNvPr id="13316"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1331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1332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3323" name="Rectangle 16"/>
          <p:cNvSpPr>
            <a:spLocks noChangeArrowheads="1"/>
          </p:cNvSpPr>
          <p:nvPr/>
        </p:nvSpPr>
        <p:spPr bwMode="auto">
          <a:xfrm>
            <a:off x="1371600" y="685800"/>
            <a:ext cx="6172200" cy="5506123"/>
          </a:xfrm>
          <a:prstGeom prst="rect">
            <a:avLst/>
          </a:prstGeom>
          <a:noFill/>
          <a:ln w="9525">
            <a:noFill/>
            <a:miter lim="800000"/>
            <a:headEnd/>
            <a:tailEnd/>
          </a:ln>
        </p:spPr>
        <p:txBody>
          <a:bodyPr>
            <a:spAutoFit/>
          </a:bodyPr>
          <a:lstStyle/>
          <a:p>
            <a:pPr algn="ctr">
              <a:lnSpc>
                <a:spcPct val="90000"/>
              </a:lnSpc>
            </a:pPr>
            <a:r>
              <a:rPr lang="en-US" dirty="0">
                <a:solidFill>
                  <a:srgbClr val="CC0000"/>
                </a:solidFill>
              </a:rPr>
              <a:t> </a:t>
            </a:r>
            <a:endParaRPr lang="sl-SI" dirty="0">
              <a:solidFill>
                <a:srgbClr val="CC0000"/>
              </a:solidFill>
            </a:endParaRPr>
          </a:p>
          <a:p>
            <a:pPr algn="ctr">
              <a:lnSpc>
                <a:spcPct val="90000"/>
              </a:lnSpc>
            </a:pPr>
            <a:r>
              <a:rPr lang="sr-Latn-CS" sz="2400" b="1" dirty="0">
                <a:solidFill>
                  <a:srgbClr val="632523"/>
                </a:solidFill>
                <a:latin typeface="Cambria" pitchFamily="18" charset="0"/>
              </a:rPr>
              <a:t>a)</a:t>
            </a:r>
            <a:r>
              <a:rPr lang="sr-Latn-CS" sz="2400" dirty="0">
                <a:solidFill>
                  <a:srgbClr val="632523"/>
                </a:solidFill>
                <a:latin typeface="Cambria" pitchFamily="18" charset="0"/>
              </a:rPr>
              <a:t> </a:t>
            </a:r>
            <a:r>
              <a:rPr lang="en-US" sz="2400" b="1" dirty="0" smtClean="0">
                <a:solidFill>
                  <a:srgbClr val="632523"/>
                </a:solidFill>
                <a:latin typeface="Cambria" pitchFamily="18" charset="0"/>
              </a:rPr>
              <a:t>Sickness and maternity </a:t>
            </a:r>
            <a:endParaRPr lang="en-US" sz="2400" b="1" u="sng" dirty="0">
              <a:solidFill>
                <a:srgbClr val="632523"/>
              </a:solidFill>
              <a:latin typeface="Cambria" pitchFamily="18" charset="0"/>
            </a:endParaRPr>
          </a:p>
          <a:p>
            <a:endParaRPr lang="sr-Latn-CS" b="1" u="sng" dirty="0">
              <a:solidFill>
                <a:srgbClr val="632523"/>
              </a:solidFill>
              <a:latin typeface="Cambria" pitchFamily="18" charset="0"/>
            </a:endParaRPr>
          </a:p>
          <a:p>
            <a:endParaRPr lang="sr-Latn-CS" b="1" u="sng" dirty="0">
              <a:solidFill>
                <a:srgbClr val="632523"/>
              </a:solidFill>
              <a:latin typeface="Cambria" pitchFamily="18" charset="0"/>
            </a:endParaRPr>
          </a:p>
          <a:p>
            <a:endParaRPr lang="sr-Latn-CS" b="1" u="sng" dirty="0">
              <a:solidFill>
                <a:srgbClr val="632523"/>
              </a:solidFill>
              <a:latin typeface="Cambria" pitchFamily="18" charset="0"/>
            </a:endParaRPr>
          </a:p>
          <a:p>
            <a:r>
              <a:rPr lang="en-US" sz="2000" b="1" dirty="0" smtClean="0">
                <a:solidFill>
                  <a:srgbClr val="632523"/>
                </a:solidFill>
                <a:latin typeface="Cambria" pitchFamily="18" charset="0"/>
              </a:rPr>
              <a:t>Sickness benefits </a:t>
            </a:r>
            <a:endParaRPr lang="en-US" sz="2000" b="1" dirty="0">
              <a:solidFill>
                <a:srgbClr val="632523"/>
              </a:solidFill>
              <a:latin typeface="Cambria" pitchFamily="18" charset="0"/>
            </a:endParaRPr>
          </a:p>
          <a:p>
            <a:endParaRPr lang="en-US" sz="2000" b="1" u="sng" dirty="0">
              <a:solidFill>
                <a:srgbClr val="632523"/>
              </a:solidFill>
              <a:latin typeface="Cambria" pitchFamily="18" charset="0"/>
            </a:endParaRPr>
          </a:p>
          <a:p>
            <a:pPr>
              <a:buClr>
                <a:srgbClr val="632523"/>
              </a:buClr>
              <a:buFont typeface="Wingdings" pitchFamily="2" charset="2"/>
              <a:buChar char="§"/>
            </a:pPr>
            <a:r>
              <a:rPr lang="sr-Latn-CS" sz="2000" dirty="0">
                <a:solidFill>
                  <a:srgbClr val="632523"/>
                </a:solidFill>
                <a:latin typeface="Cambria" pitchFamily="18" charset="0"/>
              </a:rPr>
              <a:t> </a:t>
            </a:r>
            <a:r>
              <a:rPr lang="en-US" sz="2000" dirty="0" smtClean="0">
                <a:solidFill>
                  <a:srgbClr val="632523"/>
                </a:solidFill>
                <a:latin typeface="Cambria" pitchFamily="18" charset="0"/>
              </a:rPr>
              <a:t>procedure for determination of temporary incapacity </a:t>
            </a:r>
            <a:endParaRPr lang="en-US" sz="2000" dirty="0">
              <a:solidFill>
                <a:srgbClr val="632523"/>
              </a:solidFill>
              <a:latin typeface="Cambria" pitchFamily="18" charset="0"/>
            </a:endParaRPr>
          </a:p>
          <a:p>
            <a:pPr>
              <a:buClr>
                <a:srgbClr val="632523"/>
              </a:buClr>
              <a:buFont typeface="Wingdings" pitchFamily="2" charset="2"/>
              <a:buChar char="§"/>
            </a:pPr>
            <a:endParaRPr lang="en-US" sz="2000" dirty="0">
              <a:solidFill>
                <a:srgbClr val="632523"/>
              </a:solidFill>
              <a:latin typeface="Cambria" pitchFamily="18" charset="0"/>
            </a:endParaRPr>
          </a:p>
          <a:p>
            <a:pPr>
              <a:buClr>
                <a:srgbClr val="632523"/>
              </a:buClr>
              <a:buFont typeface="Wingdings" pitchFamily="2" charset="2"/>
              <a:buChar char="§"/>
            </a:pPr>
            <a:r>
              <a:rPr lang="sr-Latn-CS" sz="2000" dirty="0">
                <a:solidFill>
                  <a:srgbClr val="632523"/>
                </a:solidFill>
                <a:latin typeface="Cambria" pitchFamily="18" charset="0"/>
              </a:rPr>
              <a:t> </a:t>
            </a:r>
            <a:r>
              <a:rPr lang="en-US" sz="2000" dirty="0" smtClean="0">
                <a:solidFill>
                  <a:srgbClr val="632523"/>
                </a:solidFill>
                <a:latin typeface="Cambria" pitchFamily="18" charset="0"/>
              </a:rPr>
              <a:t>compensation of salary in the course of temporary incapacity for work</a:t>
            </a:r>
            <a:endParaRPr lang="en-US" sz="2000" dirty="0">
              <a:solidFill>
                <a:srgbClr val="632523"/>
              </a:solidFill>
              <a:latin typeface="Cambria" pitchFamily="18" charset="0"/>
            </a:endParaRPr>
          </a:p>
          <a:p>
            <a:endParaRPr lang="en-US" sz="2000" dirty="0">
              <a:latin typeface="Cambria" pitchFamily="18" charset="0"/>
            </a:endParaRPr>
          </a:p>
          <a:p>
            <a:pPr lvl="1">
              <a:buClr>
                <a:srgbClr val="000099"/>
              </a:buClr>
              <a:buFont typeface="Wingdings" pitchFamily="2" charset="2"/>
              <a:buChar char="§"/>
            </a:pPr>
            <a:endParaRPr lang="en-US" sz="2000" b="1" dirty="0">
              <a:solidFill>
                <a:srgbClr val="000099"/>
              </a:solidFill>
              <a:latin typeface="Cambria" pitchFamily="18" charset="0"/>
            </a:endParaRPr>
          </a:p>
          <a:p>
            <a:pPr>
              <a:buFontTx/>
              <a:buChar char="-"/>
            </a:pPr>
            <a:endParaRPr lang="sr-Latn-CS" sz="1200" dirty="0">
              <a:solidFill>
                <a:srgbClr val="0000CC"/>
              </a:solidFill>
            </a:endParaRPr>
          </a:p>
          <a:p>
            <a:pPr>
              <a:buFontTx/>
              <a:buChar char="-"/>
            </a:pPr>
            <a:endParaRPr lang="en-US" sz="1600" b="1" dirty="0">
              <a:solidFill>
                <a:srgbClr val="00B0F0"/>
              </a:solidFill>
            </a:endParaRPr>
          </a:p>
          <a:p>
            <a:endParaRPr lang="en-US" sz="1600" dirty="0">
              <a:solidFill>
                <a:srgbClr val="000099"/>
              </a:solidFill>
            </a:endParaRPr>
          </a:p>
          <a:p>
            <a:pPr lvl="1">
              <a:buClr>
                <a:srgbClr val="000099"/>
              </a:buClr>
            </a:pPr>
            <a:endParaRPr lang="en-US" sz="2000" dirty="0">
              <a:solidFill>
                <a:srgbClr val="000099"/>
              </a:solidFill>
            </a:endParaRPr>
          </a:p>
          <a:p>
            <a:endParaRPr lang="en-US" dirty="0">
              <a:solidFill>
                <a:srgbClr val="632523"/>
              </a:solidFill>
              <a:latin typeface="Cambria" pitchFamily="18" charset="0"/>
            </a:endParaRPr>
          </a:p>
          <a:p>
            <a:pPr algn="ctr">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A02E90C4-CBAE-404D-A532-CD4AB8D00563}" type="slidenum">
              <a:rPr lang="en-US"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14340"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1434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1434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914400" y="1066800"/>
            <a:ext cx="7396163" cy="5789277"/>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defRPr/>
            </a:pPr>
            <a:r>
              <a:rPr lang="sr-Latn-CS" sz="2400" b="1" dirty="0">
                <a:solidFill>
                  <a:srgbClr val="632523"/>
                </a:solidFill>
                <a:latin typeface="Cambria" pitchFamily="18" charset="0"/>
              </a:rPr>
              <a:t>a)</a:t>
            </a:r>
            <a:r>
              <a:rPr lang="sr-Latn-CS" sz="2400" dirty="0">
                <a:solidFill>
                  <a:srgbClr val="632523"/>
                </a:solidFill>
                <a:latin typeface="Cambria" pitchFamily="18" charset="0"/>
              </a:rPr>
              <a:t> </a:t>
            </a:r>
            <a:r>
              <a:rPr lang="en-US" sz="2400" b="1" dirty="0" smtClean="0">
                <a:solidFill>
                  <a:srgbClr val="632523"/>
                </a:solidFill>
                <a:latin typeface="Cambria" pitchFamily="18" charset="0"/>
              </a:rPr>
              <a:t>Sickness and maternity</a:t>
            </a:r>
            <a:endParaRPr lang="en-GB" sz="2400" b="1" dirty="0">
              <a:solidFill>
                <a:srgbClr val="632523"/>
              </a:solidFill>
              <a:latin typeface="Cambria" pitchFamily="18" charset="0"/>
            </a:endParaRPr>
          </a:p>
          <a:p>
            <a:pPr>
              <a:defRPr/>
            </a:pPr>
            <a:endParaRPr lang="en-GB" sz="2000" b="1" dirty="0">
              <a:solidFill>
                <a:srgbClr val="632523"/>
              </a:solidFill>
              <a:latin typeface="Cambria" pitchFamily="18" charset="0"/>
            </a:endParaRPr>
          </a:p>
          <a:p>
            <a:pPr>
              <a:buClr>
                <a:srgbClr val="CC3300"/>
              </a:buClr>
              <a:defRPr/>
            </a:pPr>
            <a:r>
              <a:rPr lang="en-US" sz="2000" b="1" dirty="0" smtClean="0">
                <a:solidFill>
                  <a:srgbClr val="632523"/>
                </a:solidFill>
                <a:latin typeface="Cambria" pitchFamily="18" charset="0"/>
              </a:rPr>
              <a:t>Maternity benefits  - </a:t>
            </a:r>
            <a:r>
              <a:rPr lang="en-US" sz="2000" dirty="0" smtClean="0">
                <a:solidFill>
                  <a:srgbClr val="632523"/>
                </a:solidFill>
                <a:latin typeface="Cambria" pitchFamily="18" charset="0"/>
              </a:rPr>
              <a:t>maternity leave pay </a:t>
            </a:r>
            <a:endParaRPr lang="sr-Latn-CS" sz="2000" b="1" dirty="0">
              <a:solidFill>
                <a:srgbClr val="632523"/>
              </a:solidFill>
              <a:latin typeface="Cambria" pitchFamily="18" charset="0"/>
            </a:endParaRPr>
          </a:p>
          <a:p>
            <a:pPr>
              <a:buClr>
                <a:srgbClr val="CC3300"/>
              </a:buClr>
              <a:defRPr/>
            </a:pPr>
            <a:endParaRPr lang="sr-Latn-CS" sz="2000" b="1" dirty="0">
              <a:solidFill>
                <a:srgbClr val="632523"/>
              </a:solidFill>
              <a:latin typeface="Cambria" pitchFamily="18" charset="0"/>
            </a:endParaRPr>
          </a:p>
          <a:p>
            <a:pPr>
              <a:buClr>
                <a:srgbClr val="CC3300"/>
              </a:buClr>
              <a:defRPr/>
            </a:pPr>
            <a:r>
              <a:rPr lang="sr-Latn-CS" sz="2000" b="1" dirty="0">
                <a:solidFill>
                  <a:srgbClr val="632523"/>
                </a:solidFill>
                <a:latin typeface="Cambria" pitchFamily="18" charset="0"/>
              </a:rPr>
              <a:t>- </a:t>
            </a:r>
            <a:r>
              <a:rPr lang="en-US" sz="2000" b="1" dirty="0" smtClean="0">
                <a:solidFill>
                  <a:srgbClr val="632523"/>
                </a:solidFill>
                <a:latin typeface="Cambria" pitchFamily="18" charset="0"/>
              </a:rPr>
              <a:t>Health services in full scale </a:t>
            </a:r>
            <a:endParaRPr lang="sr-Latn-CS" sz="2000" b="1" dirty="0">
              <a:solidFill>
                <a:srgbClr val="632523"/>
              </a:solidFill>
              <a:latin typeface="Cambria" pitchFamily="18" charset="0"/>
            </a:endParaRPr>
          </a:p>
          <a:p>
            <a:pPr>
              <a:buClr>
                <a:srgbClr val="CC3300"/>
              </a:buClr>
              <a:defRPr/>
            </a:pPr>
            <a:endParaRPr lang="en-GB" sz="2000" b="1" dirty="0">
              <a:solidFill>
                <a:srgbClr val="632523"/>
              </a:solidFill>
              <a:latin typeface="Cambria" pitchFamily="18" charset="0"/>
            </a:endParaRPr>
          </a:p>
          <a:p>
            <a:pPr>
              <a:buClr>
                <a:srgbClr val="CC3300"/>
              </a:buClr>
              <a:defRPr/>
            </a:pPr>
            <a:r>
              <a:rPr lang="sr-Latn-CS" sz="2000" b="1" dirty="0">
                <a:solidFill>
                  <a:srgbClr val="632523"/>
                </a:solidFill>
                <a:latin typeface="Cambria" pitchFamily="18" charset="0"/>
              </a:rPr>
              <a:t>   </a:t>
            </a:r>
            <a:r>
              <a:rPr lang="en-US" sz="2000" b="1" dirty="0" smtClean="0">
                <a:solidFill>
                  <a:srgbClr val="632523"/>
                </a:solidFill>
                <a:latin typeface="Cambria" pitchFamily="18" charset="0"/>
              </a:rPr>
              <a:t>Compensation </a:t>
            </a:r>
            <a:endParaRPr lang="sr-Latn-CS" sz="2000" b="1" dirty="0">
              <a:solidFill>
                <a:srgbClr val="632523"/>
              </a:solidFill>
              <a:latin typeface="Cambria" pitchFamily="18" charset="0"/>
            </a:endParaRPr>
          </a:p>
          <a:p>
            <a:pPr marL="342900" indent="-342900">
              <a:buClr>
                <a:srgbClr val="CC3300"/>
              </a:buClr>
              <a:buFontTx/>
              <a:buChar char="-"/>
              <a:defRPr/>
            </a:pPr>
            <a:endParaRPr lang="en-GB" sz="2000" b="1" dirty="0">
              <a:solidFill>
                <a:srgbClr val="632523"/>
              </a:solidFill>
              <a:latin typeface="Cambria" pitchFamily="18" charset="0"/>
            </a:endParaRPr>
          </a:p>
          <a:p>
            <a:pPr lvl="1">
              <a:buFont typeface="Wingdings" pitchFamily="2" charset="2"/>
              <a:buChar char="§"/>
              <a:defRPr/>
            </a:pPr>
            <a:r>
              <a:rPr lang="en-US" dirty="0" smtClean="0">
                <a:solidFill>
                  <a:srgbClr val="632523"/>
                </a:solidFill>
                <a:latin typeface="Cambria" pitchFamily="18" charset="0"/>
              </a:rPr>
              <a:t>Employed persons and persons performing independent business activities </a:t>
            </a:r>
            <a:endParaRPr lang="en-GB" dirty="0">
              <a:solidFill>
                <a:srgbClr val="632523"/>
              </a:solidFill>
              <a:latin typeface="Cambria" pitchFamily="18" charset="0"/>
            </a:endParaRPr>
          </a:p>
          <a:p>
            <a:pPr lvl="1">
              <a:buFont typeface="Wingdings" pitchFamily="2" charset="2"/>
              <a:buChar char="§"/>
              <a:defRPr/>
            </a:pPr>
            <a:r>
              <a:rPr lang="en-US" dirty="0" smtClean="0">
                <a:solidFill>
                  <a:srgbClr val="632523"/>
                </a:solidFill>
                <a:latin typeface="Cambria" pitchFamily="18" charset="0"/>
              </a:rPr>
              <a:t>Unemployed persons</a:t>
            </a:r>
            <a:endParaRPr lang="en-GB" dirty="0">
              <a:solidFill>
                <a:srgbClr val="632523"/>
              </a:solidFill>
              <a:latin typeface="Cambria" pitchFamily="18" charset="0"/>
            </a:endParaRPr>
          </a:p>
          <a:p>
            <a:pPr lvl="1">
              <a:buFont typeface="Wingdings" pitchFamily="2" charset="2"/>
              <a:buChar char="§"/>
              <a:defRPr/>
            </a:pPr>
            <a:r>
              <a:rPr lang="en-US" dirty="0" smtClean="0">
                <a:solidFill>
                  <a:srgbClr val="632523"/>
                </a:solidFill>
                <a:latin typeface="Cambria" pitchFamily="18" charset="0"/>
              </a:rPr>
              <a:t>Persons </a:t>
            </a:r>
            <a:r>
              <a:rPr lang="sr-Latn-CS" dirty="0" smtClean="0">
                <a:solidFill>
                  <a:srgbClr val="632523"/>
                </a:solidFill>
                <a:latin typeface="Cambria" pitchFamily="18" charset="0"/>
              </a:rPr>
              <a:t>– </a:t>
            </a:r>
            <a:r>
              <a:rPr lang="en-US" dirty="0" smtClean="0">
                <a:solidFill>
                  <a:srgbClr val="632523"/>
                </a:solidFill>
                <a:latin typeface="Cambria" pitchFamily="18" charset="0"/>
              </a:rPr>
              <a:t>regular students </a:t>
            </a:r>
            <a:endParaRPr lang="en-GB" dirty="0">
              <a:solidFill>
                <a:srgbClr val="632523"/>
              </a:solidFill>
              <a:latin typeface="Cambria" pitchFamily="18" charset="0"/>
            </a:endParaRPr>
          </a:p>
          <a:p>
            <a:pPr lvl="1">
              <a:buClr>
                <a:srgbClr val="000099"/>
              </a:buClr>
              <a:defRPr/>
            </a:pPr>
            <a:endParaRPr lang="en-US" b="1" dirty="0">
              <a:solidFill>
                <a:srgbClr val="000099"/>
              </a:solidFill>
              <a:latin typeface="Cambria" pitchFamily="18" charset="0"/>
            </a:endParaRPr>
          </a:p>
          <a:p>
            <a:pPr>
              <a:buFontTx/>
              <a:buChar char="-"/>
              <a:defRPr/>
            </a:pPr>
            <a:endParaRPr lang="sr-Latn-CS" sz="1200" dirty="0">
              <a:solidFill>
                <a:srgbClr val="0000CC"/>
              </a:solidFill>
            </a:endParaRPr>
          </a:p>
          <a:p>
            <a:pPr>
              <a:buFontTx/>
              <a:buChar char="-"/>
              <a:defRPr/>
            </a:pPr>
            <a:endParaRPr lang="en-US" sz="1600" b="1" dirty="0">
              <a:solidFill>
                <a:srgbClr val="00B0F0"/>
              </a:solidFill>
            </a:endParaRPr>
          </a:p>
          <a:p>
            <a:pPr>
              <a:defRPr/>
            </a:pPr>
            <a:endParaRPr lang="en-US" sz="1600" dirty="0">
              <a:solidFill>
                <a:srgbClr val="000099"/>
              </a:solidFill>
            </a:endParaRPr>
          </a:p>
          <a:p>
            <a:pPr lvl="1">
              <a:buClr>
                <a:srgbClr val="000099"/>
              </a:buClr>
              <a:defRPr/>
            </a:pPr>
            <a:endParaRPr lang="en-US" sz="2000" dirty="0">
              <a:solidFill>
                <a:srgbClr val="000099"/>
              </a:solidFill>
            </a:endParaRPr>
          </a:p>
          <a:p>
            <a:pPr>
              <a:defRPr/>
            </a:pPr>
            <a:endParaRPr lang="en-US" dirty="0">
              <a:solidFill>
                <a:srgbClr val="632523"/>
              </a:solidFill>
              <a:latin typeface="Cambria" pitchFamily="18" charset="0"/>
            </a:endParaRPr>
          </a:p>
          <a:p>
            <a:pPr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15364"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1536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WORKERS</a:t>
            </a:r>
            <a:endParaRPr lang="pl-PL" sz="1100" b="1" dirty="0">
              <a:solidFill>
                <a:schemeClr val="accent2">
                  <a:lumMod val="50000"/>
                </a:schemeClr>
              </a:solidFill>
            </a:endParaRPr>
          </a:p>
        </p:txBody>
      </p:sp>
      <p:pic>
        <p:nvPicPr>
          <p:cNvPr id="1537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762000" y="914400"/>
            <a:ext cx="7508875" cy="5173724"/>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defRPr/>
            </a:pPr>
            <a:r>
              <a:rPr lang="sr-Latn-CS" sz="2400" b="1" dirty="0">
                <a:solidFill>
                  <a:schemeClr val="accent2">
                    <a:lumMod val="50000"/>
                  </a:schemeClr>
                </a:solidFill>
                <a:latin typeface="Cambria" pitchFamily="18" charset="0"/>
              </a:rPr>
              <a:t>b) </a:t>
            </a:r>
            <a:r>
              <a:rPr lang="en-US" sz="2400" b="1" dirty="0" smtClean="0">
                <a:solidFill>
                  <a:schemeClr val="accent2">
                    <a:lumMod val="50000"/>
                  </a:schemeClr>
                </a:solidFill>
                <a:latin typeface="Cambria" pitchFamily="18" charset="0"/>
              </a:rPr>
              <a:t>Disability benefits </a:t>
            </a:r>
            <a:endParaRPr lang="sr-Latn-CS" sz="2400" b="1" dirty="0">
              <a:solidFill>
                <a:schemeClr val="accent2">
                  <a:lumMod val="50000"/>
                </a:schemeClr>
              </a:solidFill>
              <a:latin typeface="Cambria" pitchFamily="18" charset="0"/>
            </a:endParaRPr>
          </a:p>
          <a:p>
            <a:pPr algn="ctr">
              <a:defRPr/>
            </a:pPr>
            <a:endParaRPr lang="en-GB" sz="2400" b="1" dirty="0">
              <a:solidFill>
                <a:schemeClr val="accent2">
                  <a:lumMod val="50000"/>
                </a:schemeClr>
              </a:solidFill>
              <a:latin typeface="Cambria" pitchFamily="18" charset="0"/>
            </a:endParaRPr>
          </a:p>
          <a:p>
            <a:pPr>
              <a:defRPr/>
            </a:pPr>
            <a:r>
              <a:rPr lang="en-US" b="1" dirty="0" smtClean="0">
                <a:solidFill>
                  <a:schemeClr val="accent2">
                    <a:lumMod val="50000"/>
                  </a:schemeClr>
                </a:solidFill>
                <a:latin typeface="Cambria" pitchFamily="18" charset="0"/>
              </a:rPr>
              <a:t>Montenegrin legislation :</a:t>
            </a:r>
            <a:endParaRPr lang="sl-SI" b="1" dirty="0">
              <a:solidFill>
                <a:schemeClr val="accent2">
                  <a:lumMod val="50000"/>
                </a:schemeClr>
              </a:solidFill>
              <a:latin typeface="Cambria" pitchFamily="18" charset="0"/>
            </a:endParaRPr>
          </a:p>
          <a:p>
            <a:pPr>
              <a:defRPr/>
            </a:pPr>
            <a:endParaRPr lang="sl-SI" b="1" dirty="0">
              <a:solidFill>
                <a:schemeClr val="accent2">
                  <a:lumMod val="50000"/>
                </a:schemeClr>
              </a:solidFill>
              <a:latin typeface="Cambria" pitchFamily="18" charset="0"/>
            </a:endParaRPr>
          </a:p>
          <a:p>
            <a:pPr>
              <a:defRPr/>
            </a:pPr>
            <a:r>
              <a:rPr lang="sl-SI" sz="2000" dirty="0">
                <a:solidFill>
                  <a:schemeClr val="accent2">
                    <a:lumMod val="50000"/>
                  </a:schemeClr>
                </a:solidFill>
                <a:latin typeface="Cambria" pitchFamily="18" charset="0"/>
              </a:rPr>
              <a:t> </a:t>
            </a:r>
            <a:r>
              <a:rPr lang="pt-BR" dirty="0" smtClean="0">
                <a:solidFill>
                  <a:schemeClr val="accent2">
                    <a:lumMod val="50000"/>
                  </a:schemeClr>
                </a:solidFill>
                <a:latin typeface="Cambria" pitchFamily="18" charset="0"/>
              </a:rPr>
              <a:t>Law on Pension and Disability Insurance  </a:t>
            </a:r>
            <a:r>
              <a:rPr lang="pt-BR" dirty="0">
                <a:solidFill>
                  <a:schemeClr val="accent2">
                    <a:lumMod val="50000"/>
                  </a:schemeClr>
                </a:solidFill>
                <a:latin typeface="Cambria" pitchFamily="18" charset="0"/>
              </a:rPr>
              <a:t>54/03,</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39/04,</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79/04,</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81/04</a:t>
            </a:r>
            <a:r>
              <a:rPr lang="sr-Latn-CS" dirty="0">
                <a:solidFill>
                  <a:schemeClr val="accent2">
                    <a:lumMod val="50000"/>
                  </a:schemeClr>
                </a:solidFill>
                <a:latin typeface="Cambria" pitchFamily="18" charset="0"/>
              </a:rPr>
              <a:t> </a:t>
            </a:r>
            <a:r>
              <a:rPr lang="pt-BR" dirty="0" smtClean="0">
                <a:solidFill>
                  <a:schemeClr val="accent2">
                    <a:lumMod val="50000"/>
                  </a:schemeClr>
                </a:solidFill>
                <a:latin typeface="Cambria" pitchFamily="18" charset="0"/>
              </a:rPr>
              <a:t>and 47/07 and Official Gazette of Montenegro 79/08</a:t>
            </a:r>
            <a:r>
              <a:rPr lang="pt-BR" dirty="0">
                <a:solidFill>
                  <a:schemeClr val="accent2">
                    <a:lumMod val="50000"/>
                  </a:schemeClr>
                </a:solidFill>
                <a:latin typeface="Cambria" pitchFamily="18" charset="0"/>
              </a:rPr>
              <a:t>,</a:t>
            </a:r>
            <a:r>
              <a:rPr lang="sl-SI"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14/10,</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78/10,</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34/11</a:t>
            </a:r>
            <a:r>
              <a:rPr lang="sr-Latn-CS" dirty="0">
                <a:solidFill>
                  <a:schemeClr val="accent2">
                    <a:lumMod val="50000"/>
                  </a:schemeClr>
                </a:solidFill>
                <a:latin typeface="Cambria" pitchFamily="18" charset="0"/>
              </a:rPr>
              <a:t>,</a:t>
            </a:r>
            <a:r>
              <a:rPr lang="pt-BR" dirty="0">
                <a:solidFill>
                  <a:schemeClr val="accent2">
                    <a:lumMod val="50000"/>
                  </a:schemeClr>
                </a:solidFill>
                <a:latin typeface="Cambria" pitchFamily="18" charset="0"/>
              </a:rPr>
              <a:t> 40/11</a:t>
            </a:r>
            <a:r>
              <a:rPr lang="sr-Latn-CS"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and </a:t>
            </a:r>
            <a:r>
              <a:rPr lang="sr-Latn-CS" dirty="0" smtClean="0">
                <a:solidFill>
                  <a:schemeClr val="accent2">
                    <a:lumMod val="50000"/>
                  </a:schemeClr>
                </a:solidFill>
                <a:latin typeface="Cambria" pitchFamily="18" charset="0"/>
              </a:rPr>
              <a:t>66</a:t>
            </a:r>
            <a:r>
              <a:rPr lang="pt-BR" dirty="0" smtClean="0">
                <a:solidFill>
                  <a:schemeClr val="accent2">
                    <a:lumMod val="50000"/>
                  </a:schemeClr>
                </a:solidFill>
                <a:latin typeface="Cambria" pitchFamily="18" charset="0"/>
              </a:rPr>
              <a:t>/(</a:t>
            </a:r>
            <a:r>
              <a:rPr lang="en-US" dirty="0" smtClean="0">
                <a:solidFill>
                  <a:schemeClr val="accent2">
                    <a:lumMod val="50000"/>
                  </a:schemeClr>
                </a:solidFill>
                <a:latin typeface="Cambria" pitchFamily="18" charset="0"/>
              </a:rPr>
              <a:t>Official Gazette of the Republic of Montenegro </a:t>
            </a:r>
            <a:r>
              <a:rPr lang="sr-Latn-CS" dirty="0" smtClean="0">
                <a:solidFill>
                  <a:schemeClr val="accent2">
                    <a:lumMod val="50000"/>
                  </a:schemeClr>
                </a:solidFill>
                <a:latin typeface="Cambria" pitchFamily="18" charset="0"/>
              </a:rPr>
              <a:t>12</a:t>
            </a:r>
            <a:r>
              <a:rPr lang="pt-BR" dirty="0">
                <a:solidFill>
                  <a:schemeClr val="accent2">
                    <a:lumMod val="50000"/>
                  </a:schemeClr>
                </a:solidFill>
                <a:latin typeface="Cambria" pitchFamily="18" charset="0"/>
              </a:rPr>
              <a:t>)</a:t>
            </a:r>
            <a:r>
              <a:rPr lang="sr-Latn-CS" dirty="0">
                <a:solidFill>
                  <a:schemeClr val="accent2">
                    <a:lumMod val="50000"/>
                  </a:schemeClr>
                </a:solidFill>
                <a:latin typeface="Cambria" pitchFamily="18" charset="0"/>
              </a:rPr>
              <a:t>,</a:t>
            </a:r>
            <a:endParaRPr lang="en-US" sz="2000" dirty="0">
              <a:solidFill>
                <a:schemeClr val="accent2">
                  <a:lumMod val="50000"/>
                </a:schemeClr>
              </a:solidFill>
              <a:latin typeface="Cambria" pitchFamily="18" charset="0"/>
            </a:endParaRPr>
          </a:p>
          <a:p>
            <a:pPr>
              <a:buFont typeface="Wingdings" pitchFamily="2" charset="2"/>
              <a:buChar char="§"/>
              <a:defRPr/>
            </a:pPr>
            <a:r>
              <a:rPr lang="pl-PL"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Law on Contributions for Compulsory Social Insurance </a:t>
            </a:r>
            <a:r>
              <a:rPr lang="pl-PL" dirty="0" smtClean="0">
                <a:solidFill>
                  <a:schemeClr val="accent2">
                    <a:lumMod val="50000"/>
                  </a:schemeClr>
                </a:solidFill>
                <a:latin typeface="Cambria" pitchFamily="18" charset="0"/>
              </a:rPr>
              <a:t>(</a:t>
            </a:r>
            <a:r>
              <a:rPr lang="en-US" dirty="0" smtClean="0">
                <a:solidFill>
                  <a:schemeClr val="accent2">
                    <a:lumMod val="50000"/>
                  </a:schemeClr>
                </a:solidFill>
                <a:latin typeface="Cambria" pitchFamily="18" charset="0"/>
              </a:rPr>
              <a:t>Official Gazette of Montenegro </a:t>
            </a:r>
            <a:r>
              <a:rPr lang="pl-PL" dirty="0" smtClean="0">
                <a:solidFill>
                  <a:schemeClr val="accent2">
                    <a:lumMod val="50000"/>
                  </a:schemeClr>
                </a:solidFill>
                <a:latin typeface="Cambria" pitchFamily="18" charset="0"/>
              </a:rPr>
              <a:t>13/07</a:t>
            </a:r>
            <a:r>
              <a:rPr lang="pl-PL" dirty="0">
                <a:solidFill>
                  <a:schemeClr val="accent2">
                    <a:lumMod val="50000"/>
                  </a:schemeClr>
                </a:solidFill>
                <a:latin typeface="Cambria" pitchFamily="18" charset="0"/>
              </a:rPr>
              <a:t>, 79/08, 86/09, 78/10 </a:t>
            </a:r>
            <a:r>
              <a:rPr lang="en-US" dirty="0" smtClean="0">
                <a:solidFill>
                  <a:schemeClr val="accent2">
                    <a:lumMod val="50000"/>
                  </a:schemeClr>
                </a:solidFill>
                <a:latin typeface="Cambria" pitchFamily="18" charset="0"/>
              </a:rPr>
              <a:t>and </a:t>
            </a:r>
            <a:r>
              <a:rPr lang="pl-PL" dirty="0" smtClean="0">
                <a:solidFill>
                  <a:schemeClr val="accent2">
                    <a:lumMod val="50000"/>
                  </a:schemeClr>
                </a:solidFill>
                <a:latin typeface="Cambria" pitchFamily="18" charset="0"/>
              </a:rPr>
              <a:t>14/12</a:t>
            </a:r>
            <a:r>
              <a:rPr lang="pl-PL" dirty="0">
                <a:solidFill>
                  <a:schemeClr val="accent2">
                    <a:lumMod val="50000"/>
                  </a:schemeClr>
                </a:solidFill>
                <a:latin typeface="Cambria" pitchFamily="18" charset="0"/>
              </a:rPr>
              <a:t>),</a:t>
            </a:r>
          </a:p>
          <a:p>
            <a:pPr>
              <a:buFont typeface="Wingdings" pitchFamily="2" charset="2"/>
              <a:buChar char="§"/>
              <a:defRPr/>
            </a:pPr>
            <a:r>
              <a:rPr lang="pl-PL"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Secondary legislation </a:t>
            </a:r>
            <a:endParaRPr lang="pl-PL" dirty="0">
              <a:solidFill>
                <a:schemeClr val="accent2">
                  <a:lumMod val="50000"/>
                </a:schemeClr>
              </a:solidFill>
              <a:latin typeface="Cambria" pitchFamily="18" charset="0"/>
            </a:endParaRPr>
          </a:p>
          <a:p>
            <a:pPr lvl="1">
              <a:buClr>
                <a:srgbClr val="000099"/>
              </a:buClr>
              <a:defRPr/>
            </a:pPr>
            <a:endParaRPr lang="en-US" b="1" dirty="0">
              <a:solidFill>
                <a:srgbClr val="000099"/>
              </a:solidFill>
            </a:endParaRPr>
          </a:p>
          <a:p>
            <a:pPr>
              <a:buFontTx/>
              <a:buChar char="-"/>
              <a:defRPr/>
            </a:pPr>
            <a:endParaRPr lang="sr-Latn-CS" sz="1200" dirty="0">
              <a:solidFill>
                <a:srgbClr val="0000CC"/>
              </a:solidFill>
            </a:endParaRPr>
          </a:p>
          <a:p>
            <a:pPr>
              <a:buFontTx/>
              <a:buChar char="-"/>
              <a:defRPr/>
            </a:pPr>
            <a:endParaRPr lang="en-US" sz="1600" b="1" dirty="0">
              <a:solidFill>
                <a:srgbClr val="00B0F0"/>
              </a:solidFill>
            </a:endParaRPr>
          </a:p>
          <a:p>
            <a:pPr>
              <a:defRPr/>
            </a:pPr>
            <a:endParaRPr lang="en-US" sz="1600" dirty="0">
              <a:solidFill>
                <a:srgbClr val="000099"/>
              </a:solidFill>
            </a:endParaRPr>
          </a:p>
          <a:p>
            <a:pPr marL="990600" lvl="1" indent="-533400">
              <a:buClr>
                <a:srgbClr val="000099"/>
              </a:buClr>
              <a:defRPr/>
            </a:pPr>
            <a:endParaRPr lang="en-US" sz="2000" dirty="0">
              <a:solidFill>
                <a:srgbClr val="000099"/>
              </a:solidFill>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CC7F317A-4E02-41DA-AB35-E1FDEFFA96D8}" type="slidenum">
              <a:rPr lang="en-US"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16388"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1639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16394"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762000" y="914400"/>
            <a:ext cx="7643813" cy="6220164"/>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defRPr/>
            </a:pPr>
            <a:r>
              <a:rPr lang="sr-Latn-CS" sz="2400" b="1" dirty="0">
                <a:solidFill>
                  <a:schemeClr val="accent2">
                    <a:lumMod val="50000"/>
                  </a:schemeClr>
                </a:solidFill>
                <a:latin typeface="Cambria" pitchFamily="18" charset="0"/>
              </a:rPr>
              <a:t>b) </a:t>
            </a:r>
            <a:r>
              <a:rPr lang="en-US" sz="2400" b="1" dirty="0" smtClean="0">
                <a:solidFill>
                  <a:schemeClr val="accent2">
                    <a:lumMod val="50000"/>
                  </a:schemeClr>
                </a:solidFill>
                <a:latin typeface="Cambria" pitchFamily="18" charset="0"/>
              </a:rPr>
              <a:t>Disability benefits </a:t>
            </a:r>
            <a:endParaRPr lang="en-GB" sz="2400" b="1" dirty="0">
              <a:solidFill>
                <a:schemeClr val="accent2">
                  <a:lumMod val="50000"/>
                </a:schemeClr>
              </a:solidFill>
              <a:latin typeface="Cambria" pitchFamily="18" charset="0"/>
            </a:endParaRPr>
          </a:p>
          <a:p>
            <a:pPr>
              <a:buClr>
                <a:srgbClr val="CC3300"/>
              </a:buClr>
              <a:defRPr/>
            </a:pPr>
            <a:endParaRPr lang="sr-Latn-CS" sz="2800" b="1" dirty="0">
              <a:solidFill>
                <a:schemeClr val="accent6">
                  <a:lumMod val="50000"/>
                </a:schemeClr>
              </a:solidFill>
              <a:latin typeface="Cambria" pitchFamily="18" charset="0"/>
            </a:endParaRPr>
          </a:p>
          <a:p>
            <a:pPr>
              <a:buClr>
                <a:srgbClr val="CC3300"/>
              </a:buClr>
              <a:defRPr/>
            </a:pPr>
            <a:r>
              <a:rPr lang="en-US" b="1" dirty="0" smtClean="0">
                <a:solidFill>
                  <a:schemeClr val="accent2">
                    <a:lumMod val="50000"/>
                  </a:schemeClr>
                </a:solidFill>
                <a:latin typeface="Cambria" pitchFamily="18" charset="0"/>
              </a:rPr>
              <a:t>Disability</a:t>
            </a:r>
            <a:r>
              <a:rPr lang="en-GB" b="1" dirty="0" smtClean="0">
                <a:solidFill>
                  <a:schemeClr val="accent2">
                    <a:lumMod val="50000"/>
                  </a:schemeClr>
                </a:solidFill>
                <a:latin typeface="Cambria" pitchFamily="18" charset="0"/>
              </a:rPr>
              <a:t>:</a:t>
            </a:r>
            <a:endParaRPr lang="sr-Latn-CS" b="1" dirty="0">
              <a:solidFill>
                <a:schemeClr val="accent2">
                  <a:lumMod val="50000"/>
                </a:schemeClr>
              </a:solidFill>
              <a:latin typeface="Cambria" pitchFamily="18" charset="0"/>
            </a:endParaRPr>
          </a:p>
          <a:p>
            <a:pPr lvl="1">
              <a:buClr>
                <a:schemeClr val="accent2">
                  <a:lumMod val="50000"/>
                </a:schemeClr>
              </a:buClr>
              <a:buFont typeface="Wingdings" pitchFamily="2" charset="2"/>
              <a:buChar char="§"/>
              <a:defRPr/>
            </a:pPr>
            <a:r>
              <a:rPr lang="en-US" dirty="0" smtClean="0">
                <a:solidFill>
                  <a:schemeClr val="accent2">
                    <a:lumMod val="50000"/>
                  </a:schemeClr>
                </a:solidFill>
                <a:latin typeface="Cambria" pitchFamily="18" charset="0"/>
              </a:rPr>
              <a:t>Complete loss of work capability </a:t>
            </a:r>
            <a:endParaRPr lang="pl-PL" dirty="0">
              <a:solidFill>
                <a:schemeClr val="accent2">
                  <a:lumMod val="50000"/>
                </a:schemeClr>
              </a:solidFill>
              <a:latin typeface="Cambria" pitchFamily="18" charset="0"/>
            </a:endParaRPr>
          </a:p>
          <a:p>
            <a:pPr lvl="1">
              <a:buClr>
                <a:schemeClr val="accent2">
                  <a:lumMod val="50000"/>
                </a:schemeClr>
              </a:buClr>
              <a:buFont typeface="Wingdings" pitchFamily="2" charset="2"/>
              <a:buChar char="§"/>
              <a:defRPr/>
            </a:pPr>
            <a:r>
              <a:rPr lang="en-US" dirty="0" smtClean="0">
                <a:solidFill>
                  <a:schemeClr val="accent2">
                    <a:lumMod val="50000"/>
                  </a:schemeClr>
                </a:solidFill>
                <a:latin typeface="Cambria" pitchFamily="18" charset="0"/>
              </a:rPr>
              <a:t>Partial loss of work capability </a:t>
            </a:r>
            <a:endParaRPr lang="pl-PL" dirty="0">
              <a:solidFill>
                <a:schemeClr val="accent2">
                  <a:lumMod val="50000"/>
                </a:schemeClr>
              </a:solidFill>
              <a:latin typeface="Cambria" pitchFamily="18" charset="0"/>
            </a:endParaRPr>
          </a:p>
          <a:p>
            <a:pPr>
              <a:buClr>
                <a:schemeClr val="accent2">
                  <a:lumMod val="50000"/>
                </a:schemeClr>
              </a:buClr>
              <a:defRPr/>
            </a:pPr>
            <a:endParaRPr lang="sr-Latn-CS" sz="2800" b="1" dirty="0">
              <a:solidFill>
                <a:schemeClr val="accent2">
                  <a:lumMod val="50000"/>
                </a:schemeClr>
              </a:solidFill>
              <a:latin typeface="Cambria" pitchFamily="18" charset="0"/>
            </a:endParaRPr>
          </a:p>
          <a:p>
            <a:pPr>
              <a:buClr>
                <a:schemeClr val="accent2">
                  <a:lumMod val="50000"/>
                </a:schemeClr>
              </a:buClr>
              <a:defRPr/>
            </a:pPr>
            <a:r>
              <a:rPr lang="en-US" b="1" dirty="0" smtClean="0">
                <a:solidFill>
                  <a:schemeClr val="accent2">
                    <a:lumMod val="50000"/>
                  </a:schemeClr>
                </a:solidFill>
                <a:latin typeface="Cambria" pitchFamily="18" charset="0"/>
              </a:rPr>
              <a:t>Benefits</a:t>
            </a:r>
            <a:r>
              <a:rPr lang="en-GB" b="1" dirty="0" smtClean="0">
                <a:solidFill>
                  <a:schemeClr val="accent2">
                    <a:lumMod val="50000"/>
                  </a:schemeClr>
                </a:solidFill>
                <a:latin typeface="Cambria" pitchFamily="18" charset="0"/>
              </a:rPr>
              <a:t>:</a:t>
            </a:r>
            <a:endParaRPr lang="sr-Latn-CS" b="1" dirty="0">
              <a:solidFill>
                <a:schemeClr val="accent2">
                  <a:lumMod val="50000"/>
                </a:schemeClr>
              </a:solidFill>
              <a:latin typeface="Cambria" pitchFamily="18" charset="0"/>
            </a:endParaRPr>
          </a:p>
          <a:p>
            <a:pPr>
              <a:buClr>
                <a:schemeClr val="accent2">
                  <a:lumMod val="50000"/>
                </a:schemeClr>
              </a:buClr>
              <a:defRPr/>
            </a:pPr>
            <a:r>
              <a:rPr lang="sr-Latn-CS" b="1"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In case of complete loss of work capability </a:t>
            </a:r>
            <a:endParaRPr lang="sr-Latn-CS" b="1" dirty="0">
              <a:solidFill>
                <a:schemeClr val="accent2">
                  <a:lumMod val="50000"/>
                </a:schemeClr>
              </a:solidFill>
              <a:latin typeface="Cambria" pitchFamily="18" charset="0"/>
            </a:endParaRPr>
          </a:p>
          <a:p>
            <a:pPr lvl="1">
              <a:buClr>
                <a:schemeClr val="accent2">
                  <a:lumMod val="50000"/>
                </a:schemeClr>
              </a:buClr>
              <a:buFont typeface="Wingdings" pitchFamily="2" charset="2"/>
              <a:buChar char="§"/>
              <a:defRPr/>
            </a:pPr>
            <a:r>
              <a:rPr lang="en-US" dirty="0" smtClean="0">
                <a:solidFill>
                  <a:schemeClr val="accent2">
                    <a:lumMod val="50000"/>
                  </a:schemeClr>
                </a:solidFill>
                <a:latin typeface="Cambria" pitchFamily="18" charset="0"/>
              </a:rPr>
              <a:t>Full disability pension </a:t>
            </a:r>
            <a:endParaRPr lang="sr-Latn-CS" dirty="0">
              <a:solidFill>
                <a:schemeClr val="accent2">
                  <a:lumMod val="50000"/>
                </a:schemeClr>
              </a:solidFill>
              <a:latin typeface="Cambria" pitchFamily="18" charset="0"/>
            </a:endParaRPr>
          </a:p>
          <a:p>
            <a:pPr lvl="1">
              <a:buClr>
                <a:schemeClr val="accent2">
                  <a:lumMod val="50000"/>
                </a:schemeClr>
              </a:buClr>
              <a:defRPr/>
            </a:pPr>
            <a:endParaRPr lang="sr-Latn-CS" dirty="0">
              <a:solidFill>
                <a:schemeClr val="accent2">
                  <a:lumMod val="50000"/>
                </a:schemeClr>
              </a:solidFill>
              <a:latin typeface="Cambria" pitchFamily="18" charset="0"/>
            </a:endParaRPr>
          </a:p>
          <a:p>
            <a:pPr lvl="1">
              <a:buClr>
                <a:schemeClr val="accent2">
                  <a:lumMod val="50000"/>
                </a:schemeClr>
              </a:buClr>
              <a:defRPr/>
            </a:pPr>
            <a:r>
              <a:rPr lang="en-US" dirty="0" smtClean="0">
                <a:solidFill>
                  <a:schemeClr val="accent2">
                    <a:lumMod val="50000"/>
                  </a:schemeClr>
                </a:solidFill>
                <a:latin typeface="Cambria" pitchFamily="18" charset="0"/>
              </a:rPr>
              <a:t>In case of partial loss of work capability </a:t>
            </a:r>
            <a:endParaRPr lang="pl-PL" dirty="0">
              <a:solidFill>
                <a:schemeClr val="accent2">
                  <a:lumMod val="50000"/>
                </a:schemeClr>
              </a:solidFill>
              <a:latin typeface="Cambria" pitchFamily="18" charset="0"/>
            </a:endParaRPr>
          </a:p>
          <a:p>
            <a:pPr lvl="1">
              <a:buClr>
                <a:schemeClr val="accent2">
                  <a:lumMod val="50000"/>
                </a:schemeClr>
              </a:buClr>
              <a:buFont typeface="Wingdings" pitchFamily="2" charset="2"/>
              <a:buChar char="§"/>
              <a:defRPr/>
            </a:pPr>
            <a:r>
              <a:rPr lang="en-US" dirty="0" smtClean="0">
                <a:solidFill>
                  <a:schemeClr val="accent2">
                    <a:lumMod val="50000"/>
                  </a:schemeClr>
                </a:solidFill>
                <a:latin typeface="Cambria" pitchFamily="18" charset="0"/>
              </a:rPr>
              <a:t>Partial disability pension </a:t>
            </a:r>
            <a:endParaRPr lang="en-GB" dirty="0">
              <a:solidFill>
                <a:schemeClr val="accent2">
                  <a:lumMod val="50000"/>
                </a:schemeClr>
              </a:solidFill>
              <a:latin typeface="Cambria" pitchFamily="18" charset="0"/>
            </a:endParaRPr>
          </a:p>
          <a:p>
            <a:pPr>
              <a:buFont typeface="Arial" pitchFamily="34" charset="0"/>
              <a:buChar char="•"/>
              <a:defRPr/>
            </a:pPr>
            <a:endParaRPr lang="pl-PL" sz="2000" dirty="0">
              <a:solidFill>
                <a:schemeClr val="accent2">
                  <a:lumMod val="50000"/>
                </a:schemeClr>
              </a:solidFill>
              <a:latin typeface="Cambria" pitchFamily="18" charset="0"/>
            </a:endParaRPr>
          </a:p>
          <a:p>
            <a:pPr lvl="1">
              <a:buClr>
                <a:srgbClr val="000099"/>
              </a:buClr>
              <a:defRPr/>
            </a:pPr>
            <a:endParaRPr lang="en-US" sz="2000" b="1" dirty="0">
              <a:solidFill>
                <a:srgbClr val="000099"/>
              </a:solidFill>
            </a:endParaRPr>
          </a:p>
          <a:p>
            <a:pPr>
              <a:buFontTx/>
              <a:buChar char="-"/>
              <a:defRPr/>
            </a:pPr>
            <a:endParaRPr lang="sr-Latn-CS" sz="1200" dirty="0">
              <a:solidFill>
                <a:srgbClr val="0000CC"/>
              </a:solidFill>
            </a:endParaRPr>
          </a:p>
          <a:p>
            <a:pPr>
              <a:buFontTx/>
              <a:buChar char="-"/>
              <a:defRPr/>
            </a:pPr>
            <a:endParaRPr lang="en-US" sz="1600" b="1" dirty="0">
              <a:solidFill>
                <a:srgbClr val="00B0F0"/>
              </a:solidFill>
            </a:endParaRPr>
          </a:p>
          <a:p>
            <a:pPr>
              <a:defRPr/>
            </a:pPr>
            <a:endParaRPr lang="en-US" sz="1600" dirty="0">
              <a:solidFill>
                <a:srgbClr val="000099"/>
              </a:solidFill>
            </a:endParaRPr>
          </a:p>
          <a:p>
            <a:pPr marL="990600" lvl="1" indent="-533400">
              <a:buClr>
                <a:srgbClr val="000099"/>
              </a:buClr>
              <a:defRPr/>
            </a:pPr>
            <a:endParaRPr lang="en-US" sz="2000" dirty="0">
              <a:solidFill>
                <a:srgbClr val="000099"/>
              </a:solidFill>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DE000BFE-1AFF-4A75-B42D-73E11144115F}" type="slidenum">
              <a:rPr lang="en-US"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17412"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1741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1741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1219200"/>
            <a:ext cx="7831138" cy="6041654"/>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defRPr/>
            </a:pPr>
            <a:r>
              <a:rPr lang="sr-Latn-CS" sz="2400" b="1" dirty="0">
                <a:solidFill>
                  <a:schemeClr val="accent2">
                    <a:lumMod val="50000"/>
                  </a:schemeClr>
                </a:solidFill>
                <a:latin typeface="Cambria" pitchFamily="18" charset="0"/>
              </a:rPr>
              <a:t>c) </a:t>
            </a:r>
            <a:r>
              <a:rPr lang="en-US" sz="2400" b="1" dirty="0" smtClean="0">
                <a:solidFill>
                  <a:schemeClr val="accent2">
                    <a:lumMod val="50000"/>
                  </a:schemeClr>
                </a:solidFill>
                <a:latin typeface="Cambria" pitchFamily="18" charset="0"/>
              </a:rPr>
              <a:t>Old age benefits </a:t>
            </a:r>
            <a:endParaRPr lang="en-GB" sz="2400" b="1" dirty="0">
              <a:solidFill>
                <a:schemeClr val="accent2">
                  <a:lumMod val="50000"/>
                </a:schemeClr>
              </a:solidFill>
              <a:latin typeface="Cambria" pitchFamily="18" charset="0"/>
            </a:endParaRPr>
          </a:p>
          <a:p>
            <a:pPr>
              <a:buClr>
                <a:srgbClr val="CC3300"/>
              </a:buClr>
              <a:defRPr/>
            </a:pPr>
            <a:endParaRPr lang="sr-Latn-CS" sz="2800" b="1" dirty="0">
              <a:solidFill>
                <a:schemeClr val="accent2">
                  <a:lumMod val="50000"/>
                </a:schemeClr>
              </a:solidFill>
              <a:latin typeface="Cambria" pitchFamily="18" charset="0"/>
            </a:endParaRPr>
          </a:p>
          <a:p>
            <a:pPr>
              <a:lnSpc>
                <a:spcPct val="90000"/>
              </a:lnSpc>
              <a:defRPr/>
            </a:pPr>
            <a:r>
              <a:rPr lang="en-US" b="1" dirty="0" smtClean="0">
                <a:solidFill>
                  <a:schemeClr val="accent2">
                    <a:lumMod val="50000"/>
                  </a:schemeClr>
                </a:solidFill>
                <a:latin typeface="Cambria" pitchFamily="18" charset="0"/>
              </a:rPr>
              <a:t>Montenegrin legislation </a:t>
            </a:r>
            <a:r>
              <a:rPr lang="en-GB" b="1" dirty="0" smtClean="0">
                <a:solidFill>
                  <a:schemeClr val="accent2">
                    <a:lumMod val="50000"/>
                  </a:schemeClr>
                </a:solidFill>
                <a:latin typeface="Cambria" pitchFamily="18" charset="0"/>
              </a:rPr>
              <a:t>:</a:t>
            </a:r>
            <a:r>
              <a:rPr lang="en-GB" b="1" u="sng" dirty="0" smtClean="0">
                <a:solidFill>
                  <a:schemeClr val="accent2">
                    <a:lumMod val="50000"/>
                  </a:schemeClr>
                </a:solidFill>
                <a:latin typeface="Cambria" pitchFamily="18" charset="0"/>
              </a:rPr>
              <a:t> </a:t>
            </a:r>
            <a:endParaRPr lang="sr-Latn-CS" b="1" u="sng" dirty="0">
              <a:solidFill>
                <a:schemeClr val="accent2">
                  <a:lumMod val="50000"/>
                </a:schemeClr>
              </a:solidFill>
              <a:latin typeface="Cambria" pitchFamily="18" charset="0"/>
            </a:endParaRPr>
          </a:p>
          <a:p>
            <a:pPr>
              <a:lnSpc>
                <a:spcPct val="90000"/>
              </a:lnSpc>
              <a:defRPr/>
            </a:pPr>
            <a:endParaRPr lang="sr-Latn-CS" dirty="0">
              <a:solidFill>
                <a:schemeClr val="accent2">
                  <a:lumMod val="50000"/>
                </a:schemeClr>
              </a:solidFill>
              <a:latin typeface="Cambria" pitchFamily="18" charset="0"/>
            </a:endParaRPr>
          </a:p>
          <a:p>
            <a:pPr>
              <a:buFont typeface="Wingdings" pitchFamily="2" charset="2"/>
              <a:buChar char="§"/>
              <a:defRPr/>
            </a:pPr>
            <a:r>
              <a:rPr lang="pt-BR" dirty="0" smtClean="0">
                <a:solidFill>
                  <a:schemeClr val="accent2">
                    <a:lumMod val="50000"/>
                  </a:schemeClr>
                </a:solidFill>
                <a:latin typeface="Cambria" pitchFamily="18" charset="0"/>
              </a:rPr>
              <a:t>Law on Pension and Disability Insurance (</a:t>
            </a:r>
            <a:r>
              <a:rPr lang="en-US" dirty="0" smtClean="0">
                <a:solidFill>
                  <a:schemeClr val="accent2">
                    <a:lumMod val="50000"/>
                  </a:schemeClr>
                </a:solidFill>
                <a:latin typeface="Cambria" pitchFamily="18" charset="0"/>
              </a:rPr>
              <a:t>Official Gazette of the Republic of Montenegro </a:t>
            </a:r>
            <a:r>
              <a:rPr lang="pt-BR" dirty="0" smtClean="0">
                <a:solidFill>
                  <a:schemeClr val="accent2">
                    <a:lumMod val="50000"/>
                  </a:schemeClr>
                </a:solidFill>
                <a:latin typeface="Cambria" pitchFamily="18" charset="0"/>
              </a:rPr>
              <a:t>54/03</a:t>
            </a:r>
            <a:r>
              <a:rPr lang="pt-BR" dirty="0">
                <a:solidFill>
                  <a:schemeClr val="accent2">
                    <a:lumMod val="50000"/>
                  </a:schemeClr>
                </a:solidFill>
                <a:latin typeface="Cambria" pitchFamily="18" charset="0"/>
              </a:rPr>
              <a:t>,</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39/04,</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79/04,</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81/04</a:t>
            </a:r>
            <a:r>
              <a:rPr lang="sr-Latn-CS" dirty="0">
                <a:solidFill>
                  <a:schemeClr val="accent2">
                    <a:lumMod val="50000"/>
                  </a:schemeClr>
                </a:solidFill>
                <a:latin typeface="Cambria" pitchFamily="18" charset="0"/>
              </a:rPr>
              <a:t> </a:t>
            </a:r>
            <a:r>
              <a:rPr lang="pt-BR" dirty="0" smtClean="0">
                <a:solidFill>
                  <a:schemeClr val="accent2">
                    <a:lumMod val="50000"/>
                  </a:schemeClr>
                </a:solidFill>
                <a:latin typeface="Cambria" pitchFamily="18" charset="0"/>
              </a:rPr>
              <a:t>and 47/07 and </a:t>
            </a:r>
            <a:r>
              <a:rPr lang="en-US" dirty="0" smtClean="0">
                <a:solidFill>
                  <a:schemeClr val="accent2">
                    <a:lumMod val="50000"/>
                  </a:schemeClr>
                </a:solidFill>
                <a:latin typeface="Cambria" pitchFamily="18" charset="0"/>
              </a:rPr>
              <a:t>Official Gazette of Montenegro</a:t>
            </a:r>
            <a:r>
              <a:rPr lang="pt-BR" dirty="0" smtClean="0">
                <a:solidFill>
                  <a:schemeClr val="accent2">
                    <a:lumMod val="50000"/>
                  </a:schemeClr>
                </a:solidFill>
                <a:latin typeface="Cambria" pitchFamily="18" charset="0"/>
              </a:rPr>
              <a:t>79/08</a:t>
            </a:r>
            <a:r>
              <a:rPr lang="pt-BR" dirty="0">
                <a:solidFill>
                  <a:schemeClr val="accent2">
                    <a:lumMod val="50000"/>
                  </a:schemeClr>
                </a:solidFill>
                <a:latin typeface="Cambria" pitchFamily="18" charset="0"/>
              </a:rPr>
              <a:t>,</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14/10,</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78/10,</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34/11</a:t>
            </a:r>
            <a:r>
              <a:rPr lang="sr-Latn-CS" dirty="0">
                <a:solidFill>
                  <a:schemeClr val="accent2">
                    <a:lumMod val="50000"/>
                  </a:schemeClr>
                </a:solidFill>
                <a:latin typeface="Cambria" pitchFamily="18" charset="0"/>
              </a:rPr>
              <a:t>,</a:t>
            </a:r>
            <a:r>
              <a:rPr lang="pt-BR" dirty="0">
                <a:solidFill>
                  <a:schemeClr val="accent2">
                    <a:lumMod val="50000"/>
                  </a:schemeClr>
                </a:solidFill>
                <a:latin typeface="Cambria" pitchFamily="18" charset="0"/>
              </a:rPr>
              <a:t> 40/11</a:t>
            </a:r>
            <a:r>
              <a:rPr lang="sr-Latn-CS"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and </a:t>
            </a:r>
            <a:r>
              <a:rPr lang="sr-Latn-CS" dirty="0" smtClean="0">
                <a:solidFill>
                  <a:schemeClr val="accent2">
                    <a:lumMod val="50000"/>
                  </a:schemeClr>
                </a:solidFill>
                <a:latin typeface="Cambria" pitchFamily="18" charset="0"/>
              </a:rPr>
              <a:t>66</a:t>
            </a:r>
            <a:r>
              <a:rPr lang="pt-BR" dirty="0">
                <a:solidFill>
                  <a:schemeClr val="accent2">
                    <a:lumMod val="50000"/>
                  </a:schemeClr>
                </a:solidFill>
                <a:latin typeface="Cambria" pitchFamily="18" charset="0"/>
              </a:rPr>
              <a:t>/</a:t>
            </a:r>
            <a:r>
              <a:rPr lang="sr-Latn-CS" dirty="0">
                <a:solidFill>
                  <a:schemeClr val="accent2">
                    <a:lumMod val="50000"/>
                  </a:schemeClr>
                </a:solidFill>
                <a:latin typeface="Cambria" pitchFamily="18" charset="0"/>
              </a:rPr>
              <a:t>12</a:t>
            </a:r>
            <a:r>
              <a:rPr lang="pt-BR" dirty="0">
                <a:solidFill>
                  <a:schemeClr val="accent2">
                    <a:lumMod val="50000"/>
                  </a:schemeClr>
                </a:solidFill>
                <a:latin typeface="Cambria" pitchFamily="18" charset="0"/>
              </a:rPr>
              <a:t>), </a:t>
            </a:r>
            <a:endParaRPr lang="sr-Latn-CS" dirty="0">
              <a:solidFill>
                <a:schemeClr val="accent2">
                  <a:lumMod val="50000"/>
                </a:schemeClr>
              </a:solidFill>
              <a:latin typeface="Cambria" pitchFamily="18" charset="0"/>
            </a:endParaRPr>
          </a:p>
          <a:p>
            <a:pPr>
              <a:buFont typeface="Wingdings" pitchFamily="2" charset="2"/>
              <a:buChar char="§"/>
              <a:defRPr/>
            </a:pPr>
            <a:endParaRPr lang="sl-SI" dirty="0">
              <a:solidFill>
                <a:schemeClr val="accent2">
                  <a:lumMod val="50000"/>
                </a:schemeClr>
              </a:solidFill>
              <a:latin typeface="Cambria" pitchFamily="18" charset="0"/>
            </a:endParaRPr>
          </a:p>
          <a:p>
            <a:pPr>
              <a:buFont typeface="Wingdings" pitchFamily="2" charset="2"/>
              <a:buChar char="§"/>
              <a:defRPr/>
            </a:pPr>
            <a:r>
              <a:rPr lang="pl-PL"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Law on Contributions for Compulsory Social Insurance </a:t>
            </a:r>
            <a:r>
              <a:rPr lang="pl-PL" dirty="0" smtClean="0">
                <a:solidFill>
                  <a:schemeClr val="accent2">
                    <a:lumMod val="50000"/>
                  </a:schemeClr>
                </a:solidFill>
                <a:latin typeface="Cambria" pitchFamily="18" charset="0"/>
              </a:rPr>
              <a:t>(</a:t>
            </a:r>
            <a:r>
              <a:rPr lang="en-US" dirty="0" smtClean="0">
                <a:solidFill>
                  <a:schemeClr val="accent2">
                    <a:lumMod val="50000"/>
                  </a:schemeClr>
                </a:solidFill>
                <a:latin typeface="Cambria" pitchFamily="18" charset="0"/>
              </a:rPr>
              <a:t>Official Gazette of Montenegro </a:t>
            </a:r>
            <a:r>
              <a:rPr lang="pl-PL" dirty="0" smtClean="0">
                <a:solidFill>
                  <a:schemeClr val="accent2">
                    <a:lumMod val="50000"/>
                  </a:schemeClr>
                </a:solidFill>
                <a:latin typeface="Cambria" pitchFamily="18" charset="0"/>
              </a:rPr>
              <a:t>13/07</a:t>
            </a:r>
            <a:r>
              <a:rPr lang="pl-PL" dirty="0">
                <a:solidFill>
                  <a:schemeClr val="accent2">
                    <a:lumMod val="50000"/>
                  </a:schemeClr>
                </a:solidFill>
                <a:latin typeface="Cambria" pitchFamily="18" charset="0"/>
              </a:rPr>
              <a:t>, 79/08, 86/09, 78/10 </a:t>
            </a:r>
            <a:r>
              <a:rPr lang="en-US" dirty="0" smtClean="0">
                <a:solidFill>
                  <a:schemeClr val="accent2">
                    <a:lumMod val="50000"/>
                  </a:schemeClr>
                </a:solidFill>
                <a:latin typeface="Cambria" pitchFamily="18" charset="0"/>
              </a:rPr>
              <a:t>and </a:t>
            </a:r>
            <a:r>
              <a:rPr lang="pl-PL" dirty="0" smtClean="0">
                <a:solidFill>
                  <a:schemeClr val="accent2">
                    <a:lumMod val="50000"/>
                  </a:schemeClr>
                </a:solidFill>
                <a:latin typeface="Cambria" pitchFamily="18" charset="0"/>
              </a:rPr>
              <a:t>14/12</a:t>
            </a:r>
            <a:r>
              <a:rPr lang="pl-PL" dirty="0">
                <a:solidFill>
                  <a:schemeClr val="accent2">
                    <a:lumMod val="50000"/>
                  </a:schemeClr>
                </a:solidFill>
                <a:latin typeface="Cambria" pitchFamily="18" charset="0"/>
              </a:rPr>
              <a:t>),</a:t>
            </a:r>
          </a:p>
          <a:p>
            <a:pPr>
              <a:buFont typeface="Wingdings" pitchFamily="2" charset="2"/>
              <a:buChar char="§"/>
              <a:defRPr/>
            </a:pPr>
            <a:r>
              <a:rPr lang="en-US" dirty="0" smtClean="0">
                <a:solidFill>
                  <a:schemeClr val="accent2">
                    <a:lumMod val="50000"/>
                  </a:schemeClr>
                </a:solidFill>
                <a:latin typeface="Cambria" pitchFamily="18" charset="0"/>
              </a:rPr>
              <a:t>Secondary legislation</a:t>
            </a:r>
            <a:endParaRPr lang="sl-SI" dirty="0">
              <a:solidFill>
                <a:schemeClr val="accent2">
                  <a:lumMod val="50000"/>
                </a:schemeClr>
              </a:solidFill>
              <a:latin typeface="Cambria" pitchFamily="18" charset="0"/>
            </a:endParaRPr>
          </a:p>
          <a:p>
            <a:pPr>
              <a:buFont typeface="Wingdings" pitchFamily="2" charset="2"/>
              <a:buChar char="q"/>
              <a:defRPr/>
            </a:pPr>
            <a:endParaRPr lang="pt-BR" sz="2000" dirty="0"/>
          </a:p>
          <a:p>
            <a:pPr>
              <a:buFont typeface="Arial" pitchFamily="34" charset="0"/>
              <a:buChar char="•"/>
              <a:defRPr/>
            </a:pPr>
            <a:endParaRPr lang="pl-PL" sz="2000" dirty="0"/>
          </a:p>
          <a:p>
            <a:pPr lvl="1">
              <a:buClr>
                <a:srgbClr val="000099"/>
              </a:buClr>
              <a:defRPr/>
            </a:pPr>
            <a:endParaRPr lang="en-US" sz="2000" b="1" dirty="0">
              <a:solidFill>
                <a:srgbClr val="000099"/>
              </a:solidFill>
            </a:endParaRPr>
          </a:p>
          <a:p>
            <a:pPr>
              <a:buFontTx/>
              <a:buChar char="-"/>
              <a:defRPr/>
            </a:pPr>
            <a:endParaRPr lang="sr-Latn-CS" sz="1200" dirty="0">
              <a:solidFill>
                <a:srgbClr val="0000CC"/>
              </a:solidFill>
            </a:endParaRPr>
          </a:p>
          <a:p>
            <a:pPr>
              <a:buFontTx/>
              <a:buChar char="-"/>
              <a:defRPr/>
            </a:pPr>
            <a:endParaRPr lang="en-US" sz="1600" b="1" dirty="0">
              <a:solidFill>
                <a:srgbClr val="00B0F0"/>
              </a:solidFill>
            </a:endParaRPr>
          </a:p>
          <a:p>
            <a:pPr>
              <a:defRPr/>
            </a:pPr>
            <a:endParaRPr lang="en-US" sz="1600" dirty="0">
              <a:solidFill>
                <a:srgbClr val="000099"/>
              </a:solidFill>
            </a:endParaRPr>
          </a:p>
          <a:p>
            <a:pPr marL="990600" lvl="1" indent="-533400">
              <a:buClr>
                <a:srgbClr val="000099"/>
              </a:buClr>
              <a:defRPr/>
            </a:pPr>
            <a:endParaRPr lang="en-US" sz="2000" dirty="0">
              <a:solidFill>
                <a:srgbClr val="000099"/>
              </a:solidFill>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28CF6A8C-18C6-4B1F-9DCC-461C05518920}" type="slidenum">
              <a:rPr lang="en-US"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18436"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1843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1844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914400"/>
            <a:ext cx="8069263" cy="7992957"/>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defRPr/>
            </a:pPr>
            <a:r>
              <a:rPr lang="sr-Latn-CS" sz="2400" b="1" dirty="0">
                <a:solidFill>
                  <a:schemeClr val="accent2">
                    <a:lumMod val="50000"/>
                  </a:schemeClr>
                </a:solidFill>
                <a:latin typeface="Cambria" pitchFamily="18" charset="0"/>
              </a:rPr>
              <a:t>c</a:t>
            </a:r>
            <a:r>
              <a:rPr lang="sr-Latn-CS" sz="2400" b="1" dirty="0" smtClean="0">
                <a:solidFill>
                  <a:schemeClr val="accent2">
                    <a:lumMod val="50000"/>
                  </a:schemeClr>
                </a:solidFill>
                <a:latin typeface="Cambria" pitchFamily="18" charset="0"/>
              </a:rPr>
              <a:t>)</a:t>
            </a:r>
            <a:r>
              <a:rPr lang="en-US" sz="2400" b="1" dirty="0" smtClean="0">
                <a:solidFill>
                  <a:schemeClr val="accent2">
                    <a:lumMod val="50000"/>
                  </a:schemeClr>
                </a:solidFill>
                <a:latin typeface="Cambria" pitchFamily="18" charset="0"/>
              </a:rPr>
              <a:t> Old - age benefits </a:t>
            </a:r>
            <a:endParaRPr lang="en-GB" sz="2400" b="1" dirty="0">
              <a:solidFill>
                <a:schemeClr val="accent2">
                  <a:lumMod val="50000"/>
                </a:schemeClr>
              </a:solidFill>
              <a:latin typeface="Cambria" pitchFamily="18" charset="0"/>
            </a:endParaRPr>
          </a:p>
          <a:p>
            <a:pPr>
              <a:lnSpc>
                <a:spcPct val="90000"/>
              </a:lnSpc>
              <a:defRPr/>
            </a:pPr>
            <a:endParaRPr lang="en-GB" sz="2800" b="1" u="sng" dirty="0">
              <a:solidFill>
                <a:schemeClr val="accent2">
                  <a:lumMod val="50000"/>
                </a:schemeClr>
              </a:solidFill>
              <a:latin typeface="Cambria" pitchFamily="18" charset="0"/>
            </a:endParaRPr>
          </a:p>
          <a:p>
            <a:pPr>
              <a:buClr>
                <a:schemeClr val="accent2">
                  <a:lumMod val="50000"/>
                </a:schemeClr>
              </a:buClr>
              <a:buFont typeface="Wingdings" pitchFamily="2" charset="2"/>
              <a:buChar char="§"/>
              <a:defRPr/>
            </a:pPr>
            <a:r>
              <a:rPr lang="en-US" b="1" dirty="0" smtClean="0">
                <a:solidFill>
                  <a:schemeClr val="accent2">
                    <a:lumMod val="50000"/>
                  </a:schemeClr>
                </a:solidFill>
                <a:latin typeface="Cambria" pitchFamily="18" charset="0"/>
              </a:rPr>
              <a:t>Old – age pension</a:t>
            </a:r>
            <a:endParaRPr lang="sr-Latn-CS" b="1" dirty="0">
              <a:solidFill>
                <a:schemeClr val="accent2">
                  <a:lumMod val="50000"/>
                </a:schemeClr>
              </a:solidFill>
              <a:latin typeface="Cambria" pitchFamily="18" charset="0"/>
            </a:endParaRPr>
          </a:p>
          <a:p>
            <a:pPr>
              <a:buClr>
                <a:schemeClr val="accent2">
                  <a:lumMod val="50000"/>
                </a:schemeClr>
              </a:buClr>
              <a:defRPr/>
            </a:pPr>
            <a:r>
              <a:rPr lang="sr-Latn-CS" dirty="0">
                <a:solidFill>
                  <a:schemeClr val="accent2">
                    <a:lumMod val="50000"/>
                  </a:schemeClr>
                </a:solidFill>
                <a:latin typeface="Cambria" pitchFamily="18" charset="0"/>
              </a:rPr>
              <a:t>- </a:t>
            </a:r>
            <a:r>
              <a:rPr lang="en-GB" dirty="0" smtClean="0">
                <a:solidFill>
                  <a:schemeClr val="accent2">
                    <a:lumMod val="50000"/>
                  </a:schemeClr>
                </a:solidFill>
                <a:latin typeface="Cambria" pitchFamily="18" charset="0"/>
              </a:rPr>
              <a:t>Men and women:  </a:t>
            </a:r>
            <a:r>
              <a:rPr lang="en-GB" dirty="0">
                <a:solidFill>
                  <a:schemeClr val="accent2">
                    <a:lumMod val="50000"/>
                  </a:schemeClr>
                </a:solidFill>
                <a:latin typeface="Cambria" pitchFamily="18" charset="0"/>
              </a:rPr>
              <a:t>67</a:t>
            </a:r>
            <a:r>
              <a:rPr lang="sr-Latn-CS"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years of age</a:t>
            </a:r>
            <a:r>
              <a:rPr lang="en-GB" dirty="0" smtClean="0">
                <a:solidFill>
                  <a:schemeClr val="accent2">
                    <a:lumMod val="50000"/>
                  </a:schemeClr>
                </a:solidFill>
                <a:latin typeface="Cambria" pitchFamily="18" charset="0"/>
              </a:rPr>
              <a:t> </a:t>
            </a:r>
            <a:r>
              <a:rPr lang="en-GB" dirty="0">
                <a:solidFill>
                  <a:schemeClr val="accent2">
                    <a:lumMod val="50000"/>
                  </a:schemeClr>
                </a:solidFill>
                <a:latin typeface="Cambria" pitchFamily="18" charset="0"/>
              </a:rPr>
              <a:t>+ 15 </a:t>
            </a:r>
            <a:r>
              <a:rPr lang="en-US" dirty="0" smtClean="0">
                <a:solidFill>
                  <a:schemeClr val="accent2">
                    <a:lumMod val="50000"/>
                  </a:schemeClr>
                </a:solidFill>
                <a:latin typeface="Cambria" pitchFamily="18" charset="0"/>
              </a:rPr>
              <a:t>years of pension service </a:t>
            </a:r>
            <a:endParaRPr lang="sr-Latn-CS" dirty="0">
              <a:solidFill>
                <a:schemeClr val="accent2">
                  <a:lumMod val="50000"/>
                </a:schemeClr>
              </a:solidFill>
              <a:latin typeface="Cambria" pitchFamily="18" charset="0"/>
            </a:endParaRPr>
          </a:p>
          <a:p>
            <a:pPr>
              <a:buClr>
                <a:schemeClr val="accent2">
                  <a:lumMod val="50000"/>
                </a:schemeClr>
              </a:buClr>
              <a:defRPr/>
            </a:pPr>
            <a:r>
              <a:rPr lang="en-US" dirty="0" smtClean="0">
                <a:solidFill>
                  <a:schemeClr val="accent2">
                    <a:lumMod val="50000"/>
                  </a:schemeClr>
                </a:solidFill>
                <a:latin typeface="Cambria" pitchFamily="18" charset="0"/>
              </a:rPr>
              <a:t>Transitional period </a:t>
            </a:r>
            <a:r>
              <a:rPr lang="sr-Latn-CS" dirty="0" smtClean="0">
                <a:solidFill>
                  <a:schemeClr val="accent2">
                    <a:lumMod val="50000"/>
                  </a:schemeClr>
                </a:solidFill>
                <a:latin typeface="Cambria" pitchFamily="18" charset="0"/>
              </a:rPr>
              <a:t> </a:t>
            </a:r>
            <a:r>
              <a:rPr lang="en-GB" dirty="0" smtClean="0">
                <a:solidFill>
                  <a:schemeClr val="accent2">
                    <a:lumMod val="50000"/>
                  </a:schemeClr>
                </a:solidFill>
                <a:latin typeface="Cambria" pitchFamily="18" charset="0"/>
              </a:rPr>
              <a:t>(</a:t>
            </a:r>
            <a:r>
              <a:rPr lang="en-US" dirty="0" smtClean="0">
                <a:solidFill>
                  <a:schemeClr val="accent2">
                    <a:lumMod val="50000"/>
                  </a:schemeClr>
                </a:solidFill>
                <a:latin typeface="Cambria" pitchFamily="18" charset="0"/>
              </a:rPr>
              <a:t>for women </a:t>
            </a:r>
            <a:r>
              <a:rPr lang="en-GB" dirty="0" smtClean="0">
                <a:solidFill>
                  <a:schemeClr val="accent2">
                    <a:lumMod val="50000"/>
                  </a:schemeClr>
                </a:solidFill>
                <a:latin typeface="Cambria" pitchFamily="18" charset="0"/>
              </a:rPr>
              <a:t>2041</a:t>
            </a:r>
            <a:r>
              <a:rPr lang="sr-Latn-CS" dirty="0" smtClean="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for men </a:t>
            </a:r>
            <a:r>
              <a:rPr lang="en-GB" dirty="0" smtClean="0">
                <a:solidFill>
                  <a:schemeClr val="accent2">
                    <a:lumMod val="50000"/>
                  </a:schemeClr>
                </a:solidFill>
                <a:latin typeface="Cambria" pitchFamily="18" charset="0"/>
              </a:rPr>
              <a:t>2025)</a:t>
            </a:r>
            <a:endParaRPr lang="sr-Latn-CS" dirty="0">
              <a:solidFill>
                <a:schemeClr val="accent2">
                  <a:lumMod val="50000"/>
                </a:schemeClr>
              </a:solidFill>
              <a:latin typeface="Cambria" pitchFamily="18" charset="0"/>
            </a:endParaRPr>
          </a:p>
          <a:p>
            <a:pPr>
              <a:buClr>
                <a:schemeClr val="accent2">
                  <a:lumMod val="50000"/>
                </a:schemeClr>
              </a:buClr>
              <a:defRPr/>
            </a:pPr>
            <a:r>
              <a:rPr lang="sr-Latn-CS" dirty="0">
                <a:solidFill>
                  <a:schemeClr val="accent2">
                    <a:lumMod val="50000"/>
                  </a:schemeClr>
                </a:solidFill>
                <a:latin typeface="Cambria" pitchFamily="18" charset="0"/>
              </a:rPr>
              <a:t>-</a:t>
            </a:r>
            <a:r>
              <a:rPr lang="en-GB" dirty="0" smtClean="0">
                <a:solidFill>
                  <a:schemeClr val="accent2">
                    <a:lumMod val="50000"/>
                  </a:schemeClr>
                </a:solidFill>
                <a:latin typeface="Cambria" pitchFamily="18" charset="0"/>
              </a:rPr>
              <a:t>Men and women:</a:t>
            </a:r>
            <a:r>
              <a:rPr lang="sr-Latn-CS" dirty="0" smtClean="0">
                <a:solidFill>
                  <a:schemeClr val="accent2">
                    <a:lumMod val="50000"/>
                  </a:schemeClr>
                </a:solidFill>
                <a:latin typeface="Cambria" pitchFamily="18" charset="0"/>
              </a:rPr>
              <a:t> </a:t>
            </a:r>
            <a:r>
              <a:rPr lang="sr-Latn-CS" dirty="0">
                <a:solidFill>
                  <a:schemeClr val="accent2">
                    <a:lumMod val="50000"/>
                  </a:schemeClr>
                </a:solidFill>
                <a:latin typeface="Cambria" pitchFamily="18" charset="0"/>
              </a:rPr>
              <a:t>40 </a:t>
            </a:r>
            <a:r>
              <a:rPr lang="en-US" dirty="0" smtClean="0">
                <a:solidFill>
                  <a:schemeClr val="accent2">
                    <a:lumMod val="50000"/>
                  </a:schemeClr>
                </a:solidFill>
                <a:latin typeface="Cambria" pitchFamily="18" charset="0"/>
              </a:rPr>
              <a:t>years of insurance service </a:t>
            </a:r>
            <a:r>
              <a:rPr lang="sr-Latn-CS" dirty="0" smtClean="0">
                <a:solidFill>
                  <a:schemeClr val="accent2">
                    <a:lumMod val="50000"/>
                  </a:schemeClr>
                </a:solidFill>
                <a:latin typeface="Cambria" pitchFamily="18" charset="0"/>
              </a:rPr>
              <a:t>(</a:t>
            </a:r>
            <a:r>
              <a:rPr lang="en-US" dirty="0" smtClean="0">
                <a:solidFill>
                  <a:schemeClr val="accent2">
                    <a:lumMod val="50000"/>
                  </a:schemeClr>
                </a:solidFill>
                <a:latin typeface="Cambria" pitchFamily="18" charset="0"/>
              </a:rPr>
              <a:t>transitional </a:t>
            </a:r>
            <a:r>
              <a:rPr lang="sr-Latn-CS" dirty="0" smtClean="0">
                <a:solidFill>
                  <a:schemeClr val="accent2">
                    <a:lumMod val="50000"/>
                  </a:schemeClr>
                </a:solidFill>
                <a:latin typeface="Cambria" pitchFamily="18" charset="0"/>
              </a:rPr>
              <a:t>period </a:t>
            </a:r>
            <a:r>
              <a:rPr lang="en-US" dirty="0" smtClean="0">
                <a:solidFill>
                  <a:schemeClr val="accent2">
                    <a:lumMod val="50000"/>
                  </a:schemeClr>
                </a:solidFill>
                <a:latin typeface="Cambria" pitchFamily="18" charset="0"/>
              </a:rPr>
              <a:t>for women until </a:t>
            </a:r>
            <a:r>
              <a:rPr lang="sr-Latn-CS" dirty="0" smtClean="0">
                <a:solidFill>
                  <a:schemeClr val="accent2">
                    <a:lumMod val="50000"/>
                  </a:schemeClr>
                </a:solidFill>
                <a:latin typeface="Cambria" pitchFamily="18" charset="0"/>
              </a:rPr>
              <a:t>2033</a:t>
            </a:r>
            <a:endParaRPr lang="sr-Latn-CS" dirty="0">
              <a:solidFill>
                <a:schemeClr val="accent2">
                  <a:lumMod val="50000"/>
                </a:schemeClr>
              </a:solidFill>
              <a:latin typeface="Cambria" pitchFamily="18" charset="0"/>
            </a:endParaRPr>
          </a:p>
          <a:p>
            <a:r>
              <a:rPr lang="en-US" dirty="0" smtClean="0">
                <a:solidFill>
                  <a:schemeClr val="accent2">
                    <a:lumMod val="50000"/>
                  </a:schemeClr>
                </a:solidFill>
                <a:latin typeface="Cambria" pitchFamily="18" charset="0"/>
              </a:rPr>
              <a:t>30 years of  insurance service, with minimum 20 years working effectively in working positions for which in mines the insurance service period is calculated </a:t>
            </a:r>
          </a:p>
          <a:p>
            <a:r>
              <a:rPr lang="en-US" dirty="0" smtClean="0">
                <a:solidFill>
                  <a:schemeClr val="accent2">
                    <a:lumMod val="50000"/>
                  </a:schemeClr>
                </a:solidFill>
                <a:latin typeface="Cambria" pitchFamily="18" charset="0"/>
              </a:rPr>
              <a:t>at accelerated rate</a:t>
            </a:r>
          </a:p>
          <a:p>
            <a:r>
              <a:rPr lang="en-US" dirty="0" smtClean="0"/>
              <a:t>.</a:t>
            </a:r>
          </a:p>
          <a:p>
            <a:pPr>
              <a:buClr>
                <a:schemeClr val="accent2">
                  <a:lumMod val="50000"/>
                </a:schemeClr>
              </a:buClr>
              <a:buFontTx/>
              <a:buChar char="-"/>
              <a:defRPr/>
            </a:pPr>
            <a:r>
              <a:rPr lang="en-US" dirty="0" smtClean="0">
                <a:solidFill>
                  <a:schemeClr val="accent2">
                    <a:lumMod val="50000"/>
                  </a:schemeClr>
                </a:solidFill>
                <a:latin typeface="Cambria" pitchFamily="18" charset="0"/>
              </a:rPr>
              <a:t>One of parents of a child with serious disabilities, who is a beneficiary of personal disability benefit shall be entitled to the old – age pension with completed 20 years of insurance service, regardless of his/her age </a:t>
            </a:r>
            <a:endParaRPr lang="sr-Latn-CS" dirty="0">
              <a:solidFill>
                <a:schemeClr val="accent2">
                  <a:lumMod val="50000"/>
                </a:schemeClr>
              </a:solidFill>
              <a:latin typeface="Cambria" pitchFamily="18" charset="0"/>
            </a:endParaRPr>
          </a:p>
          <a:p>
            <a:pPr>
              <a:buClr>
                <a:schemeClr val="accent2">
                  <a:lumMod val="50000"/>
                </a:schemeClr>
              </a:buClr>
              <a:defRPr/>
            </a:pPr>
            <a:endParaRPr lang="sr-Latn-CS" dirty="0">
              <a:solidFill>
                <a:schemeClr val="accent2">
                  <a:lumMod val="50000"/>
                </a:schemeClr>
              </a:solidFill>
              <a:latin typeface="Cambria" pitchFamily="18" charset="0"/>
            </a:endParaRPr>
          </a:p>
          <a:p>
            <a:pPr>
              <a:buClr>
                <a:schemeClr val="accent2">
                  <a:lumMod val="50000"/>
                </a:schemeClr>
              </a:buClr>
              <a:buFontTx/>
              <a:buChar char="-"/>
              <a:defRPr/>
            </a:pPr>
            <a:r>
              <a:rPr lang="en-US" b="1" dirty="0" smtClean="0">
                <a:solidFill>
                  <a:schemeClr val="accent2">
                    <a:lumMod val="50000"/>
                  </a:schemeClr>
                </a:solidFill>
                <a:latin typeface="Cambria" pitchFamily="18" charset="0"/>
              </a:rPr>
              <a:t>Early old – age pension</a:t>
            </a:r>
            <a:endParaRPr lang="sr-Latn-CS" b="1" dirty="0">
              <a:solidFill>
                <a:schemeClr val="accent2">
                  <a:lumMod val="50000"/>
                </a:schemeClr>
              </a:solidFill>
              <a:latin typeface="Cambria" pitchFamily="18" charset="0"/>
            </a:endParaRPr>
          </a:p>
          <a:p>
            <a:pPr>
              <a:buClr>
                <a:schemeClr val="accent2">
                  <a:lumMod val="50000"/>
                </a:schemeClr>
              </a:buClr>
              <a:defRPr/>
            </a:pPr>
            <a:r>
              <a:rPr lang="en-GB" dirty="0" smtClean="0">
                <a:solidFill>
                  <a:schemeClr val="accent2">
                    <a:lumMod val="50000"/>
                  </a:schemeClr>
                </a:solidFill>
                <a:latin typeface="Cambria" pitchFamily="18" charset="0"/>
              </a:rPr>
              <a:t>M</a:t>
            </a:r>
            <a:r>
              <a:rPr lang="en-US" dirty="0" smtClean="0">
                <a:solidFill>
                  <a:schemeClr val="accent2">
                    <a:lumMod val="50000"/>
                  </a:schemeClr>
                </a:solidFill>
                <a:latin typeface="Cambria" pitchFamily="18" charset="0"/>
              </a:rPr>
              <a:t>en and women</a:t>
            </a:r>
            <a:r>
              <a:rPr lang="en-GB" dirty="0" smtClean="0">
                <a:solidFill>
                  <a:schemeClr val="accent2">
                    <a:lumMod val="50000"/>
                  </a:schemeClr>
                </a:solidFill>
                <a:latin typeface="Cambria" pitchFamily="18" charset="0"/>
              </a:rPr>
              <a:t>:  </a:t>
            </a:r>
            <a:r>
              <a:rPr lang="en-GB" dirty="0">
                <a:solidFill>
                  <a:schemeClr val="accent2">
                    <a:lumMod val="50000"/>
                  </a:schemeClr>
                </a:solidFill>
                <a:latin typeface="Cambria" pitchFamily="18" charset="0"/>
              </a:rPr>
              <a:t>62</a:t>
            </a:r>
            <a:r>
              <a:rPr lang="sr-Latn-CS"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years of age </a:t>
            </a:r>
            <a:r>
              <a:rPr lang="en-GB" dirty="0" smtClean="0">
                <a:solidFill>
                  <a:schemeClr val="accent2">
                    <a:lumMod val="50000"/>
                  </a:schemeClr>
                </a:solidFill>
                <a:latin typeface="Cambria" pitchFamily="18" charset="0"/>
              </a:rPr>
              <a:t>+ </a:t>
            </a:r>
            <a:r>
              <a:rPr lang="en-GB" dirty="0">
                <a:solidFill>
                  <a:schemeClr val="accent2">
                    <a:lumMod val="50000"/>
                  </a:schemeClr>
                </a:solidFill>
                <a:latin typeface="Cambria" pitchFamily="18" charset="0"/>
              </a:rPr>
              <a:t>15 </a:t>
            </a:r>
            <a:r>
              <a:rPr lang="en-US" dirty="0" smtClean="0">
                <a:solidFill>
                  <a:schemeClr val="accent2">
                    <a:lumMod val="50000"/>
                  </a:schemeClr>
                </a:solidFill>
                <a:latin typeface="Cambria" pitchFamily="18" charset="0"/>
              </a:rPr>
              <a:t>years of pension service </a:t>
            </a:r>
            <a:endParaRPr lang="en-GB" dirty="0">
              <a:solidFill>
                <a:schemeClr val="accent2">
                  <a:lumMod val="50000"/>
                </a:schemeClr>
              </a:solidFill>
              <a:latin typeface="Cambria" pitchFamily="18" charset="0"/>
            </a:endParaRPr>
          </a:p>
          <a:p>
            <a:pPr>
              <a:buClr>
                <a:schemeClr val="accent2">
                  <a:lumMod val="50000"/>
                </a:schemeClr>
              </a:buClr>
              <a:buFont typeface="Arial" pitchFamily="34" charset="0"/>
              <a:buChar char="•"/>
              <a:defRPr/>
            </a:pPr>
            <a:endParaRPr lang="pt-BR" sz="2000" dirty="0"/>
          </a:p>
          <a:p>
            <a:pPr>
              <a:buClr>
                <a:schemeClr val="accent2">
                  <a:lumMod val="50000"/>
                </a:schemeClr>
              </a:buClr>
              <a:buFont typeface="Arial" pitchFamily="34" charset="0"/>
              <a:buChar char="•"/>
              <a:defRPr/>
            </a:pPr>
            <a:endParaRPr lang="pl-PL" sz="2000" dirty="0"/>
          </a:p>
          <a:p>
            <a:pPr lvl="1">
              <a:buClr>
                <a:srgbClr val="000099"/>
              </a:buClr>
              <a:defRPr/>
            </a:pPr>
            <a:endParaRPr lang="en-US" sz="2000" b="1" dirty="0">
              <a:solidFill>
                <a:srgbClr val="000099"/>
              </a:solidFill>
            </a:endParaRPr>
          </a:p>
          <a:p>
            <a:pPr>
              <a:buFontTx/>
              <a:buChar char="-"/>
              <a:defRPr/>
            </a:pPr>
            <a:endParaRPr lang="sr-Latn-CS" sz="1200" dirty="0">
              <a:solidFill>
                <a:srgbClr val="0000CC"/>
              </a:solidFill>
            </a:endParaRPr>
          </a:p>
          <a:p>
            <a:pPr>
              <a:buFontTx/>
              <a:buChar char="-"/>
              <a:defRPr/>
            </a:pPr>
            <a:endParaRPr lang="en-US" sz="1600" b="1" dirty="0">
              <a:solidFill>
                <a:srgbClr val="00B0F0"/>
              </a:solidFill>
            </a:endParaRPr>
          </a:p>
          <a:p>
            <a:pPr>
              <a:defRPr/>
            </a:pPr>
            <a:endParaRPr lang="en-US" sz="1600" dirty="0">
              <a:solidFill>
                <a:srgbClr val="000099"/>
              </a:solidFill>
            </a:endParaRPr>
          </a:p>
          <a:p>
            <a:pPr marL="990600" lvl="1" indent="-533400">
              <a:buClr>
                <a:srgbClr val="000099"/>
              </a:buClr>
              <a:defRPr/>
            </a:pPr>
            <a:endParaRPr lang="en-US" sz="2000" dirty="0">
              <a:solidFill>
                <a:srgbClr val="000099"/>
              </a:solidFill>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9242012A-24F4-4316-824F-952D35141557}" type="slidenum">
              <a:rPr lang="en-US"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19460"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1946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1946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762000" y="1219200"/>
            <a:ext cx="7643813" cy="5881610"/>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defRPr/>
            </a:pPr>
            <a:r>
              <a:rPr lang="sr-Latn-CS" sz="2400" b="1" dirty="0">
                <a:solidFill>
                  <a:schemeClr val="accent2">
                    <a:lumMod val="50000"/>
                  </a:schemeClr>
                </a:solidFill>
                <a:latin typeface="Cambria" pitchFamily="18" charset="0"/>
              </a:rPr>
              <a:t>d) </a:t>
            </a:r>
            <a:r>
              <a:rPr lang="en-US" sz="2400" b="1" dirty="0" smtClean="0">
                <a:solidFill>
                  <a:schemeClr val="accent2">
                    <a:lumMod val="50000"/>
                  </a:schemeClr>
                </a:solidFill>
                <a:latin typeface="Cambria" pitchFamily="18" charset="0"/>
              </a:rPr>
              <a:t>Benefits for family members </a:t>
            </a:r>
            <a:endParaRPr lang="sr-Latn-CS" sz="2400" b="1" dirty="0">
              <a:solidFill>
                <a:schemeClr val="accent2">
                  <a:lumMod val="50000"/>
                </a:schemeClr>
              </a:solidFill>
              <a:latin typeface="Cambria" pitchFamily="18" charset="0"/>
            </a:endParaRPr>
          </a:p>
          <a:p>
            <a:pPr>
              <a:defRPr/>
            </a:pPr>
            <a:endParaRPr lang="en-GB" sz="2800" b="1" u="sng" dirty="0">
              <a:solidFill>
                <a:schemeClr val="accent2">
                  <a:lumMod val="50000"/>
                </a:schemeClr>
              </a:solidFill>
              <a:latin typeface="Cambria" pitchFamily="18" charset="0"/>
            </a:endParaRPr>
          </a:p>
          <a:p>
            <a:pPr>
              <a:defRPr/>
            </a:pPr>
            <a:r>
              <a:rPr lang="sl-SI" sz="2000" dirty="0">
                <a:solidFill>
                  <a:schemeClr val="accent2">
                    <a:lumMod val="50000"/>
                  </a:schemeClr>
                </a:solidFill>
                <a:latin typeface="Cambria" pitchFamily="18" charset="0"/>
              </a:rPr>
              <a:t> </a:t>
            </a:r>
            <a:r>
              <a:rPr lang="en-US" b="1" dirty="0" smtClean="0">
                <a:solidFill>
                  <a:schemeClr val="accent2">
                    <a:lumMod val="50000"/>
                  </a:schemeClr>
                </a:solidFill>
                <a:latin typeface="Cambria" pitchFamily="18" charset="0"/>
              </a:rPr>
              <a:t>Montenegrin legislation</a:t>
            </a:r>
            <a:r>
              <a:rPr lang="en-GB" sz="2400" b="1" dirty="0" smtClean="0">
                <a:solidFill>
                  <a:schemeClr val="accent2">
                    <a:lumMod val="50000"/>
                  </a:schemeClr>
                </a:solidFill>
                <a:latin typeface="Cambria" pitchFamily="18" charset="0"/>
              </a:rPr>
              <a:t>:</a:t>
            </a:r>
            <a:endParaRPr lang="en-US" sz="2400" dirty="0">
              <a:solidFill>
                <a:schemeClr val="accent2">
                  <a:lumMod val="50000"/>
                </a:schemeClr>
              </a:solidFill>
              <a:latin typeface="Cambria" pitchFamily="18" charset="0"/>
            </a:endParaRPr>
          </a:p>
          <a:p>
            <a:pPr>
              <a:defRPr/>
            </a:pPr>
            <a:endParaRPr lang="pl-PL" dirty="0">
              <a:solidFill>
                <a:schemeClr val="accent2">
                  <a:lumMod val="50000"/>
                </a:schemeClr>
              </a:solidFill>
              <a:latin typeface="Cambria" pitchFamily="18" charset="0"/>
            </a:endParaRPr>
          </a:p>
          <a:p>
            <a:pPr>
              <a:buFont typeface="Wingdings" pitchFamily="2" charset="2"/>
              <a:buChar char="§"/>
              <a:defRPr/>
            </a:pPr>
            <a:r>
              <a:rPr lang="pt-BR" dirty="0" smtClean="0">
                <a:solidFill>
                  <a:schemeClr val="accent2">
                    <a:lumMod val="50000"/>
                  </a:schemeClr>
                </a:solidFill>
                <a:latin typeface="Cambria" pitchFamily="18" charset="0"/>
              </a:rPr>
              <a:t>Law on Pension and Disability Insurance (</a:t>
            </a:r>
            <a:r>
              <a:rPr lang="en-US" dirty="0" smtClean="0">
                <a:solidFill>
                  <a:schemeClr val="accent2">
                    <a:lumMod val="50000"/>
                  </a:schemeClr>
                </a:solidFill>
                <a:latin typeface="Cambria" pitchFamily="18" charset="0"/>
              </a:rPr>
              <a:t>Official Gazette of the Republic of Montenegro </a:t>
            </a:r>
            <a:r>
              <a:rPr lang="pt-BR" dirty="0" smtClean="0">
                <a:solidFill>
                  <a:schemeClr val="accent2">
                    <a:lumMod val="50000"/>
                  </a:schemeClr>
                </a:solidFill>
                <a:latin typeface="Cambria" pitchFamily="18" charset="0"/>
              </a:rPr>
              <a:t>54/03</a:t>
            </a:r>
            <a:r>
              <a:rPr lang="pt-BR" dirty="0">
                <a:solidFill>
                  <a:schemeClr val="accent2">
                    <a:lumMod val="50000"/>
                  </a:schemeClr>
                </a:solidFill>
                <a:latin typeface="Cambria" pitchFamily="18" charset="0"/>
              </a:rPr>
              <a:t>,</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39/04,</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79/04,</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81/04</a:t>
            </a:r>
            <a:r>
              <a:rPr lang="sr-Latn-CS" dirty="0">
                <a:solidFill>
                  <a:schemeClr val="accent2">
                    <a:lumMod val="50000"/>
                  </a:schemeClr>
                </a:solidFill>
                <a:latin typeface="Cambria" pitchFamily="18" charset="0"/>
              </a:rPr>
              <a:t> </a:t>
            </a:r>
            <a:r>
              <a:rPr lang="pt-BR" dirty="0" smtClean="0">
                <a:solidFill>
                  <a:schemeClr val="accent2">
                    <a:lumMod val="50000"/>
                  </a:schemeClr>
                </a:solidFill>
                <a:latin typeface="Cambria" pitchFamily="18" charset="0"/>
              </a:rPr>
              <a:t>and 47/07 and </a:t>
            </a:r>
            <a:r>
              <a:rPr lang="en-US" dirty="0" smtClean="0">
                <a:solidFill>
                  <a:schemeClr val="accent2">
                    <a:lumMod val="50000"/>
                  </a:schemeClr>
                </a:solidFill>
                <a:latin typeface="Cambria" pitchFamily="18" charset="0"/>
              </a:rPr>
              <a:t>Official Gazette of Montenegro </a:t>
            </a:r>
            <a:r>
              <a:rPr lang="pt-BR" dirty="0" smtClean="0">
                <a:solidFill>
                  <a:schemeClr val="accent2">
                    <a:lumMod val="50000"/>
                  </a:schemeClr>
                </a:solidFill>
                <a:latin typeface="Cambria" pitchFamily="18" charset="0"/>
              </a:rPr>
              <a:t>79/08,14/10</a:t>
            </a:r>
            <a:r>
              <a:rPr lang="pt-BR" dirty="0">
                <a:solidFill>
                  <a:schemeClr val="accent2">
                    <a:lumMod val="50000"/>
                  </a:schemeClr>
                </a:solidFill>
                <a:latin typeface="Cambria" pitchFamily="18" charset="0"/>
              </a:rPr>
              <a:t>,</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78/10,</a:t>
            </a:r>
            <a:r>
              <a:rPr lang="sr-Latn-CS" dirty="0">
                <a:solidFill>
                  <a:schemeClr val="accent2">
                    <a:lumMod val="50000"/>
                  </a:schemeClr>
                </a:solidFill>
                <a:latin typeface="Cambria" pitchFamily="18" charset="0"/>
              </a:rPr>
              <a:t> </a:t>
            </a:r>
            <a:r>
              <a:rPr lang="pt-BR" dirty="0">
                <a:solidFill>
                  <a:schemeClr val="accent2">
                    <a:lumMod val="50000"/>
                  </a:schemeClr>
                </a:solidFill>
                <a:latin typeface="Cambria" pitchFamily="18" charset="0"/>
              </a:rPr>
              <a:t>34/11</a:t>
            </a:r>
            <a:r>
              <a:rPr lang="sr-Latn-CS" dirty="0">
                <a:solidFill>
                  <a:schemeClr val="accent2">
                    <a:lumMod val="50000"/>
                  </a:schemeClr>
                </a:solidFill>
                <a:latin typeface="Cambria" pitchFamily="18" charset="0"/>
              </a:rPr>
              <a:t>,</a:t>
            </a:r>
            <a:r>
              <a:rPr lang="pt-BR" dirty="0">
                <a:solidFill>
                  <a:schemeClr val="accent2">
                    <a:lumMod val="50000"/>
                  </a:schemeClr>
                </a:solidFill>
                <a:latin typeface="Cambria" pitchFamily="18" charset="0"/>
              </a:rPr>
              <a:t> 40/11</a:t>
            </a:r>
            <a:r>
              <a:rPr lang="sr-Latn-CS" dirty="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and </a:t>
            </a:r>
            <a:r>
              <a:rPr lang="sr-Latn-CS" dirty="0" smtClean="0">
                <a:solidFill>
                  <a:schemeClr val="accent2">
                    <a:lumMod val="50000"/>
                  </a:schemeClr>
                </a:solidFill>
                <a:latin typeface="Cambria" pitchFamily="18" charset="0"/>
              </a:rPr>
              <a:t>66</a:t>
            </a:r>
            <a:r>
              <a:rPr lang="pt-BR" dirty="0">
                <a:solidFill>
                  <a:schemeClr val="accent2">
                    <a:lumMod val="50000"/>
                  </a:schemeClr>
                </a:solidFill>
                <a:latin typeface="Cambria" pitchFamily="18" charset="0"/>
              </a:rPr>
              <a:t>/</a:t>
            </a:r>
            <a:r>
              <a:rPr lang="sr-Latn-CS" dirty="0">
                <a:solidFill>
                  <a:schemeClr val="accent2">
                    <a:lumMod val="50000"/>
                  </a:schemeClr>
                </a:solidFill>
                <a:latin typeface="Cambria" pitchFamily="18" charset="0"/>
              </a:rPr>
              <a:t>12</a:t>
            </a:r>
            <a:r>
              <a:rPr lang="pt-BR" dirty="0">
                <a:solidFill>
                  <a:schemeClr val="accent2">
                    <a:lumMod val="50000"/>
                  </a:schemeClr>
                </a:solidFill>
                <a:latin typeface="Cambria" pitchFamily="18" charset="0"/>
              </a:rPr>
              <a:t>)</a:t>
            </a:r>
            <a:r>
              <a:rPr lang="sr-Latn-CS" dirty="0">
                <a:solidFill>
                  <a:schemeClr val="accent2">
                    <a:lumMod val="50000"/>
                  </a:schemeClr>
                </a:solidFill>
                <a:latin typeface="Cambria" pitchFamily="18" charset="0"/>
              </a:rPr>
              <a:t>,</a:t>
            </a:r>
          </a:p>
          <a:p>
            <a:pPr>
              <a:buFont typeface="Wingdings" pitchFamily="2" charset="2"/>
              <a:buChar char="§"/>
              <a:defRPr/>
            </a:pPr>
            <a:r>
              <a:rPr lang="en-US" dirty="0" smtClean="0">
                <a:solidFill>
                  <a:schemeClr val="accent2">
                    <a:lumMod val="50000"/>
                  </a:schemeClr>
                </a:solidFill>
                <a:latin typeface="Cambria" pitchFamily="18" charset="0"/>
              </a:rPr>
              <a:t>Secondary legislation</a:t>
            </a:r>
            <a:r>
              <a:rPr lang="pl-PL" dirty="0" smtClean="0">
                <a:solidFill>
                  <a:schemeClr val="accent2">
                    <a:lumMod val="50000"/>
                  </a:schemeClr>
                </a:solidFill>
                <a:latin typeface="Cambria" pitchFamily="18" charset="0"/>
              </a:rPr>
              <a:t>,</a:t>
            </a:r>
            <a:endParaRPr lang="pl-PL" dirty="0">
              <a:solidFill>
                <a:schemeClr val="accent2">
                  <a:lumMod val="50000"/>
                </a:schemeClr>
              </a:solidFill>
              <a:latin typeface="Cambria" pitchFamily="18" charset="0"/>
            </a:endParaRPr>
          </a:p>
          <a:p>
            <a:pPr>
              <a:buFont typeface="Wingdings" pitchFamily="2" charset="2"/>
              <a:buChar char="§"/>
              <a:defRPr/>
            </a:pPr>
            <a:r>
              <a:rPr lang="en-US" dirty="0" smtClean="0">
                <a:solidFill>
                  <a:schemeClr val="accent2">
                    <a:lumMod val="50000"/>
                  </a:schemeClr>
                </a:solidFill>
                <a:latin typeface="Cambria" pitchFamily="18" charset="0"/>
              </a:rPr>
              <a:t>Law on Contributions for Compulsory Social Insurance </a:t>
            </a:r>
            <a:r>
              <a:rPr lang="pl-PL" dirty="0" smtClean="0">
                <a:solidFill>
                  <a:schemeClr val="accent2">
                    <a:lumMod val="50000"/>
                  </a:schemeClr>
                </a:solidFill>
                <a:latin typeface="Cambria" pitchFamily="18" charset="0"/>
              </a:rPr>
              <a:t>(</a:t>
            </a:r>
            <a:r>
              <a:rPr lang="en-US" dirty="0" smtClean="0">
                <a:solidFill>
                  <a:schemeClr val="accent2">
                    <a:lumMod val="50000"/>
                  </a:schemeClr>
                </a:solidFill>
                <a:latin typeface="Cambria" pitchFamily="18" charset="0"/>
              </a:rPr>
              <a:t>Official Gazette of Montenegro </a:t>
            </a:r>
            <a:r>
              <a:rPr lang="pl-PL" dirty="0" smtClean="0">
                <a:solidFill>
                  <a:schemeClr val="accent2">
                    <a:lumMod val="50000"/>
                  </a:schemeClr>
                </a:solidFill>
                <a:latin typeface="Cambria" pitchFamily="18" charset="0"/>
              </a:rPr>
              <a:t>13/07</a:t>
            </a:r>
            <a:r>
              <a:rPr lang="pl-PL" dirty="0">
                <a:solidFill>
                  <a:schemeClr val="accent2">
                    <a:lumMod val="50000"/>
                  </a:schemeClr>
                </a:solidFill>
                <a:latin typeface="Cambria" pitchFamily="18" charset="0"/>
              </a:rPr>
              <a:t>, 79/08, 86/09, 78/10 </a:t>
            </a:r>
            <a:r>
              <a:rPr lang="en-US" dirty="0" smtClean="0">
                <a:solidFill>
                  <a:schemeClr val="accent2">
                    <a:lumMod val="50000"/>
                  </a:schemeClr>
                </a:solidFill>
                <a:latin typeface="Cambria" pitchFamily="18" charset="0"/>
              </a:rPr>
              <a:t>and </a:t>
            </a:r>
            <a:r>
              <a:rPr lang="pl-PL" dirty="0" smtClean="0">
                <a:solidFill>
                  <a:schemeClr val="accent2">
                    <a:lumMod val="50000"/>
                  </a:schemeClr>
                </a:solidFill>
                <a:latin typeface="Cambria" pitchFamily="18" charset="0"/>
              </a:rPr>
              <a:t>14/12</a:t>
            </a:r>
            <a:r>
              <a:rPr lang="pl-PL" dirty="0">
                <a:solidFill>
                  <a:schemeClr val="accent2">
                    <a:lumMod val="50000"/>
                  </a:schemeClr>
                </a:solidFill>
                <a:latin typeface="Cambria" pitchFamily="18" charset="0"/>
              </a:rPr>
              <a:t>),</a:t>
            </a:r>
            <a:endParaRPr lang="sr-Latn-CS" dirty="0">
              <a:solidFill>
                <a:schemeClr val="accent2">
                  <a:lumMod val="50000"/>
                </a:schemeClr>
              </a:solidFill>
              <a:latin typeface="Cambria" pitchFamily="18" charset="0"/>
            </a:endParaRPr>
          </a:p>
          <a:p>
            <a:pPr>
              <a:buFont typeface="Wingdings" pitchFamily="2" charset="2"/>
              <a:buChar char="§"/>
              <a:defRPr/>
            </a:pPr>
            <a:endParaRPr lang="pt-BR" dirty="0">
              <a:solidFill>
                <a:schemeClr val="accent2">
                  <a:lumMod val="50000"/>
                </a:schemeClr>
              </a:solidFill>
              <a:latin typeface="Cambria" pitchFamily="18" charset="0"/>
            </a:endParaRPr>
          </a:p>
          <a:p>
            <a:pPr>
              <a:buFont typeface="Arial" pitchFamily="34" charset="0"/>
              <a:buChar char="•"/>
              <a:defRPr/>
            </a:pPr>
            <a:endParaRPr lang="pl-PL" sz="2000" dirty="0">
              <a:solidFill>
                <a:schemeClr val="accent6">
                  <a:lumMod val="50000"/>
                </a:schemeClr>
              </a:solidFill>
              <a:latin typeface="Cambria" pitchFamily="18" charset="0"/>
            </a:endParaRPr>
          </a:p>
          <a:p>
            <a:pPr lvl="1">
              <a:buClr>
                <a:srgbClr val="000099"/>
              </a:buClr>
              <a:defRPr/>
            </a:pPr>
            <a:endParaRPr lang="en-US" sz="2000" b="1" dirty="0">
              <a:solidFill>
                <a:srgbClr val="000099"/>
              </a:solidFill>
            </a:endParaRPr>
          </a:p>
          <a:p>
            <a:pPr>
              <a:buFontTx/>
              <a:buChar char="-"/>
              <a:defRPr/>
            </a:pPr>
            <a:endParaRPr lang="sr-Latn-CS" sz="1200" dirty="0">
              <a:solidFill>
                <a:srgbClr val="0000CC"/>
              </a:solidFill>
            </a:endParaRPr>
          </a:p>
          <a:p>
            <a:pPr>
              <a:buFontTx/>
              <a:buChar char="-"/>
              <a:defRPr/>
            </a:pPr>
            <a:endParaRPr lang="en-US" sz="1600" b="1" dirty="0">
              <a:solidFill>
                <a:srgbClr val="00B0F0"/>
              </a:solidFill>
            </a:endParaRPr>
          </a:p>
          <a:p>
            <a:pPr>
              <a:defRPr/>
            </a:pPr>
            <a:endParaRPr lang="en-US" sz="1600" dirty="0">
              <a:solidFill>
                <a:srgbClr val="000099"/>
              </a:solidFill>
            </a:endParaRPr>
          </a:p>
          <a:p>
            <a:pPr marL="990600" lvl="1" indent="-533400">
              <a:buClr>
                <a:srgbClr val="000099"/>
              </a:buClr>
              <a:defRPr/>
            </a:pPr>
            <a:endParaRPr lang="en-US" sz="2000" dirty="0">
              <a:solidFill>
                <a:srgbClr val="000099"/>
              </a:solidFill>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5150FEC9-33EC-4A71-AEF4-4C0D38DFFAB7}"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20484"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2048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2049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914400"/>
            <a:ext cx="7974013" cy="7580537"/>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defRPr/>
            </a:pPr>
            <a:r>
              <a:rPr lang="sr-Latn-CS" sz="2400" b="1" dirty="0">
                <a:solidFill>
                  <a:schemeClr val="accent2">
                    <a:lumMod val="50000"/>
                  </a:schemeClr>
                </a:solidFill>
                <a:latin typeface="Cambria" pitchFamily="18" charset="0"/>
              </a:rPr>
              <a:t>d) </a:t>
            </a:r>
            <a:r>
              <a:rPr lang="en-US" sz="2400" b="1" dirty="0" smtClean="0">
                <a:solidFill>
                  <a:schemeClr val="accent2">
                    <a:lumMod val="50000"/>
                  </a:schemeClr>
                </a:solidFill>
                <a:latin typeface="Cambria" pitchFamily="18" charset="0"/>
              </a:rPr>
              <a:t>Benefits for family members </a:t>
            </a:r>
            <a:endParaRPr lang="sr-Latn-CS" sz="2400" b="1" dirty="0">
              <a:solidFill>
                <a:schemeClr val="accent2">
                  <a:lumMod val="50000"/>
                </a:schemeClr>
              </a:solidFill>
              <a:latin typeface="Cambria" pitchFamily="18" charset="0"/>
            </a:endParaRPr>
          </a:p>
          <a:p>
            <a:pPr algn="ctr">
              <a:defRPr/>
            </a:pPr>
            <a:endParaRPr lang="sr-Latn-CS" sz="2400" b="1" dirty="0">
              <a:solidFill>
                <a:schemeClr val="accent2">
                  <a:lumMod val="50000"/>
                </a:schemeClr>
              </a:solidFill>
              <a:latin typeface="Cambria" pitchFamily="18" charset="0"/>
            </a:endParaRPr>
          </a:p>
          <a:p>
            <a:pPr>
              <a:lnSpc>
                <a:spcPct val="90000"/>
              </a:lnSpc>
              <a:buClr>
                <a:srgbClr val="CC3300"/>
              </a:buClr>
              <a:defRPr/>
            </a:pPr>
            <a:r>
              <a:rPr lang="en-US" b="1" dirty="0" smtClean="0">
                <a:solidFill>
                  <a:schemeClr val="accent2">
                    <a:lumMod val="50000"/>
                  </a:schemeClr>
                </a:solidFill>
                <a:latin typeface="Cambria" pitchFamily="18" charset="0"/>
              </a:rPr>
              <a:t>Survivor’s pension shall be acquired following the death of</a:t>
            </a:r>
            <a:r>
              <a:rPr lang="sr-Latn-CS" b="1" dirty="0" smtClean="0">
                <a:solidFill>
                  <a:schemeClr val="accent2">
                    <a:lumMod val="50000"/>
                  </a:schemeClr>
                </a:solidFill>
                <a:latin typeface="Cambria" pitchFamily="18" charset="0"/>
              </a:rPr>
              <a:t>:</a:t>
            </a:r>
            <a:r>
              <a:rPr lang="en-GB" b="1" u="sng" dirty="0" smtClean="0">
                <a:solidFill>
                  <a:schemeClr val="accent2">
                    <a:lumMod val="50000"/>
                  </a:schemeClr>
                </a:solidFill>
                <a:latin typeface="Cambria" pitchFamily="18" charset="0"/>
              </a:rPr>
              <a:t> </a:t>
            </a:r>
            <a:endParaRPr lang="sr-Latn-CS" b="1" u="sng" dirty="0">
              <a:solidFill>
                <a:schemeClr val="accent2">
                  <a:lumMod val="50000"/>
                </a:schemeClr>
              </a:solidFill>
              <a:latin typeface="Cambria" pitchFamily="18" charset="0"/>
            </a:endParaRPr>
          </a:p>
          <a:p>
            <a:pPr>
              <a:lnSpc>
                <a:spcPct val="90000"/>
              </a:lnSpc>
              <a:buClr>
                <a:srgbClr val="CC3300"/>
              </a:buClr>
              <a:defRPr/>
            </a:pPr>
            <a:endParaRPr lang="sr-Latn-CS" b="1" u="sng" dirty="0">
              <a:solidFill>
                <a:schemeClr val="accent2">
                  <a:lumMod val="50000"/>
                </a:schemeClr>
              </a:solidFill>
              <a:latin typeface="Cambria" pitchFamily="18" charset="0"/>
            </a:endParaRPr>
          </a:p>
          <a:p>
            <a:pPr>
              <a:lnSpc>
                <a:spcPct val="90000"/>
              </a:lnSpc>
              <a:buClr>
                <a:schemeClr val="accent2">
                  <a:lumMod val="50000"/>
                </a:schemeClr>
              </a:buClr>
              <a:buFont typeface="Wingdings" pitchFamily="2" charset="2"/>
              <a:buChar char="§"/>
              <a:defRPr/>
            </a:pPr>
            <a:r>
              <a:rPr lang="sr-Latn-CS" dirty="0">
                <a:solidFill>
                  <a:schemeClr val="accent2">
                    <a:lumMod val="50000"/>
                  </a:schemeClr>
                </a:solidFill>
                <a:latin typeface="Cambria" pitchFamily="18" charset="0"/>
              </a:rPr>
              <a:t>     </a:t>
            </a:r>
            <a:r>
              <a:rPr lang="en-US" b="1" dirty="0" smtClean="0">
                <a:solidFill>
                  <a:schemeClr val="accent2">
                    <a:lumMod val="50000"/>
                  </a:schemeClr>
                </a:solidFill>
                <a:latin typeface="Cambria" pitchFamily="18" charset="0"/>
              </a:rPr>
              <a:t>Policy holder </a:t>
            </a:r>
            <a:r>
              <a:rPr lang="sr-Latn-CS" dirty="0" smtClean="0">
                <a:solidFill>
                  <a:schemeClr val="accent2">
                    <a:lumMod val="50000"/>
                  </a:schemeClr>
                </a:solidFill>
                <a:latin typeface="Cambria" pitchFamily="18" charset="0"/>
              </a:rPr>
              <a:t>(</a:t>
            </a:r>
            <a:r>
              <a:rPr lang="en-US" dirty="0" smtClean="0">
                <a:solidFill>
                  <a:schemeClr val="accent2">
                    <a:lumMod val="50000"/>
                  </a:schemeClr>
                </a:solidFill>
                <a:latin typeface="Cambria" pitchFamily="18" charset="0"/>
              </a:rPr>
              <a:t>person who completed minimum five years of insurance service or at least 10 years of pension service, or a person who fulfilled conditions for old –age or disability pension; if the death of a policy holder occurred as a result of injury at work or occupational disease, members of his/her family shall be entitled to survivor’s pension, regardless of the length of a pension service of a policy holder</a:t>
            </a:r>
            <a:r>
              <a:rPr lang="sr-Latn-CS" dirty="0" smtClean="0">
                <a:solidFill>
                  <a:schemeClr val="accent2">
                    <a:lumMod val="50000"/>
                  </a:schemeClr>
                </a:solidFill>
                <a:latin typeface="Cambria" pitchFamily="18" charset="0"/>
              </a:rPr>
              <a:t>)</a:t>
            </a:r>
            <a:endParaRPr lang="sr-Latn-CS" dirty="0">
              <a:solidFill>
                <a:schemeClr val="accent2">
                  <a:lumMod val="50000"/>
                </a:schemeClr>
              </a:solidFill>
              <a:latin typeface="Cambria" pitchFamily="18" charset="0"/>
            </a:endParaRPr>
          </a:p>
          <a:p>
            <a:pPr>
              <a:lnSpc>
                <a:spcPct val="90000"/>
              </a:lnSpc>
              <a:buClr>
                <a:schemeClr val="accent2">
                  <a:lumMod val="50000"/>
                </a:schemeClr>
              </a:buClr>
              <a:buFont typeface="Wingdings" pitchFamily="2" charset="2"/>
              <a:buChar char="§"/>
              <a:defRPr/>
            </a:pPr>
            <a:r>
              <a:rPr lang="sr-Latn-CS" dirty="0">
                <a:solidFill>
                  <a:schemeClr val="accent2">
                    <a:lumMod val="50000"/>
                  </a:schemeClr>
                </a:solidFill>
                <a:latin typeface="Cambria" pitchFamily="18" charset="0"/>
              </a:rPr>
              <a:t>    </a:t>
            </a:r>
            <a:r>
              <a:rPr lang="en-US" b="1" dirty="0" smtClean="0">
                <a:solidFill>
                  <a:schemeClr val="accent2">
                    <a:lumMod val="50000"/>
                  </a:schemeClr>
                </a:solidFill>
                <a:latin typeface="Cambria" pitchFamily="18" charset="0"/>
              </a:rPr>
              <a:t>Pension beneficiary </a:t>
            </a:r>
            <a:endParaRPr lang="sr-Latn-CS" b="1" dirty="0">
              <a:solidFill>
                <a:schemeClr val="accent2">
                  <a:lumMod val="50000"/>
                </a:schemeClr>
              </a:solidFill>
              <a:latin typeface="Cambria" pitchFamily="18" charset="0"/>
            </a:endParaRPr>
          </a:p>
          <a:p>
            <a:pPr>
              <a:lnSpc>
                <a:spcPct val="90000"/>
              </a:lnSpc>
              <a:buClr>
                <a:schemeClr val="accent2">
                  <a:lumMod val="50000"/>
                </a:schemeClr>
              </a:buClr>
              <a:defRPr/>
            </a:pPr>
            <a:endParaRPr lang="sr-Latn-CS" dirty="0">
              <a:solidFill>
                <a:schemeClr val="accent2">
                  <a:lumMod val="50000"/>
                </a:schemeClr>
              </a:solidFill>
              <a:latin typeface="Cambria" pitchFamily="18" charset="0"/>
            </a:endParaRPr>
          </a:p>
          <a:p>
            <a:pPr>
              <a:lnSpc>
                <a:spcPct val="90000"/>
              </a:lnSpc>
              <a:buClr>
                <a:schemeClr val="accent2">
                  <a:lumMod val="50000"/>
                </a:schemeClr>
              </a:buClr>
              <a:defRPr/>
            </a:pPr>
            <a:r>
              <a:rPr lang="en-US" b="1" dirty="0" smtClean="0">
                <a:solidFill>
                  <a:schemeClr val="accent2">
                    <a:lumMod val="50000"/>
                  </a:schemeClr>
                </a:solidFill>
                <a:latin typeface="Cambria" pitchFamily="18" charset="0"/>
              </a:rPr>
              <a:t>Members of family who gain the rights, with fulfillment of legal conditions</a:t>
            </a:r>
            <a:r>
              <a:rPr lang="sr-Latn-CS" b="1" dirty="0" smtClean="0">
                <a:solidFill>
                  <a:schemeClr val="accent2">
                    <a:lumMod val="50000"/>
                  </a:schemeClr>
                </a:solidFill>
                <a:latin typeface="Cambria" pitchFamily="18" charset="0"/>
              </a:rPr>
              <a:t>:</a:t>
            </a:r>
            <a:endParaRPr lang="en-GB" b="1" dirty="0">
              <a:solidFill>
                <a:schemeClr val="accent2">
                  <a:lumMod val="50000"/>
                </a:schemeClr>
              </a:solidFill>
              <a:latin typeface="Cambria" pitchFamily="18" charset="0"/>
            </a:endParaRPr>
          </a:p>
          <a:p>
            <a:pPr>
              <a:defRPr/>
            </a:pPr>
            <a:r>
              <a:rPr lang="sr-Latn-CS" dirty="0">
                <a:latin typeface="Cambria" pitchFamily="18" charset="0"/>
              </a:rPr>
              <a:t>- </a:t>
            </a:r>
            <a:r>
              <a:rPr lang="en-US" b="1" dirty="0" smtClean="0">
                <a:solidFill>
                  <a:schemeClr val="accent2">
                    <a:lumMod val="50000"/>
                  </a:schemeClr>
                </a:solidFill>
                <a:latin typeface="Cambria" pitchFamily="18" charset="0"/>
              </a:rPr>
              <a:t>Spouse </a:t>
            </a:r>
            <a:endParaRPr lang="en-US" dirty="0">
              <a:solidFill>
                <a:schemeClr val="accent2">
                  <a:lumMod val="50000"/>
                </a:schemeClr>
              </a:solidFill>
              <a:latin typeface="Cambria" pitchFamily="18" charset="0"/>
            </a:endParaRPr>
          </a:p>
          <a:p>
            <a:pPr>
              <a:defRPr/>
            </a:pPr>
            <a:r>
              <a:rPr lang="sr-Latn-CS" dirty="0">
                <a:solidFill>
                  <a:schemeClr val="accent2">
                    <a:lumMod val="50000"/>
                  </a:schemeClr>
                </a:solidFill>
                <a:latin typeface="Cambria" pitchFamily="18" charset="0"/>
              </a:rPr>
              <a:t>- </a:t>
            </a:r>
            <a:r>
              <a:rPr lang="en-US" b="1" dirty="0" smtClean="0">
                <a:solidFill>
                  <a:schemeClr val="accent2">
                    <a:lumMod val="50000"/>
                  </a:schemeClr>
                </a:solidFill>
                <a:latin typeface="Cambria" pitchFamily="18" charset="0"/>
              </a:rPr>
              <a:t>Children </a:t>
            </a:r>
            <a:r>
              <a:rPr lang="sr-Latn-CS" dirty="0" smtClean="0">
                <a:solidFill>
                  <a:schemeClr val="accent2">
                    <a:lumMod val="50000"/>
                  </a:schemeClr>
                </a:solidFill>
                <a:latin typeface="Cambria" pitchFamily="18" charset="0"/>
              </a:rPr>
              <a:t>(</a:t>
            </a:r>
            <a:r>
              <a:rPr lang="en-US" dirty="0" smtClean="0">
                <a:solidFill>
                  <a:schemeClr val="accent2">
                    <a:lumMod val="50000"/>
                  </a:schemeClr>
                </a:solidFill>
                <a:latin typeface="Cambria" pitchFamily="18" charset="0"/>
              </a:rPr>
              <a:t>born in marriage or out of marriage, or adopted and stepchildren, who were  supported by a policy holder, i.e. beneficiary</a:t>
            </a:r>
            <a:r>
              <a:rPr lang="sr-Latn-CS" dirty="0" smtClean="0">
                <a:solidFill>
                  <a:schemeClr val="accent2">
                    <a:lumMod val="50000"/>
                  </a:schemeClr>
                </a:solidFill>
                <a:latin typeface="Cambria" pitchFamily="18" charset="0"/>
              </a:rPr>
              <a:t>).</a:t>
            </a:r>
            <a:endParaRPr lang="en-US" dirty="0">
              <a:solidFill>
                <a:schemeClr val="accent2">
                  <a:lumMod val="50000"/>
                </a:schemeClr>
              </a:solidFill>
              <a:latin typeface="Cambria" pitchFamily="18" charset="0"/>
            </a:endParaRPr>
          </a:p>
          <a:p>
            <a:pPr>
              <a:defRPr/>
            </a:pPr>
            <a:r>
              <a:rPr lang="en-US" dirty="0" smtClean="0">
                <a:solidFill>
                  <a:schemeClr val="accent2">
                    <a:lumMod val="50000"/>
                  </a:schemeClr>
                </a:solidFill>
                <a:latin typeface="Cambria" pitchFamily="18" charset="0"/>
              </a:rPr>
              <a:t>The right to survivor’s pension may be exercised by  a </a:t>
            </a:r>
            <a:r>
              <a:rPr lang="en-US" b="1" dirty="0" smtClean="0">
                <a:solidFill>
                  <a:schemeClr val="accent2">
                    <a:lumMod val="50000"/>
                  </a:schemeClr>
                </a:solidFill>
                <a:latin typeface="Cambria" pitchFamily="18" charset="0"/>
              </a:rPr>
              <a:t>divorced spouse </a:t>
            </a:r>
            <a:r>
              <a:rPr lang="en-US" dirty="0" smtClean="0">
                <a:solidFill>
                  <a:schemeClr val="accent2">
                    <a:lumMod val="50000"/>
                  </a:schemeClr>
                </a:solidFill>
                <a:latin typeface="Cambria" pitchFamily="18" charset="0"/>
              </a:rPr>
              <a:t>as well, with fulfillment of legal conditions</a:t>
            </a:r>
            <a:r>
              <a:rPr lang="hr-HR" b="1" dirty="0" smtClean="0">
                <a:solidFill>
                  <a:schemeClr val="accent2">
                    <a:lumMod val="50000"/>
                  </a:schemeClr>
                </a:solidFill>
                <a:latin typeface="Cambria" pitchFamily="18" charset="0"/>
              </a:rPr>
              <a:t> </a:t>
            </a:r>
            <a:endParaRPr lang="en-GB" b="1" u="sng" dirty="0">
              <a:solidFill>
                <a:schemeClr val="accent2">
                  <a:lumMod val="50000"/>
                </a:schemeClr>
              </a:solidFill>
              <a:latin typeface="Cambria" pitchFamily="18" charset="0"/>
            </a:endParaRPr>
          </a:p>
          <a:p>
            <a:pPr>
              <a:buFont typeface="Arial" pitchFamily="34" charset="0"/>
              <a:buChar char="•"/>
              <a:defRPr/>
            </a:pPr>
            <a:endParaRPr lang="pl-PL" dirty="0">
              <a:solidFill>
                <a:schemeClr val="accent6">
                  <a:lumMod val="50000"/>
                </a:schemeClr>
              </a:solidFill>
              <a:latin typeface="Cambria" pitchFamily="18" charset="0"/>
            </a:endParaRPr>
          </a:p>
          <a:p>
            <a:pPr lvl="1">
              <a:buClr>
                <a:srgbClr val="000099"/>
              </a:buClr>
              <a:defRPr/>
            </a:pPr>
            <a:endParaRPr lang="en-US" sz="2000" b="1" dirty="0">
              <a:solidFill>
                <a:srgbClr val="000099"/>
              </a:solidFill>
            </a:endParaRPr>
          </a:p>
          <a:p>
            <a:pPr>
              <a:buFontTx/>
              <a:buChar char="-"/>
              <a:defRPr/>
            </a:pPr>
            <a:endParaRPr lang="sr-Latn-CS" sz="1200" dirty="0">
              <a:solidFill>
                <a:srgbClr val="0000CC"/>
              </a:solidFill>
            </a:endParaRPr>
          </a:p>
          <a:p>
            <a:pPr>
              <a:buFontTx/>
              <a:buChar char="-"/>
              <a:defRPr/>
            </a:pPr>
            <a:endParaRPr lang="en-US" sz="1600" b="1" dirty="0">
              <a:solidFill>
                <a:srgbClr val="00B0F0"/>
              </a:solidFill>
            </a:endParaRPr>
          </a:p>
          <a:p>
            <a:pPr>
              <a:defRPr/>
            </a:pPr>
            <a:endParaRPr lang="en-US" sz="1600" dirty="0">
              <a:solidFill>
                <a:srgbClr val="000099"/>
              </a:solidFill>
            </a:endParaRPr>
          </a:p>
          <a:p>
            <a:pPr marL="990600" lvl="1" indent="-533400">
              <a:buClr>
                <a:srgbClr val="000099"/>
              </a:buClr>
              <a:defRPr/>
            </a:pPr>
            <a:endParaRPr lang="en-US" sz="2000" dirty="0">
              <a:solidFill>
                <a:srgbClr val="000099"/>
              </a:solidFill>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B44BFB2F-BD2D-4821-B5CC-9170FBCC880F}" type="slidenum">
              <a:rPr lang="en-US"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21508"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215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21514"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21515" name="Rectangle 16"/>
          <p:cNvSpPr>
            <a:spLocks noChangeArrowheads="1"/>
          </p:cNvSpPr>
          <p:nvPr/>
        </p:nvSpPr>
        <p:spPr bwMode="auto">
          <a:xfrm>
            <a:off x="498475" y="914400"/>
            <a:ext cx="8001000" cy="5847755"/>
          </a:xfrm>
          <a:prstGeom prst="rect">
            <a:avLst/>
          </a:prstGeom>
          <a:noFill/>
          <a:ln w="9525">
            <a:noFill/>
            <a:miter lim="800000"/>
            <a:headEnd/>
            <a:tailEnd/>
          </a:ln>
        </p:spPr>
        <p:txBody>
          <a:bodyPr>
            <a:spAutoFit/>
          </a:bodyPr>
          <a:lstStyle/>
          <a:p>
            <a:pPr algn="ctr">
              <a:lnSpc>
                <a:spcPct val="90000"/>
              </a:lnSpc>
            </a:pPr>
            <a:r>
              <a:rPr lang="en-US" dirty="0">
                <a:solidFill>
                  <a:srgbClr val="CC0000"/>
                </a:solidFill>
              </a:rPr>
              <a:t> </a:t>
            </a:r>
            <a:endParaRPr lang="sl-SI" dirty="0">
              <a:solidFill>
                <a:srgbClr val="CC0000"/>
              </a:solidFill>
            </a:endParaRPr>
          </a:p>
          <a:p>
            <a:pPr algn="ctr">
              <a:lnSpc>
                <a:spcPct val="90000"/>
              </a:lnSpc>
            </a:pPr>
            <a:r>
              <a:rPr lang="sr-Latn-CS" sz="2400" b="1" dirty="0">
                <a:solidFill>
                  <a:srgbClr val="632523"/>
                </a:solidFill>
                <a:latin typeface="Cambria" pitchFamily="18" charset="0"/>
              </a:rPr>
              <a:t>e) </a:t>
            </a:r>
            <a:r>
              <a:rPr lang="en-US" sz="2400" b="1" dirty="0" smtClean="0">
                <a:solidFill>
                  <a:srgbClr val="632523"/>
                </a:solidFill>
                <a:latin typeface="Cambria" pitchFamily="18" charset="0"/>
              </a:rPr>
              <a:t>Benefits in case of injury at work or occupational disease</a:t>
            </a:r>
            <a:endParaRPr lang="sl-SI" sz="2400" b="1" dirty="0">
              <a:solidFill>
                <a:srgbClr val="632523"/>
              </a:solidFill>
              <a:latin typeface="Cambria" pitchFamily="18" charset="0"/>
            </a:endParaRPr>
          </a:p>
          <a:p>
            <a:pPr>
              <a:lnSpc>
                <a:spcPct val="90000"/>
              </a:lnSpc>
            </a:pPr>
            <a:endParaRPr lang="sl-SI" sz="2000" b="1" dirty="0">
              <a:solidFill>
                <a:srgbClr val="632523"/>
              </a:solidFill>
              <a:latin typeface="Cambria" pitchFamily="18" charset="0"/>
            </a:endParaRPr>
          </a:p>
          <a:p>
            <a:pPr>
              <a:lnSpc>
                <a:spcPct val="90000"/>
              </a:lnSpc>
            </a:pPr>
            <a:r>
              <a:rPr lang="en-US" b="1" dirty="0" smtClean="0">
                <a:solidFill>
                  <a:srgbClr val="632523"/>
                </a:solidFill>
                <a:latin typeface="Cambria" pitchFamily="18" charset="0"/>
              </a:rPr>
              <a:t>For short – term benefits</a:t>
            </a:r>
            <a:r>
              <a:rPr lang="en-GB" b="1" dirty="0" smtClean="0">
                <a:solidFill>
                  <a:srgbClr val="632523"/>
                </a:solidFill>
                <a:latin typeface="Cambria" pitchFamily="18" charset="0"/>
              </a:rPr>
              <a:t>: </a:t>
            </a:r>
            <a:endParaRPr lang="en-US" dirty="0">
              <a:solidFill>
                <a:srgbClr val="632523"/>
              </a:solidFill>
              <a:latin typeface="Cambria" pitchFamily="18" charset="0"/>
            </a:endParaRPr>
          </a:p>
          <a:p>
            <a:pPr>
              <a:buFont typeface="Wingdings" pitchFamily="2" charset="2"/>
              <a:buChar char="§"/>
            </a:pPr>
            <a:r>
              <a:rPr lang="sr-Latn-CS" dirty="0">
                <a:solidFill>
                  <a:srgbClr val="632523"/>
                </a:solidFill>
                <a:latin typeface="Cambria" pitchFamily="18" charset="0"/>
              </a:rPr>
              <a:t> </a:t>
            </a:r>
            <a:r>
              <a:rPr lang="en-US" dirty="0" smtClean="0">
                <a:solidFill>
                  <a:srgbClr val="632523"/>
                </a:solidFill>
                <a:latin typeface="Cambria" pitchFamily="18" charset="0"/>
              </a:rPr>
              <a:t>Law on Health Insurance </a:t>
            </a:r>
            <a:r>
              <a:rPr lang="sr-Latn-CS" dirty="0" smtClean="0">
                <a:solidFill>
                  <a:srgbClr val="632523"/>
                </a:solidFill>
                <a:latin typeface="Cambria" pitchFamily="18" charset="0"/>
              </a:rPr>
              <a:t>(</a:t>
            </a:r>
            <a:r>
              <a:rPr lang="en-US" dirty="0" smtClean="0">
                <a:solidFill>
                  <a:srgbClr val="632523"/>
                </a:solidFill>
                <a:latin typeface="Cambria" pitchFamily="18" charset="0"/>
              </a:rPr>
              <a:t>Official Gazette of the Republic of Montenegro </a:t>
            </a:r>
            <a:r>
              <a:rPr lang="sr-Latn-CS" dirty="0" smtClean="0">
                <a:solidFill>
                  <a:srgbClr val="632523"/>
                </a:solidFill>
                <a:latin typeface="Cambria" pitchFamily="18" charset="0"/>
              </a:rPr>
              <a:t>39/04 </a:t>
            </a:r>
            <a:r>
              <a:rPr lang="sr-Latn-CS" dirty="0">
                <a:solidFill>
                  <a:srgbClr val="632523"/>
                </a:solidFill>
                <a:latin typeface="Cambria" pitchFamily="18" charset="0"/>
              </a:rPr>
              <a:t>... </a:t>
            </a:r>
            <a:r>
              <a:rPr lang="en-US" dirty="0" smtClean="0">
                <a:solidFill>
                  <a:srgbClr val="632523"/>
                </a:solidFill>
                <a:latin typeface="Cambria" pitchFamily="18" charset="0"/>
              </a:rPr>
              <a:t>Official Gazette of Montenegro </a:t>
            </a:r>
            <a:r>
              <a:rPr lang="sr-Latn-CS" dirty="0" smtClean="0">
                <a:solidFill>
                  <a:srgbClr val="632523"/>
                </a:solidFill>
                <a:latin typeface="Cambria" pitchFamily="18" charset="0"/>
              </a:rPr>
              <a:t>14/12</a:t>
            </a:r>
            <a:r>
              <a:rPr lang="sr-Latn-CS" dirty="0">
                <a:solidFill>
                  <a:srgbClr val="632523"/>
                </a:solidFill>
                <a:latin typeface="Cambria" pitchFamily="18" charset="0"/>
              </a:rPr>
              <a:t>)</a:t>
            </a:r>
            <a:endParaRPr lang="en-US" dirty="0">
              <a:solidFill>
                <a:srgbClr val="632523"/>
              </a:solidFill>
              <a:latin typeface="Cambria" pitchFamily="18" charset="0"/>
            </a:endParaRPr>
          </a:p>
          <a:p>
            <a:pPr>
              <a:lnSpc>
                <a:spcPct val="90000"/>
              </a:lnSpc>
            </a:pPr>
            <a:endParaRPr lang="sr-Latn-CS" b="1" dirty="0">
              <a:solidFill>
                <a:srgbClr val="632523"/>
              </a:solidFill>
              <a:latin typeface="Cambria" pitchFamily="18" charset="0"/>
            </a:endParaRPr>
          </a:p>
          <a:p>
            <a:pPr>
              <a:lnSpc>
                <a:spcPct val="90000"/>
              </a:lnSpc>
            </a:pPr>
            <a:r>
              <a:rPr lang="en-US" b="1" dirty="0" smtClean="0">
                <a:solidFill>
                  <a:srgbClr val="632523"/>
                </a:solidFill>
                <a:latin typeface="Cambria" pitchFamily="18" charset="0"/>
              </a:rPr>
              <a:t>For long – term benefits</a:t>
            </a:r>
            <a:r>
              <a:rPr lang="en-GB" b="1" dirty="0" smtClean="0">
                <a:solidFill>
                  <a:srgbClr val="632523"/>
                </a:solidFill>
                <a:latin typeface="Cambria" pitchFamily="18" charset="0"/>
              </a:rPr>
              <a:t>: </a:t>
            </a:r>
            <a:endParaRPr lang="en-US" dirty="0">
              <a:solidFill>
                <a:srgbClr val="632523"/>
              </a:solidFill>
              <a:latin typeface="Cambria" pitchFamily="18" charset="0"/>
            </a:endParaRPr>
          </a:p>
          <a:p>
            <a:pPr>
              <a:buFont typeface="Wingdings" pitchFamily="2" charset="2"/>
              <a:buChar char="§"/>
            </a:pPr>
            <a:r>
              <a:rPr lang="pt-BR" dirty="0" smtClean="0">
                <a:solidFill>
                  <a:srgbClr val="632523"/>
                </a:solidFill>
                <a:latin typeface="Cambria" pitchFamily="18" charset="0"/>
              </a:rPr>
              <a:t>Law on Pension and Disability Insurance (</a:t>
            </a:r>
            <a:r>
              <a:rPr lang="en-US" dirty="0" smtClean="0">
                <a:solidFill>
                  <a:srgbClr val="632523"/>
                </a:solidFill>
                <a:latin typeface="Cambria" pitchFamily="18" charset="0"/>
              </a:rPr>
              <a:t>Official Gazette of the Republic of Montenegro </a:t>
            </a:r>
            <a:r>
              <a:rPr lang="pt-BR" dirty="0" smtClean="0">
                <a:solidFill>
                  <a:srgbClr val="632523"/>
                </a:solidFill>
                <a:latin typeface="Cambria" pitchFamily="18" charset="0"/>
              </a:rPr>
              <a:t>54/03</a:t>
            </a:r>
            <a:r>
              <a:rPr lang="pt-BR" dirty="0">
                <a:solidFill>
                  <a:srgbClr val="632523"/>
                </a:solidFill>
                <a:latin typeface="Cambria" pitchFamily="18" charset="0"/>
              </a:rPr>
              <a:t>,</a:t>
            </a:r>
            <a:r>
              <a:rPr lang="sr-Latn-CS" dirty="0">
                <a:solidFill>
                  <a:srgbClr val="632523"/>
                </a:solidFill>
                <a:latin typeface="Cambria" pitchFamily="18" charset="0"/>
              </a:rPr>
              <a:t> </a:t>
            </a:r>
            <a:r>
              <a:rPr lang="pt-BR" dirty="0">
                <a:solidFill>
                  <a:srgbClr val="632523"/>
                </a:solidFill>
                <a:latin typeface="Cambria" pitchFamily="18" charset="0"/>
              </a:rPr>
              <a:t>39/04,</a:t>
            </a:r>
            <a:r>
              <a:rPr lang="sr-Latn-CS" dirty="0">
                <a:solidFill>
                  <a:srgbClr val="632523"/>
                </a:solidFill>
                <a:latin typeface="Cambria" pitchFamily="18" charset="0"/>
              </a:rPr>
              <a:t> </a:t>
            </a:r>
            <a:r>
              <a:rPr lang="pt-BR" dirty="0">
                <a:solidFill>
                  <a:srgbClr val="632523"/>
                </a:solidFill>
                <a:latin typeface="Cambria" pitchFamily="18" charset="0"/>
              </a:rPr>
              <a:t>79/04,</a:t>
            </a:r>
            <a:r>
              <a:rPr lang="sr-Latn-CS" dirty="0">
                <a:solidFill>
                  <a:srgbClr val="632523"/>
                </a:solidFill>
                <a:latin typeface="Cambria" pitchFamily="18" charset="0"/>
              </a:rPr>
              <a:t> </a:t>
            </a:r>
            <a:r>
              <a:rPr lang="pt-BR" dirty="0">
                <a:solidFill>
                  <a:srgbClr val="632523"/>
                </a:solidFill>
                <a:latin typeface="Cambria" pitchFamily="18" charset="0"/>
              </a:rPr>
              <a:t>81/04</a:t>
            </a:r>
            <a:r>
              <a:rPr lang="sr-Latn-CS" dirty="0">
                <a:solidFill>
                  <a:srgbClr val="632523"/>
                </a:solidFill>
                <a:latin typeface="Cambria" pitchFamily="18" charset="0"/>
              </a:rPr>
              <a:t> </a:t>
            </a:r>
            <a:r>
              <a:rPr lang="pt-BR" dirty="0" smtClean="0">
                <a:solidFill>
                  <a:srgbClr val="632523"/>
                </a:solidFill>
                <a:latin typeface="Cambria" pitchFamily="18" charset="0"/>
              </a:rPr>
              <a:t>and 47/07 and </a:t>
            </a:r>
            <a:r>
              <a:rPr lang="en-US" dirty="0" smtClean="0">
                <a:solidFill>
                  <a:srgbClr val="632523"/>
                </a:solidFill>
                <a:latin typeface="Cambria" pitchFamily="18" charset="0"/>
              </a:rPr>
              <a:t>Official Gazette of Montenegro </a:t>
            </a:r>
            <a:r>
              <a:rPr lang="pt-BR" dirty="0" smtClean="0">
                <a:solidFill>
                  <a:srgbClr val="632523"/>
                </a:solidFill>
                <a:latin typeface="Cambria" pitchFamily="18" charset="0"/>
              </a:rPr>
              <a:t>79/08</a:t>
            </a:r>
            <a:r>
              <a:rPr lang="pt-BR" dirty="0">
                <a:solidFill>
                  <a:srgbClr val="632523"/>
                </a:solidFill>
                <a:latin typeface="Cambria" pitchFamily="18" charset="0"/>
              </a:rPr>
              <a:t>,</a:t>
            </a:r>
            <a:r>
              <a:rPr lang="sr-Latn-CS" dirty="0">
                <a:solidFill>
                  <a:srgbClr val="632523"/>
                </a:solidFill>
                <a:latin typeface="Cambria" pitchFamily="18" charset="0"/>
              </a:rPr>
              <a:t> </a:t>
            </a:r>
            <a:r>
              <a:rPr lang="pt-BR" dirty="0">
                <a:solidFill>
                  <a:srgbClr val="632523"/>
                </a:solidFill>
                <a:latin typeface="Cambria" pitchFamily="18" charset="0"/>
              </a:rPr>
              <a:t>14/10,</a:t>
            </a:r>
            <a:r>
              <a:rPr lang="sr-Latn-CS" dirty="0">
                <a:solidFill>
                  <a:srgbClr val="632523"/>
                </a:solidFill>
                <a:latin typeface="Cambria" pitchFamily="18" charset="0"/>
              </a:rPr>
              <a:t> </a:t>
            </a:r>
            <a:r>
              <a:rPr lang="pt-BR" dirty="0">
                <a:solidFill>
                  <a:srgbClr val="632523"/>
                </a:solidFill>
                <a:latin typeface="Cambria" pitchFamily="18" charset="0"/>
              </a:rPr>
              <a:t>78/10,</a:t>
            </a:r>
            <a:r>
              <a:rPr lang="sr-Latn-CS" dirty="0">
                <a:solidFill>
                  <a:srgbClr val="632523"/>
                </a:solidFill>
                <a:latin typeface="Cambria" pitchFamily="18" charset="0"/>
              </a:rPr>
              <a:t> </a:t>
            </a:r>
            <a:r>
              <a:rPr lang="pt-BR" dirty="0">
                <a:solidFill>
                  <a:srgbClr val="632523"/>
                </a:solidFill>
                <a:latin typeface="Cambria" pitchFamily="18" charset="0"/>
              </a:rPr>
              <a:t>34/11</a:t>
            </a:r>
            <a:r>
              <a:rPr lang="sr-Latn-CS" dirty="0">
                <a:solidFill>
                  <a:srgbClr val="632523"/>
                </a:solidFill>
                <a:latin typeface="Cambria" pitchFamily="18" charset="0"/>
              </a:rPr>
              <a:t>,</a:t>
            </a:r>
            <a:r>
              <a:rPr lang="pt-BR" dirty="0">
                <a:solidFill>
                  <a:srgbClr val="632523"/>
                </a:solidFill>
                <a:latin typeface="Cambria" pitchFamily="18" charset="0"/>
              </a:rPr>
              <a:t> 40/11</a:t>
            </a:r>
            <a:r>
              <a:rPr lang="sr-Latn-CS" dirty="0">
                <a:solidFill>
                  <a:srgbClr val="632523"/>
                </a:solidFill>
                <a:latin typeface="Cambria" pitchFamily="18" charset="0"/>
              </a:rPr>
              <a:t> </a:t>
            </a:r>
            <a:r>
              <a:rPr lang="en-US" dirty="0" smtClean="0">
                <a:solidFill>
                  <a:srgbClr val="632523"/>
                </a:solidFill>
                <a:latin typeface="Cambria" pitchFamily="18" charset="0"/>
              </a:rPr>
              <a:t>and </a:t>
            </a:r>
            <a:r>
              <a:rPr lang="sr-Latn-CS" dirty="0" smtClean="0">
                <a:solidFill>
                  <a:srgbClr val="632523"/>
                </a:solidFill>
                <a:latin typeface="Cambria" pitchFamily="18" charset="0"/>
              </a:rPr>
              <a:t>66</a:t>
            </a:r>
            <a:r>
              <a:rPr lang="pt-BR" dirty="0">
                <a:solidFill>
                  <a:srgbClr val="632523"/>
                </a:solidFill>
                <a:latin typeface="Cambria" pitchFamily="18" charset="0"/>
              </a:rPr>
              <a:t>/</a:t>
            </a:r>
            <a:r>
              <a:rPr lang="sr-Latn-CS" dirty="0">
                <a:solidFill>
                  <a:srgbClr val="632523"/>
                </a:solidFill>
                <a:latin typeface="Cambria" pitchFamily="18" charset="0"/>
              </a:rPr>
              <a:t>12</a:t>
            </a:r>
            <a:r>
              <a:rPr lang="pt-BR" dirty="0">
                <a:solidFill>
                  <a:srgbClr val="632523"/>
                </a:solidFill>
                <a:latin typeface="Cambria" pitchFamily="18" charset="0"/>
              </a:rPr>
              <a:t>), </a:t>
            </a:r>
            <a:endParaRPr lang="sr-Latn-CS" dirty="0">
              <a:solidFill>
                <a:srgbClr val="632523"/>
              </a:solidFill>
              <a:latin typeface="Cambria" pitchFamily="18" charset="0"/>
            </a:endParaRPr>
          </a:p>
          <a:p>
            <a:pPr>
              <a:buFont typeface="Wingdings" pitchFamily="2" charset="2"/>
              <a:buChar char="§"/>
            </a:pPr>
            <a:r>
              <a:rPr lang="en-US" dirty="0" smtClean="0">
                <a:solidFill>
                  <a:srgbClr val="632523"/>
                </a:solidFill>
                <a:latin typeface="Cambria" pitchFamily="18" charset="0"/>
              </a:rPr>
              <a:t>Secondary legislation</a:t>
            </a:r>
            <a:endParaRPr lang="en-GB" dirty="0">
              <a:solidFill>
                <a:srgbClr val="632523"/>
              </a:solidFill>
              <a:latin typeface="Cambria" pitchFamily="18" charset="0"/>
            </a:endParaRPr>
          </a:p>
          <a:p>
            <a:pPr>
              <a:buFont typeface="Arial" charset="0"/>
              <a:buChar char="•"/>
            </a:pPr>
            <a:endParaRPr lang="pl-PL" sz="2000" dirty="0"/>
          </a:p>
          <a:p>
            <a:pPr lvl="1">
              <a:buClr>
                <a:srgbClr val="000099"/>
              </a:buClr>
            </a:pPr>
            <a:endParaRPr lang="en-US" sz="2000" b="1" dirty="0">
              <a:solidFill>
                <a:srgbClr val="000099"/>
              </a:solidFill>
            </a:endParaRPr>
          </a:p>
          <a:p>
            <a:pPr>
              <a:buFontTx/>
              <a:buChar char="-"/>
            </a:pPr>
            <a:endParaRPr lang="sr-Latn-CS" sz="1200" dirty="0">
              <a:solidFill>
                <a:srgbClr val="0000CC"/>
              </a:solidFill>
            </a:endParaRPr>
          </a:p>
          <a:p>
            <a:pPr>
              <a:buFontTx/>
              <a:buChar char="-"/>
            </a:pPr>
            <a:endParaRPr lang="en-US" sz="1600" b="1" dirty="0">
              <a:solidFill>
                <a:srgbClr val="00B0F0"/>
              </a:solidFill>
            </a:endParaRPr>
          </a:p>
          <a:p>
            <a:endParaRPr lang="en-US" sz="1600" dirty="0">
              <a:solidFill>
                <a:srgbClr val="000099"/>
              </a:solidFill>
            </a:endParaRPr>
          </a:p>
          <a:p>
            <a:pPr lvl="1">
              <a:buClr>
                <a:srgbClr val="000099"/>
              </a:buClr>
            </a:pPr>
            <a:endParaRPr lang="en-US" sz="2000" dirty="0">
              <a:solidFill>
                <a:srgbClr val="000099"/>
              </a:solidFill>
            </a:endParaRPr>
          </a:p>
          <a:p>
            <a:endParaRPr lang="en-US" dirty="0">
              <a:solidFill>
                <a:srgbClr val="632523"/>
              </a:solidFill>
              <a:latin typeface="Cambria" pitchFamily="18" charset="0"/>
            </a:endParaRPr>
          </a:p>
          <a:p>
            <a:pPr algn="ctr">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3BC463B1-8FFB-4502-8964-022502383E98}" type="slidenum">
              <a:rPr lang="en-US"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22532"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2253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2253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22539" name="Rectangle 16"/>
          <p:cNvSpPr>
            <a:spLocks noChangeArrowheads="1"/>
          </p:cNvSpPr>
          <p:nvPr/>
        </p:nvSpPr>
        <p:spPr bwMode="auto">
          <a:xfrm>
            <a:off x="762000" y="976313"/>
            <a:ext cx="7548563" cy="5715411"/>
          </a:xfrm>
          <a:prstGeom prst="rect">
            <a:avLst/>
          </a:prstGeom>
          <a:noFill/>
          <a:ln w="9525">
            <a:noFill/>
            <a:miter lim="800000"/>
            <a:headEnd/>
            <a:tailEnd/>
          </a:ln>
        </p:spPr>
        <p:txBody>
          <a:bodyPr>
            <a:spAutoFit/>
          </a:bodyPr>
          <a:lstStyle/>
          <a:p>
            <a:pPr algn="ctr">
              <a:lnSpc>
                <a:spcPct val="90000"/>
              </a:lnSpc>
            </a:pPr>
            <a:r>
              <a:rPr lang="en-US" dirty="0">
                <a:solidFill>
                  <a:srgbClr val="984807"/>
                </a:solidFill>
                <a:latin typeface="Cambria" pitchFamily="18" charset="0"/>
              </a:rPr>
              <a:t> </a:t>
            </a:r>
            <a:endParaRPr lang="sl-SI" dirty="0">
              <a:solidFill>
                <a:srgbClr val="984807"/>
              </a:solidFill>
              <a:latin typeface="Cambria" pitchFamily="18" charset="0"/>
            </a:endParaRPr>
          </a:p>
          <a:p>
            <a:pPr algn="ctr">
              <a:lnSpc>
                <a:spcPct val="90000"/>
              </a:lnSpc>
            </a:pPr>
            <a:r>
              <a:rPr lang="sr-Latn-CS" sz="2400" b="1" dirty="0">
                <a:solidFill>
                  <a:srgbClr val="632523"/>
                </a:solidFill>
                <a:latin typeface="Cambria" pitchFamily="18" charset="0"/>
              </a:rPr>
              <a:t>e) </a:t>
            </a:r>
            <a:r>
              <a:rPr lang="en-US" sz="2400" b="1" dirty="0" smtClean="0">
                <a:solidFill>
                  <a:srgbClr val="632523"/>
                </a:solidFill>
                <a:latin typeface="Cambria" pitchFamily="18" charset="0"/>
              </a:rPr>
              <a:t>Benefits in case of injury at work or occupational disease </a:t>
            </a:r>
            <a:endParaRPr lang="sl-SI" sz="2400" b="1" dirty="0">
              <a:solidFill>
                <a:srgbClr val="632523"/>
              </a:solidFill>
              <a:latin typeface="Cambria" pitchFamily="18" charset="0"/>
            </a:endParaRPr>
          </a:p>
          <a:p>
            <a:pPr>
              <a:lnSpc>
                <a:spcPct val="90000"/>
              </a:lnSpc>
            </a:pPr>
            <a:endParaRPr lang="sl-SI" sz="2000" b="1" dirty="0">
              <a:solidFill>
                <a:srgbClr val="632523"/>
              </a:solidFill>
              <a:latin typeface="Cambria" pitchFamily="18" charset="0"/>
            </a:endParaRPr>
          </a:p>
          <a:p>
            <a:pPr>
              <a:lnSpc>
                <a:spcPct val="90000"/>
              </a:lnSpc>
            </a:pPr>
            <a:endParaRPr lang="sl-SI" sz="2000" b="1" dirty="0">
              <a:solidFill>
                <a:srgbClr val="632523"/>
              </a:solidFill>
              <a:latin typeface="Cambria" pitchFamily="18" charset="0"/>
            </a:endParaRPr>
          </a:p>
          <a:p>
            <a:r>
              <a:rPr lang="en-US" b="1" dirty="0" smtClean="0">
                <a:solidFill>
                  <a:srgbClr val="632523"/>
                </a:solidFill>
                <a:latin typeface="Cambria" pitchFamily="18" charset="0"/>
              </a:rPr>
              <a:t>Short – term benefits (within health insurance)</a:t>
            </a:r>
            <a:r>
              <a:rPr lang="en-GB" b="1" dirty="0">
                <a:solidFill>
                  <a:srgbClr val="632523"/>
                </a:solidFill>
                <a:latin typeface="Cambria" pitchFamily="18" charset="0"/>
              </a:rPr>
              <a:t>:</a:t>
            </a:r>
            <a:endParaRPr lang="sr-Latn-CS" b="1" dirty="0">
              <a:solidFill>
                <a:srgbClr val="632523"/>
              </a:solidFill>
              <a:latin typeface="Cambria" pitchFamily="18" charset="0"/>
            </a:endParaRPr>
          </a:p>
          <a:p>
            <a:r>
              <a:rPr lang="en-GB" b="1" dirty="0">
                <a:solidFill>
                  <a:srgbClr val="632523"/>
                </a:solidFill>
                <a:latin typeface="Cambria" pitchFamily="18" charset="0"/>
              </a:rPr>
              <a:t> </a:t>
            </a:r>
          </a:p>
          <a:p>
            <a:pPr algn="just">
              <a:buFont typeface="Wingdings" pitchFamily="2" charset="2"/>
              <a:buChar char="§"/>
            </a:pPr>
            <a:r>
              <a:rPr lang="sl-SI" dirty="0">
                <a:solidFill>
                  <a:srgbClr val="632523"/>
                </a:solidFill>
                <a:latin typeface="Cambria" pitchFamily="18" charset="0"/>
              </a:rPr>
              <a:t> </a:t>
            </a:r>
            <a:r>
              <a:rPr lang="en-US" dirty="0" smtClean="0">
                <a:solidFill>
                  <a:srgbClr val="632523"/>
                </a:solidFill>
                <a:latin typeface="Cambria" pitchFamily="18" charset="0"/>
              </a:rPr>
              <a:t>health protection </a:t>
            </a:r>
            <a:r>
              <a:rPr lang="sr-Latn-CS" dirty="0" smtClean="0">
                <a:solidFill>
                  <a:srgbClr val="632523"/>
                </a:solidFill>
                <a:latin typeface="Cambria" pitchFamily="18" charset="0"/>
              </a:rPr>
              <a:t>(</a:t>
            </a:r>
            <a:r>
              <a:rPr lang="en-US" dirty="0" smtClean="0">
                <a:solidFill>
                  <a:srgbClr val="632523"/>
                </a:solidFill>
                <a:latin typeface="Cambria" pitchFamily="18" charset="0"/>
              </a:rPr>
              <a:t>medical measures for promotion of health, treatment of sick and injured persons, treatment outside Montenegro, rehabilitation, medicines and medical means, medical aids etc.</a:t>
            </a:r>
            <a:r>
              <a:rPr lang="sr-Latn-CS" dirty="0" smtClean="0">
                <a:solidFill>
                  <a:srgbClr val="632523"/>
                </a:solidFill>
                <a:latin typeface="Cambria" pitchFamily="18" charset="0"/>
              </a:rPr>
              <a:t>)</a:t>
            </a:r>
            <a:endParaRPr lang="sr-Latn-CS" dirty="0">
              <a:solidFill>
                <a:srgbClr val="632523"/>
              </a:solidFill>
              <a:latin typeface="Cambria" pitchFamily="18" charset="0"/>
            </a:endParaRPr>
          </a:p>
          <a:p>
            <a:pPr algn="just">
              <a:buFont typeface="Wingdings" pitchFamily="2" charset="2"/>
              <a:buChar char="§"/>
            </a:pPr>
            <a:r>
              <a:rPr lang="en-US" dirty="0" smtClean="0">
                <a:solidFill>
                  <a:srgbClr val="632523"/>
                </a:solidFill>
                <a:latin typeface="Cambria" pitchFamily="18" charset="0"/>
              </a:rPr>
              <a:t>Compensation of travel expenses which refers to acquiring health protection and rehabilitation</a:t>
            </a:r>
            <a:endParaRPr lang="sr-Latn-CS" dirty="0">
              <a:solidFill>
                <a:srgbClr val="632523"/>
              </a:solidFill>
              <a:latin typeface="Cambria" pitchFamily="18" charset="0"/>
            </a:endParaRPr>
          </a:p>
          <a:p>
            <a:pPr algn="just">
              <a:buFont typeface="Wingdings" pitchFamily="2" charset="2"/>
              <a:buChar char="§"/>
            </a:pPr>
            <a:r>
              <a:rPr lang="en-US" dirty="0" smtClean="0">
                <a:solidFill>
                  <a:srgbClr val="632523"/>
                </a:solidFill>
                <a:latin typeface="Cambria" pitchFamily="18" charset="0"/>
              </a:rPr>
              <a:t>Compensation of salary in the course of temporary incapacity for work </a:t>
            </a:r>
            <a:endParaRPr lang="sr-Latn-CS" dirty="0">
              <a:solidFill>
                <a:srgbClr val="632523"/>
              </a:solidFill>
              <a:latin typeface="Cambria" pitchFamily="18" charset="0"/>
            </a:endParaRPr>
          </a:p>
          <a:p>
            <a:pPr lvl="1">
              <a:buClr>
                <a:srgbClr val="000099"/>
              </a:buClr>
              <a:buFont typeface="Wingdings" pitchFamily="2" charset="2"/>
              <a:buChar char="§"/>
            </a:pPr>
            <a:endParaRPr lang="en-US" b="1" dirty="0">
              <a:solidFill>
                <a:srgbClr val="000099"/>
              </a:solidFill>
            </a:endParaRPr>
          </a:p>
          <a:p>
            <a:pPr>
              <a:buFontTx/>
              <a:buChar char="-"/>
            </a:pPr>
            <a:endParaRPr lang="sr-Latn-CS" dirty="0">
              <a:solidFill>
                <a:srgbClr val="0000CC"/>
              </a:solidFill>
            </a:endParaRPr>
          </a:p>
          <a:p>
            <a:pPr>
              <a:buFontTx/>
              <a:buChar char="-"/>
            </a:pPr>
            <a:endParaRPr lang="en-US" b="1" dirty="0">
              <a:solidFill>
                <a:srgbClr val="00B0F0"/>
              </a:solidFill>
            </a:endParaRPr>
          </a:p>
          <a:p>
            <a:endParaRPr lang="en-US" sz="1600" dirty="0">
              <a:solidFill>
                <a:srgbClr val="000099"/>
              </a:solidFill>
            </a:endParaRPr>
          </a:p>
          <a:p>
            <a:pPr lvl="1">
              <a:buClr>
                <a:srgbClr val="000099"/>
              </a:buClr>
            </a:pPr>
            <a:endParaRPr lang="en-US" sz="2000" dirty="0">
              <a:solidFill>
                <a:srgbClr val="000099"/>
              </a:solidFill>
            </a:endParaRPr>
          </a:p>
          <a:p>
            <a:endParaRPr lang="en-US" dirty="0">
              <a:solidFill>
                <a:srgbClr val="632523"/>
              </a:solidFill>
              <a:latin typeface="Cambria" pitchFamily="18" charset="0"/>
            </a:endParaRPr>
          </a:p>
          <a:p>
            <a:pPr algn="ctr">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8B10CBCF-B5D9-4919-8151-7DFEA46CF1E0}" type="slidenum">
              <a:rPr lang="en-US"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23556"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2355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2356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838200"/>
            <a:ext cx="7924800" cy="6210931"/>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lnSpc>
                <a:spcPct val="90000"/>
              </a:lnSpc>
              <a:defRPr/>
            </a:pPr>
            <a:r>
              <a:rPr lang="sr-Latn-CS" sz="2400" b="1" dirty="0" smtClean="0">
                <a:solidFill>
                  <a:schemeClr val="accent2">
                    <a:lumMod val="50000"/>
                  </a:schemeClr>
                </a:solidFill>
                <a:latin typeface="Cambria" pitchFamily="18" charset="0"/>
              </a:rPr>
              <a:t>e)</a:t>
            </a:r>
            <a:r>
              <a:rPr lang="en-US" sz="2400" b="1" dirty="0" smtClean="0">
                <a:solidFill>
                  <a:schemeClr val="accent2">
                    <a:lumMod val="50000"/>
                  </a:schemeClr>
                </a:solidFill>
                <a:latin typeface="Cambria" pitchFamily="18" charset="0"/>
              </a:rPr>
              <a:t>Benefits in case of injury at work or occupational disease </a:t>
            </a:r>
            <a:r>
              <a:rPr lang="en-GB" sz="2400" b="1" dirty="0" smtClean="0">
                <a:solidFill>
                  <a:schemeClr val="accent2">
                    <a:lumMod val="50000"/>
                  </a:schemeClr>
                </a:solidFill>
                <a:latin typeface="Cambria" pitchFamily="18" charset="0"/>
              </a:rPr>
              <a:t> </a:t>
            </a:r>
            <a:r>
              <a:rPr lang="sl-SI" sz="2400" b="1" dirty="0" smtClean="0">
                <a:solidFill>
                  <a:schemeClr val="accent2">
                    <a:lumMod val="50000"/>
                  </a:schemeClr>
                </a:solidFill>
                <a:latin typeface="Cambria" pitchFamily="18" charset="0"/>
              </a:rPr>
              <a:t> </a:t>
            </a:r>
            <a:endParaRPr lang="sl-SI" sz="2400" b="1" dirty="0">
              <a:solidFill>
                <a:schemeClr val="accent2">
                  <a:lumMod val="50000"/>
                </a:schemeClr>
              </a:solidFill>
              <a:latin typeface="Cambria" pitchFamily="18" charset="0"/>
            </a:endParaRPr>
          </a:p>
          <a:p>
            <a:pPr>
              <a:lnSpc>
                <a:spcPct val="90000"/>
              </a:lnSpc>
              <a:defRPr/>
            </a:pPr>
            <a:endParaRPr lang="sl-SI" sz="2000" b="1" dirty="0">
              <a:solidFill>
                <a:schemeClr val="accent2">
                  <a:lumMod val="50000"/>
                </a:schemeClr>
              </a:solidFill>
              <a:latin typeface="Cambria" pitchFamily="18" charset="0"/>
            </a:endParaRPr>
          </a:p>
          <a:p>
            <a:pPr>
              <a:lnSpc>
                <a:spcPct val="90000"/>
              </a:lnSpc>
              <a:defRPr/>
            </a:pPr>
            <a:r>
              <a:rPr lang="en-US" b="1" dirty="0" smtClean="0">
                <a:solidFill>
                  <a:schemeClr val="accent2">
                    <a:lumMod val="50000"/>
                  </a:schemeClr>
                </a:solidFill>
                <a:latin typeface="Cambria" pitchFamily="18" charset="0"/>
              </a:rPr>
              <a:t>Long – term benefits (within pension and disability insurance) </a:t>
            </a:r>
            <a:r>
              <a:rPr lang="sr-Latn-CS" b="1" dirty="0">
                <a:solidFill>
                  <a:schemeClr val="accent2">
                    <a:lumMod val="50000"/>
                  </a:schemeClr>
                </a:solidFill>
                <a:latin typeface="Cambria" pitchFamily="18" charset="0"/>
              </a:rPr>
              <a:t>:</a:t>
            </a:r>
            <a:endParaRPr lang="en-GB" b="1" dirty="0">
              <a:solidFill>
                <a:schemeClr val="accent2">
                  <a:lumMod val="50000"/>
                </a:schemeClr>
              </a:solidFill>
              <a:latin typeface="Cambria" pitchFamily="18" charset="0"/>
            </a:endParaRPr>
          </a:p>
          <a:p>
            <a:pPr>
              <a:lnSpc>
                <a:spcPct val="90000"/>
              </a:lnSpc>
              <a:defRPr/>
            </a:pPr>
            <a:r>
              <a:rPr lang="pt-BR" dirty="0" smtClean="0">
                <a:solidFill>
                  <a:schemeClr val="accent2">
                    <a:lumMod val="50000"/>
                  </a:schemeClr>
                </a:solidFill>
                <a:latin typeface="Cambria" pitchFamily="18" charset="0"/>
              </a:rPr>
              <a:t>Rights are exercised under more favorable conditions</a:t>
            </a:r>
            <a:r>
              <a:rPr lang="sr-Latn-CS" b="1" dirty="0" smtClean="0">
                <a:solidFill>
                  <a:schemeClr val="accent2">
                    <a:lumMod val="50000"/>
                  </a:schemeClr>
                </a:solidFill>
                <a:latin typeface="Cambria" pitchFamily="18" charset="0"/>
              </a:rPr>
              <a:t>:</a:t>
            </a:r>
            <a:endParaRPr lang="en-GB" b="1" dirty="0">
              <a:solidFill>
                <a:schemeClr val="accent2">
                  <a:lumMod val="50000"/>
                </a:schemeClr>
              </a:solidFill>
              <a:latin typeface="Cambria" pitchFamily="18" charset="0"/>
            </a:endParaRPr>
          </a:p>
          <a:p>
            <a:pPr>
              <a:lnSpc>
                <a:spcPct val="90000"/>
              </a:lnSpc>
              <a:defRPr/>
            </a:pPr>
            <a:endParaRPr lang="en-GB" b="1" dirty="0">
              <a:solidFill>
                <a:schemeClr val="accent2">
                  <a:lumMod val="50000"/>
                </a:schemeClr>
              </a:solidFill>
              <a:latin typeface="Cambria" pitchFamily="18" charset="0"/>
            </a:endParaRPr>
          </a:p>
          <a:p>
            <a:pPr>
              <a:lnSpc>
                <a:spcPct val="90000"/>
              </a:lnSpc>
              <a:buClr>
                <a:srgbClr val="CC3300"/>
              </a:buClr>
              <a:defRPr/>
            </a:pPr>
            <a:r>
              <a:rPr lang="en-US" b="1" dirty="0" smtClean="0">
                <a:solidFill>
                  <a:schemeClr val="accent2">
                    <a:lumMod val="50000"/>
                  </a:schemeClr>
                </a:solidFill>
                <a:latin typeface="Cambria" pitchFamily="18" charset="0"/>
              </a:rPr>
              <a:t>DISABLED PERSONS </a:t>
            </a:r>
            <a:endParaRPr lang="sr-Latn-CS" dirty="0">
              <a:solidFill>
                <a:schemeClr val="accent2">
                  <a:lumMod val="50000"/>
                </a:schemeClr>
              </a:solidFill>
              <a:latin typeface="Cambria" pitchFamily="18" charset="0"/>
            </a:endParaRPr>
          </a:p>
          <a:p>
            <a:pPr>
              <a:lnSpc>
                <a:spcPct val="90000"/>
              </a:lnSpc>
              <a:buClr>
                <a:srgbClr val="CC3300"/>
              </a:buClr>
              <a:defRPr/>
            </a:pPr>
            <a:r>
              <a:rPr lang="en-US" b="1" dirty="0" smtClean="0">
                <a:solidFill>
                  <a:schemeClr val="accent2">
                    <a:lumMod val="50000"/>
                  </a:schemeClr>
                </a:solidFill>
                <a:latin typeface="Cambria" pitchFamily="18" charset="0"/>
              </a:rPr>
              <a:t>Disability pensioners</a:t>
            </a:r>
            <a:endParaRPr lang="sr-Latn-CS" b="1" dirty="0">
              <a:solidFill>
                <a:schemeClr val="accent2">
                  <a:lumMod val="50000"/>
                </a:schemeClr>
              </a:solidFill>
              <a:latin typeface="Cambria" pitchFamily="18" charset="0"/>
            </a:endParaRPr>
          </a:p>
          <a:p>
            <a:pPr>
              <a:lnSpc>
                <a:spcPct val="90000"/>
              </a:lnSpc>
              <a:buClr>
                <a:schemeClr val="accent2">
                  <a:lumMod val="50000"/>
                </a:schemeClr>
              </a:buClr>
              <a:buFont typeface="Wingdings" pitchFamily="2" charset="2"/>
              <a:buChar char="§"/>
              <a:defRPr/>
            </a:pPr>
            <a:r>
              <a:rPr lang="en-US" dirty="0" smtClean="0">
                <a:solidFill>
                  <a:schemeClr val="accent2">
                    <a:lumMod val="50000"/>
                  </a:schemeClr>
                </a:solidFill>
                <a:latin typeface="Cambria" pitchFamily="18" charset="0"/>
              </a:rPr>
              <a:t>Due to complete loss of work capacity </a:t>
            </a:r>
            <a:endParaRPr lang="sr-Latn-CS" dirty="0">
              <a:solidFill>
                <a:schemeClr val="accent2">
                  <a:lumMod val="50000"/>
                </a:schemeClr>
              </a:solidFill>
              <a:latin typeface="Cambria" pitchFamily="18" charset="0"/>
            </a:endParaRPr>
          </a:p>
          <a:p>
            <a:pPr>
              <a:lnSpc>
                <a:spcPct val="90000"/>
              </a:lnSpc>
              <a:buClr>
                <a:schemeClr val="accent2">
                  <a:lumMod val="50000"/>
                </a:schemeClr>
              </a:buClr>
              <a:buFont typeface="Wingdings" pitchFamily="2" charset="2"/>
              <a:buChar char="§"/>
              <a:defRPr/>
            </a:pPr>
            <a:r>
              <a:rPr lang="en-US" dirty="0" smtClean="0">
                <a:solidFill>
                  <a:schemeClr val="accent2">
                    <a:lumMod val="50000"/>
                  </a:schemeClr>
                </a:solidFill>
                <a:latin typeface="Cambria" pitchFamily="18" charset="0"/>
              </a:rPr>
              <a:t>Due to partial loss of work capacity </a:t>
            </a:r>
            <a:endParaRPr lang="sr-Latn-CS" dirty="0">
              <a:solidFill>
                <a:schemeClr val="accent2">
                  <a:lumMod val="50000"/>
                </a:schemeClr>
              </a:solidFill>
              <a:latin typeface="Cambria" pitchFamily="18" charset="0"/>
            </a:endParaRPr>
          </a:p>
          <a:p>
            <a:pPr lvl="2">
              <a:lnSpc>
                <a:spcPct val="90000"/>
              </a:lnSpc>
              <a:buClr>
                <a:schemeClr val="accent2">
                  <a:lumMod val="50000"/>
                </a:schemeClr>
              </a:buClr>
              <a:defRPr/>
            </a:pPr>
            <a:endParaRPr lang="en-GB" b="1" dirty="0">
              <a:solidFill>
                <a:schemeClr val="accent2">
                  <a:lumMod val="50000"/>
                </a:schemeClr>
              </a:solidFill>
              <a:latin typeface="Cambria" pitchFamily="18" charset="0"/>
            </a:endParaRPr>
          </a:p>
          <a:p>
            <a:pPr>
              <a:lnSpc>
                <a:spcPct val="90000"/>
              </a:lnSpc>
              <a:buClr>
                <a:schemeClr val="accent2">
                  <a:lumMod val="50000"/>
                </a:schemeClr>
              </a:buClr>
              <a:defRPr/>
            </a:pPr>
            <a:r>
              <a:rPr lang="en-US" b="1" dirty="0" smtClean="0">
                <a:solidFill>
                  <a:schemeClr val="accent2">
                    <a:lumMod val="50000"/>
                  </a:schemeClr>
                </a:solidFill>
                <a:latin typeface="Cambria" pitchFamily="18" charset="0"/>
              </a:rPr>
              <a:t>Physical injuries</a:t>
            </a:r>
            <a:endParaRPr lang="sr-Latn-CS" b="1" dirty="0">
              <a:solidFill>
                <a:schemeClr val="accent2">
                  <a:lumMod val="50000"/>
                </a:schemeClr>
              </a:solidFill>
              <a:latin typeface="Cambria" pitchFamily="18" charset="0"/>
            </a:endParaRPr>
          </a:p>
          <a:p>
            <a:pPr algn="just">
              <a:lnSpc>
                <a:spcPct val="90000"/>
              </a:lnSpc>
              <a:buClr>
                <a:schemeClr val="accent2">
                  <a:lumMod val="50000"/>
                </a:schemeClr>
              </a:buClr>
              <a:buFont typeface="Wingdings" pitchFamily="2" charset="2"/>
              <a:buChar char="§"/>
              <a:defRPr/>
            </a:pPr>
            <a:r>
              <a:rPr lang="en-US" dirty="0" smtClean="0">
                <a:solidFill>
                  <a:schemeClr val="accent2">
                    <a:lumMod val="50000"/>
                  </a:schemeClr>
                </a:solidFill>
                <a:latin typeface="Cambria" pitchFamily="18" charset="0"/>
              </a:rPr>
              <a:t>In case of physical damage caused by injury at work or occupational disease </a:t>
            </a:r>
            <a:r>
              <a:rPr lang="sr-Latn-CS" dirty="0" smtClean="0">
                <a:solidFill>
                  <a:schemeClr val="accent2">
                    <a:lumMod val="50000"/>
                  </a:schemeClr>
                </a:solidFill>
                <a:latin typeface="Cambria" pitchFamily="18" charset="0"/>
              </a:rPr>
              <a:t>– </a:t>
            </a:r>
            <a:r>
              <a:rPr lang="en-US" dirty="0" smtClean="0">
                <a:solidFill>
                  <a:schemeClr val="accent2">
                    <a:lumMod val="50000"/>
                  </a:schemeClr>
                </a:solidFill>
                <a:latin typeface="Cambria" pitchFamily="18" charset="0"/>
              </a:rPr>
              <a:t>right to compensation for physical damage</a:t>
            </a:r>
            <a:r>
              <a:rPr lang="sr-Latn-CS" dirty="0" smtClean="0">
                <a:solidFill>
                  <a:schemeClr val="accent2">
                    <a:lumMod val="50000"/>
                  </a:schemeClr>
                </a:solidFill>
                <a:latin typeface="Cambria" pitchFamily="18" charset="0"/>
              </a:rPr>
              <a:t>. </a:t>
            </a:r>
            <a:endParaRPr lang="en-GB" dirty="0">
              <a:solidFill>
                <a:schemeClr val="accent2">
                  <a:lumMod val="50000"/>
                </a:schemeClr>
              </a:solidFill>
              <a:latin typeface="Cambria" pitchFamily="18" charset="0"/>
            </a:endParaRPr>
          </a:p>
          <a:p>
            <a:pPr>
              <a:buClr>
                <a:schemeClr val="accent2">
                  <a:lumMod val="50000"/>
                </a:schemeClr>
              </a:buClr>
              <a:buFontTx/>
              <a:buChar char="-"/>
              <a:defRPr/>
            </a:pPr>
            <a:endParaRPr lang="sr-Latn-CS" sz="1600" dirty="0">
              <a:solidFill>
                <a:schemeClr val="accent2">
                  <a:lumMod val="50000"/>
                </a:schemeClr>
              </a:solidFill>
              <a:latin typeface="Cambria" pitchFamily="18" charset="0"/>
            </a:endParaRPr>
          </a:p>
          <a:p>
            <a:pPr lvl="1">
              <a:buClr>
                <a:srgbClr val="000099"/>
              </a:buClr>
              <a:defRPr/>
            </a:pPr>
            <a:endParaRPr lang="en-US" b="1" dirty="0">
              <a:solidFill>
                <a:srgbClr val="000099"/>
              </a:solidFill>
            </a:endParaRPr>
          </a:p>
          <a:p>
            <a:pPr>
              <a:buFontTx/>
              <a:buChar char="-"/>
              <a:defRPr/>
            </a:pPr>
            <a:endParaRPr lang="sr-Latn-CS" dirty="0">
              <a:solidFill>
                <a:srgbClr val="0000CC"/>
              </a:solidFill>
            </a:endParaRPr>
          </a:p>
          <a:p>
            <a:pPr>
              <a:buFontTx/>
              <a:buChar char="-"/>
              <a:defRPr/>
            </a:pPr>
            <a:endParaRPr lang="en-US" b="1" dirty="0">
              <a:solidFill>
                <a:srgbClr val="00B0F0"/>
              </a:solidFill>
            </a:endParaRPr>
          </a:p>
          <a:p>
            <a:pPr>
              <a:defRPr/>
            </a:pPr>
            <a:endParaRPr lang="en-US" sz="1600" dirty="0">
              <a:solidFill>
                <a:srgbClr val="000099"/>
              </a:solidFill>
            </a:endParaRPr>
          </a:p>
          <a:p>
            <a:pPr marL="990600" lvl="1" indent="-533400">
              <a:buClr>
                <a:srgbClr val="000099"/>
              </a:buClr>
              <a:defRPr/>
            </a:pPr>
            <a:endParaRPr lang="en-US" sz="2000" dirty="0">
              <a:solidFill>
                <a:srgbClr val="000099"/>
              </a:solidFill>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C2644B76-90D8-4F9C-B5E0-2E63E5FD0048}" type="slidenum">
              <a:rPr lang="en-US"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24580"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2458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245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762000" y="990600"/>
            <a:ext cx="7786688" cy="4952125"/>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lnSpc>
                <a:spcPct val="90000"/>
              </a:lnSpc>
              <a:defRPr/>
            </a:pPr>
            <a:r>
              <a:rPr lang="sr-Latn-CS" sz="2400" b="1" dirty="0">
                <a:solidFill>
                  <a:schemeClr val="accent2">
                    <a:lumMod val="50000"/>
                  </a:schemeClr>
                </a:solidFill>
                <a:latin typeface="Cambria" pitchFamily="18" charset="0"/>
              </a:rPr>
              <a:t>f) </a:t>
            </a:r>
            <a:r>
              <a:rPr lang="en-US" sz="2400" b="1" dirty="0" smtClean="0">
                <a:solidFill>
                  <a:schemeClr val="accent2">
                    <a:lumMod val="50000"/>
                  </a:schemeClr>
                </a:solidFill>
                <a:latin typeface="Cambria" pitchFamily="18" charset="0"/>
              </a:rPr>
              <a:t>Benefits in case of death </a:t>
            </a:r>
            <a:endParaRPr lang="sr-Latn-CS" sz="2400" b="1" dirty="0">
              <a:solidFill>
                <a:schemeClr val="accent2">
                  <a:lumMod val="50000"/>
                </a:schemeClr>
              </a:solidFill>
              <a:latin typeface="Cambria" pitchFamily="18" charset="0"/>
            </a:endParaRPr>
          </a:p>
          <a:p>
            <a:pPr>
              <a:lnSpc>
                <a:spcPct val="90000"/>
              </a:lnSpc>
              <a:defRPr/>
            </a:pPr>
            <a:endParaRPr lang="sl-SI" sz="2000" b="1" dirty="0">
              <a:solidFill>
                <a:schemeClr val="accent2">
                  <a:lumMod val="50000"/>
                </a:schemeClr>
              </a:solidFill>
              <a:latin typeface="Cambria" pitchFamily="18" charset="0"/>
            </a:endParaRPr>
          </a:p>
          <a:p>
            <a:pPr>
              <a:lnSpc>
                <a:spcPct val="90000"/>
              </a:lnSpc>
              <a:defRPr/>
            </a:pPr>
            <a:endParaRPr lang="sl-SI" sz="2000" b="1" dirty="0">
              <a:solidFill>
                <a:schemeClr val="accent2">
                  <a:lumMod val="50000"/>
                </a:schemeClr>
              </a:solidFill>
              <a:latin typeface="Cambria" pitchFamily="18" charset="0"/>
            </a:endParaRPr>
          </a:p>
          <a:p>
            <a:pPr>
              <a:lnSpc>
                <a:spcPct val="90000"/>
              </a:lnSpc>
              <a:defRPr/>
            </a:pPr>
            <a:endParaRPr lang="sl-SI" sz="2000" b="1" dirty="0">
              <a:solidFill>
                <a:schemeClr val="accent2">
                  <a:lumMod val="50000"/>
                </a:schemeClr>
              </a:solidFill>
              <a:latin typeface="Cambria" pitchFamily="18" charset="0"/>
            </a:endParaRPr>
          </a:p>
          <a:p>
            <a:pPr>
              <a:defRPr/>
            </a:pPr>
            <a:r>
              <a:rPr lang="en-US" sz="2000" b="1" dirty="0" smtClean="0">
                <a:solidFill>
                  <a:schemeClr val="accent2">
                    <a:lumMod val="50000"/>
                  </a:schemeClr>
                </a:solidFill>
                <a:latin typeface="Cambria" pitchFamily="18" charset="0"/>
              </a:rPr>
              <a:t>Right to compensation of funeral costs </a:t>
            </a:r>
            <a:endParaRPr lang="sr-Latn-CS" sz="2000" b="1" dirty="0">
              <a:solidFill>
                <a:schemeClr val="accent2">
                  <a:lumMod val="50000"/>
                </a:schemeClr>
              </a:solidFill>
              <a:latin typeface="Cambria" pitchFamily="18" charset="0"/>
            </a:endParaRPr>
          </a:p>
          <a:p>
            <a:pPr>
              <a:defRPr/>
            </a:pPr>
            <a:endParaRPr lang="en-US" sz="2000" b="1" dirty="0">
              <a:solidFill>
                <a:schemeClr val="accent2">
                  <a:lumMod val="50000"/>
                </a:schemeClr>
              </a:solidFill>
              <a:latin typeface="Cambria" pitchFamily="18" charset="0"/>
            </a:endParaRPr>
          </a:p>
          <a:p>
            <a:pPr>
              <a:buFont typeface="Wingdings" pitchFamily="2" charset="2"/>
              <a:buChar char="§"/>
              <a:defRPr/>
            </a:pPr>
            <a:r>
              <a:rPr lang="en-US" sz="2000" dirty="0" smtClean="0">
                <a:solidFill>
                  <a:schemeClr val="accent2">
                    <a:lumMod val="50000"/>
                  </a:schemeClr>
                </a:solidFill>
                <a:latin typeface="Cambria" pitchFamily="18" charset="0"/>
              </a:rPr>
              <a:t>The right to compensation of funeral costs shall be exercised within the system of pension and disability insurance </a:t>
            </a:r>
            <a:endParaRPr lang="en-GB" sz="2000" b="1" dirty="0">
              <a:solidFill>
                <a:schemeClr val="accent2">
                  <a:lumMod val="50000"/>
                </a:schemeClr>
              </a:solidFill>
              <a:latin typeface="Cambria" pitchFamily="18" charset="0"/>
            </a:endParaRPr>
          </a:p>
          <a:p>
            <a:pPr>
              <a:defRPr/>
            </a:pPr>
            <a:endParaRPr lang="sr-Latn-CS" dirty="0">
              <a:solidFill>
                <a:schemeClr val="accent2">
                  <a:lumMod val="50000"/>
                </a:schemeClr>
              </a:solidFill>
              <a:latin typeface="Cambria" pitchFamily="18" charset="0"/>
            </a:endParaRPr>
          </a:p>
          <a:p>
            <a:pPr lvl="1">
              <a:buClr>
                <a:srgbClr val="000099"/>
              </a:buClr>
              <a:defRPr/>
            </a:pPr>
            <a:endParaRPr lang="en-US" b="1" dirty="0">
              <a:solidFill>
                <a:srgbClr val="000099"/>
              </a:solidFill>
            </a:endParaRPr>
          </a:p>
          <a:p>
            <a:pPr>
              <a:buFontTx/>
              <a:buChar char="-"/>
              <a:defRPr/>
            </a:pPr>
            <a:endParaRPr lang="sr-Latn-CS" dirty="0">
              <a:solidFill>
                <a:srgbClr val="0000CC"/>
              </a:solidFill>
            </a:endParaRPr>
          </a:p>
          <a:p>
            <a:pPr>
              <a:buFontTx/>
              <a:buChar char="-"/>
              <a:defRPr/>
            </a:pPr>
            <a:endParaRPr lang="en-US" b="1" dirty="0">
              <a:solidFill>
                <a:srgbClr val="00B0F0"/>
              </a:solidFill>
            </a:endParaRPr>
          </a:p>
          <a:p>
            <a:pPr>
              <a:defRPr/>
            </a:pPr>
            <a:endParaRPr lang="en-US" sz="1600" dirty="0">
              <a:solidFill>
                <a:srgbClr val="000099"/>
              </a:solidFill>
            </a:endParaRPr>
          </a:p>
          <a:p>
            <a:pPr marL="990600" lvl="1" indent="-533400">
              <a:buClr>
                <a:srgbClr val="000099"/>
              </a:buClr>
              <a:defRPr/>
            </a:pPr>
            <a:endParaRPr lang="en-US" sz="2000" dirty="0">
              <a:solidFill>
                <a:srgbClr val="000099"/>
              </a:solidFill>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195F0B24-0E6B-4D93-BBED-C561C0191331}" type="slidenum">
              <a:rPr lang="en-US"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25604"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2560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2561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498475" y="1676400"/>
            <a:ext cx="8355013" cy="3967240"/>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lnSpc>
                <a:spcPct val="90000"/>
              </a:lnSpc>
              <a:defRPr/>
            </a:pPr>
            <a:r>
              <a:rPr lang="sr-Latn-CS" sz="2400" b="1" dirty="0">
                <a:solidFill>
                  <a:schemeClr val="accent2">
                    <a:lumMod val="50000"/>
                  </a:schemeClr>
                </a:solidFill>
                <a:latin typeface="Cambria" pitchFamily="18" charset="0"/>
              </a:rPr>
              <a:t>g) </a:t>
            </a:r>
            <a:r>
              <a:rPr lang="en-US" sz="2400" b="1" dirty="0" smtClean="0">
                <a:solidFill>
                  <a:schemeClr val="accent2">
                    <a:lumMod val="50000"/>
                  </a:schemeClr>
                </a:solidFill>
                <a:latin typeface="Cambria" pitchFamily="18" charset="0"/>
              </a:rPr>
              <a:t>Unemployment benefits </a:t>
            </a:r>
            <a:r>
              <a:rPr lang="sr-Latn-CS" sz="2400" b="1" dirty="0" smtClean="0">
                <a:solidFill>
                  <a:schemeClr val="accent2">
                    <a:lumMod val="50000"/>
                  </a:schemeClr>
                </a:solidFill>
                <a:latin typeface="Cambria" pitchFamily="18" charset="0"/>
              </a:rPr>
              <a:t> </a:t>
            </a:r>
            <a:r>
              <a:rPr lang="sl-SI" sz="2400" b="1" dirty="0" smtClean="0">
                <a:solidFill>
                  <a:schemeClr val="accent2">
                    <a:lumMod val="50000"/>
                  </a:schemeClr>
                </a:solidFill>
                <a:latin typeface="Cambria" pitchFamily="18" charset="0"/>
              </a:rPr>
              <a:t> </a:t>
            </a:r>
            <a:r>
              <a:rPr lang="en-GB" sz="2400" b="1" dirty="0" smtClean="0">
                <a:solidFill>
                  <a:schemeClr val="accent2">
                    <a:lumMod val="50000"/>
                  </a:schemeClr>
                </a:solidFill>
                <a:latin typeface="Cambria" pitchFamily="18" charset="0"/>
              </a:rPr>
              <a:t> </a:t>
            </a:r>
            <a:endParaRPr lang="sl-SI" sz="2400" b="1" dirty="0">
              <a:solidFill>
                <a:schemeClr val="accent2">
                  <a:lumMod val="50000"/>
                </a:schemeClr>
              </a:solidFill>
              <a:latin typeface="Cambria" pitchFamily="18" charset="0"/>
            </a:endParaRPr>
          </a:p>
          <a:p>
            <a:pPr>
              <a:lnSpc>
                <a:spcPct val="90000"/>
              </a:lnSpc>
              <a:defRPr/>
            </a:pPr>
            <a:endParaRPr lang="sl-SI" sz="2000" b="1" dirty="0">
              <a:solidFill>
                <a:schemeClr val="accent2">
                  <a:lumMod val="50000"/>
                </a:schemeClr>
              </a:solidFill>
              <a:latin typeface="Cambria" pitchFamily="18" charset="0"/>
            </a:endParaRPr>
          </a:p>
          <a:p>
            <a:pPr>
              <a:lnSpc>
                <a:spcPct val="90000"/>
              </a:lnSpc>
              <a:defRPr/>
            </a:pPr>
            <a:endParaRPr lang="sl-SI" sz="2000" b="1" dirty="0">
              <a:solidFill>
                <a:schemeClr val="accent2">
                  <a:lumMod val="50000"/>
                </a:schemeClr>
              </a:solidFill>
              <a:latin typeface="Cambria" pitchFamily="18" charset="0"/>
            </a:endParaRPr>
          </a:p>
          <a:p>
            <a:pPr>
              <a:defRPr/>
            </a:pPr>
            <a:r>
              <a:rPr lang="en-US" sz="2000" b="1" dirty="0" smtClean="0">
                <a:solidFill>
                  <a:schemeClr val="accent2">
                    <a:lumMod val="50000"/>
                  </a:schemeClr>
                </a:solidFill>
                <a:latin typeface="Cambria" pitchFamily="18" charset="0"/>
              </a:rPr>
              <a:t>Montenegrin legislation</a:t>
            </a:r>
            <a:endParaRPr lang="en-GB" sz="2000" b="1" dirty="0">
              <a:solidFill>
                <a:schemeClr val="accent2">
                  <a:lumMod val="50000"/>
                </a:schemeClr>
              </a:solidFill>
              <a:latin typeface="Cambria" pitchFamily="18" charset="0"/>
            </a:endParaRPr>
          </a:p>
          <a:p>
            <a:pPr>
              <a:defRPr/>
            </a:pPr>
            <a:endParaRPr lang="en-US" sz="2000" dirty="0">
              <a:solidFill>
                <a:schemeClr val="accent2">
                  <a:lumMod val="50000"/>
                </a:schemeClr>
              </a:solidFill>
              <a:latin typeface="Cambria" pitchFamily="18" charset="0"/>
            </a:endParaRPr>
          </a:p>
          <a:p>
            <a:pPr algn="just">
              <a:buFont typeface="Wingdings" pitchFamily="2" charset="2"/>
              <a:buChar char="§"/>
              <a:defRPr/>
            </a:pPr>
            <a:r>
              <a:rPr lang="sr-Latn-CS" sz="2000" dirty="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Law on Employment and Exercising the Rights Pertaining to Unemployment Insurance (Official Gazette of Montenegro </a:t>
            </a:r>
            <a:r>
              <a:rPr lang="sr-Latn-CS" sz="2000" dirty="0" smtClean="0">
                <a:solidFill>
                  <a:schemeClr val="accent2">
                    <a:lumMod val="50000"/>
                  </a:schemeClr>
                </a:solidFill>
                <a:latin typeface="Cambria" pitchFamily="18" charset="0"/>
              </a:rPr>
              <a:t>14/10 </a:t>
            </a:r>
            <a:r>
              <a:rPr lang="en-US" sz="2000" dirty="0" smtClean="0">
                <a:solidFill>
                  <a:schemeClr val="accent2">
                    <a:lumMod val="50000"/>
                  </a:schemeClr>
                </a:solidFill>
                <a:latin typeface="Cambria" pitchFamily="18" charset="0"/>
              </a:rPr>
              <a:t>and </a:t>
            </a:r>
            <a:r>
              <a:rPr lang="sr-Latn-CS" sz="2000" dirty="0" smtClean="0">
                <a:solidFill>
                  <a:schemeClr val="accent2">
                    <a:lumMod val="50000"/>
                  </a:schemeClr>
                </a:solidFill>
                <a:latin typeface="Cambria" pitchFamily="18" charset="0"/>
              </a:rPr>
              <a:t>45/12 </a:t>
            </a:r>
            <a:r>
              <a:rPr lang="sr-Latn-CS" sz="2000" dirty="0">
                <a:solidFill>
                  <a:schemeClr val="accent2">
                    <a:lumMod val="50000"/>
                  </a:schemeClr>
                </a:solidFill>
                <a:latin typeface="Cambria" pitchFamily="18" charset="0"/>
              </a:rPr>
              <a:t>) ,</a:t>
            </a:r>
          </a:p>
          <a:p>
            <a:pPr algn="just">
              <a:buFont typeface="Wingdings" pitchFamily="2" charset="2"/>
              <a:buChar char="§"/>
              <a:defRPr/>
            </a:pPr>
            <a:r>
              <a:rPr lang="sr-Latn-CS" sz="2000" dirty="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Law on Contributions to Compulsory Social Insurance </a:t>
            </a:r>
            <a:r>
              <a:rPr lang="sr-Latn-CS" sz="2000" dirty="0" smtClean="0">
                <a:solidFill>
                  <a:schemeClr val="accent2">
                    <a:lumMod val="50000"/>
                  </a:schemeClr>
                </a:solidFill>
                <a:latin typeface="Cambria" pitchFamily="18" charset="0"/>
              </a:rPr>
              <a:t>(</a:t>
            </a:r>
            <a:r>
              <a:rPr lang="en-US" sz="2000" dirty="0" smtClean="0">
                <a:solidFill>
                  <a:schemeClr val="accent2">
                    <a:lumMod val="50000"/>
                  </a:schemeClr>
                </a:solidFill>
                <a:latin typeface="Cambria" pitchFamily="18" charset="0"/>
              </a:rPr>
              <a:t>Official Gazette of Montenegro </a:t>
            </a:r>
            <a:r>
              <a:rPr lang="sr-Latn-CS" sz="2000" dirty="0" smtClean="0">
                <a:solidFill>
                  <a:schemeClr val="accent2">
                    <a:lumMod val="50000"/>
                  </a:schemeClr>
                </a:solidFill>
                <a:latin typeface="Cambria" pitchFamily="18" charset="0"/>
              </a:rPr>
              <a:t>13/07</a:t>
            </a:r>
            <a:r>
              <a:rPr lang="sr-Latn-CS" sz="2000" dirty="0">
                <a:solidFill>
                  <a:schemeClr val="accent2">
                    <a:lumMod val="50000"/>
                  </a:schemeClr>
                </a:solidFill>
                <a:latin typeface="Cambria" pitchFamily="18" charset="0"/>
              </a:rPr>
              <a:t>, 79/08, 86/09, 78/10, 14/12 ) ,</a:t>
            </a:r>
            <a:endParaRPr lang="en-US" sz="2000" dirty="0">
              <a:solidFill>
                <a:schemeClr val="accent2">
                  <a:lumMod val="50000"/>
                </a:schemeClr>
              </a:solidFill>
              <a:latin typeface="Cambria" pitchFamily="18" charset="0"/>
            </a:endParaRPr>
          </a:p>
          <a:p>
            <a:pPr>
              <a:defRPr/>
            </a:pPr>
            <a:endParaRPr lang="en-US" sz="2000" dirty="0">
              <a:solidFill>
                <a:schemeClr val="accent2">
                  <a:lumMod val="50000"/>
                </a:schemeClr>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BEFD8FCF-24C5-4558-A34D-BB56F416ED96}" type="slidenum">
              <a:rPr lang="en-US" smtClean="0"/>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26628"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2663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a:t>
            </a:r>
            <a:r>
              <a:rPr lang="en-US" sz="1100" b="1" dirty="0" smtClean="0">
                <a:solidFill>
                  <a:schemeClr val="accent2">
                    <a:lumMod val="50000"/>
                  </a:schemeClr>
                </a:solidFill>
              </a:rPr>
              <a:t>FOR </a:t>
            </a:r>
            <a:r>
              <a:rPr lang="en-US" sz="1100" b="1" dirty="0">
                <a:solidFill>
                  <a:schemeClr val="accent2">
                    <a:lumMod val="50000"/>
                  </a:schemeClr>
                </a:solidFill>
              </a:rPr>
              <a:t>WORKERS</a:t>
            </a:r>
            <a:endParaRPr lang="pl-PL" sz="1100" b="1" dirty="0">
              <a:solidFill>
                <a:schemeClr val="accent2">
                  <a:lumMod val="50000"/>
                </a:schemeClr>
              </a:solidFill>
            </a:endParaRPr>
          </a:p>
        </p:txBody>
      </p:sp>
      <p:pic>
        <p:nvPicPr>
          <p:cNvPr id="26634"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498475" y="1219200"/>
            <a:ext cx="7907338" cy="5656933"/>
          </a:xfrm>
          <a:prstGeom prst="rect">
            <a:avLst/>
          </a:prstGeom>
        </p:spPr>
        <p:txBody>
          <a:bodyPr>
            <a:spAutoFit/>
          </a:bodyPr>
          <a:lstStyle/>
          <a:p>
            <a:pPr algn="ctr">
              <a:lnSpc>
                <a:spcPct val="90000"/>
              </a:lnSpc>
              <a:defRPr/>
            </a:pPr>
            <a:r>
              <a:rPr lang="en-US" sz="2400" b="1" dirty="0">
                <a:solidFill>
                  <a:schemeClr val="accent2">
                    <a:lumMod val="50000"/>
                  </a:schemeClr>
                </a:solidFill>
                <a:latin typeface="Cambria" pitchFamily="18" charset="0"/>
              </a:rPr>
              <a:t> </a:t>
            </a:r>
            <a:r>
              <a:rPr lang="sr-Latn-CS" sz="2400" b="1" dirty="0">
                <a:solidFill>
                  <a:schemeClr val="accent2">
                    <a:lumMod val="50000"/>
                  </a:schemeClr>
                </a:solidFill>
                <a:latin typeface="Cambria" pitchFamily="18" charset="0"/>
              </a:rPr>
              <a:t>g) </a:t>
            </a:r>
            <a:r>
              <a:rPr lang="en-US" sz="2400" b="1" dirty="0" smtClean="0">
                <a:solidFill>
                  <a:schemeClr val="accent2">
                    <a:lumMod val="50000"/>
                  </a:schemeClr>
                </a:solidFill>
                <a:latin typeface="Cambria" pitchFamily="18" charset="0"/>
              </a:rPr>
              <a:t>Unemployment benefits </a:t>
            </a:r>
            <a:r>
              <a:rPr lang="en-GB" sz="2400" b="1" dirty="0" smtClean="0">
                <a:solidFill>
                  <a:schemeClr val="accent2">
                    <a:lumMod val="50000"/>
                  </a:schemeClr>
                </a:solidFill>
                <a:latin typeface="Cambria" pitchFamily="18" charset="0"/>
              </a:rPr>
              <a:t> </a:t>
            </a:r>
            <a:endParaRPr lang="sl-SI" sz="2400" b="1" dirty="0">
              <a:solidFill>
                <a:schemeClr val="accent2">
                  <a:lumMod val="50000"/>
                </a:schemeClr>
              </a:solidFill>
              <a:latin typeface="Cambria" pitchFamily="18" charset="0"/>
            </a:endParaRPr>
          </a:p>
          <a:p>
            <a:pPr>
              <a:lnSpc>
                <a:spcPct val="90000"/>
              </a:lnSpc>
              <a:defRPr/>
            </a:pPr>
            <a:endParaRPr lang="sl-SI" sz="2000" dirty="0">
              <a:solidFill>
                <a:schemeClr val="accent2">
                  <a:lumMod val="50000"/>
                </a:schemeClr>
              </a:solidFill>
              <a:latin typeface="Cambria" pitchFamily="18" charset="0"/>
            </a:endParaRPr>
          </a:p>
          <a:p>
            <a:pPr algn="just">
              <a:lnSpc>
                <a:spcPct val="90000"/>
              </a:lnSpc>
              <a:defRPr/>
            </a:pPr>
            <a:r>
              <a:rPr lang="en-US" sz="2000" b="1" dirty="0" smtClean="0">
                <a:solidFill>
                  <a:schemeClr val="accent2">
                    <a:lumMod val="50000"/>
                  </a:schemeClr>
                </a:solidFill>
                <a:latin typeface="Cambria" pitchFamily="18" charset="0"/>
              </a:rPr>
              <a:t>The following shall be provided to unemployed person by unemployment insurance, in compliance with prescribed conditions</a:t>
            </a:r>
            <a:r>
              <a:rPr lang="sl-SI" sz="2000" b="1" dirty="0" smtClean="0">
                <a:solidFill>
                  <a:schemeClr val="accent2">
                    <a:lumMod val="50000"/>
                  </a:schemeClr>
                </a:solidFill>
                <a:latin typeface="Cambria" pitchFamily="18" charset="0"/>
              </a:rPr>
              <a:t>:</a:t>
            </a:r>
            <a:endParaRPr lang="sl-SI" sz="2000" b="1" dirty="0">
              <a:solidFill>
                <a:schemeClr val="accent2">
                  <a:lumMod val="50000"/>
                </a:schemeClr>
              </a:solidFill>
              <a:latin typeface="Cambria" pitchFamily="18" charset="0"/>
            </a:endParaRPr>
          </a:p>
          <a:p>
            <a:pPr algn="just">
              <a:lnSpc>
                <a:spcPct val="90000"/>
              </a:lnSpc>
              <a:spcBef>
                <a:spcPct val="50000"/>
              </a:spcBef>
              <a:buClr>
                <a:schemeClr val="accent2">
                  <a:lumMod val="50000"/>
                </a:schemeClr>
              </a:buClr>
              <a:buFont typeface="Wingdings" pitchFamily="2" charset="2"/>
              <a:buChar char="§"/>
              <a:defRPr/>
            </a:pPr>
            <a:r>
              <a:rPr lang="en-US" sz="2000" dirty="0" smtClean="0">
                <a:solidFill>
                  <a:schemeClr val="accent2">
                    <a:lumMod val="50000"/>
                  </a:schemeClr>
                </a:solidFill>
                <a:latin typeface="Cambria" pitchFamily="18" charset="0"/>
              </a:rPr>
              <a:t>Financial compensation</a:t>
            </a:r>
            <a:endParaRPr lang="en-GB" sz="2000" dirty="0">
              <a:solidFill>
                <a:schemeClr val="accent2">
                  <a:lumMod val="50000"/>
                </a:schemeClr>
              </a:solidFill>
              <a:latin typeface="Cambria" pitchFamily="18" charset="0"/>
            </a:endParaRPr>
          </a:p>
          <a:p>
            <a:pPr algn="just">
              <a:lnSpc>
                <a:spcPct val="90000"/>
              </a:lnSpc>
              <a:spcBef>
                <a:spcPct val="50000"/>
              </a:spcBef>
              <a:buClr>
                <a:schemeClr val="accent2">
                  <a:lumMod val="50000"/>
                </a:schemeClr>
              </a:buClr>
              <a:buFont typeface="Wingdings" pitchFamily="2" charset="2"/>
              <a:buChar char="§"/>
              <a:defRPr/>
            </a:pPr>
            <a:r>
              <a:rPr lang="en-US" sz="2000" dirty="0" smtClean="0">
                <a:solidFill>
                  <a:schemeClr val="accent2">
                    <a:lumMod val="50000"/>
                  </a:schemeClr>
                </a:solidFill>
                <a:latin typeface="Cambria" pitchFamily="18" charset="0"/>
              </a:rPr>
              <a:t>Health and pension, as well as disability insurance in the course of exercise of the right to financial compensation </a:t>
            </a:r>
            <a:endParaRPr lang="sr-Latn-CS" sz="2000" dirty="0">
              <a:solidFill>
                <a:schemeClr val="accent2">
                  <a:lumMod val="50000"/>
                </a:schemeClr>
              </a:solidFill>
              <a:latin typeface="Cambria" pitchFamily="18" charset="0"/>
            </a:endParaRPr>
          </a:p>
          <a:p>
            <a:pPr algn="just">
              <a:lnSpc>
                <a:spcPct val="90000"/>
              </a:lnSpc>
              <a:spcBef>
                <a:spcPct val="50000"/>
              </a:spcBef>
              <a:buClr>
                <a:schemeClr val="accent2">
                  <a:lumMod val="50000"/>
                </a:schemeClr>
              </a:buClr>
              <a:defRPr/>
            </a:pPr>
            <a:r>
              <a:rPr lang="en-US" sz="2000" b="1" dirty="0" smtClean="0">
                <a:solidFill>
                  <a:schemeClr val="accent2">
                    <a:lumMod val="50000"/>
                  </a:schemeClr>
                </a:solidFill>
                <a:latin typeface="Cambria" pitchFamily="18" charset="0"/>
              </a:rPr>
              <a:t>Unemployed person shall be entitled to the following</a:t>
            </a:r>
            <a:r>
              <a:rPr lang="sr-Latn-CS" sz="2000" b="1" dirty="0" smtClean="0">
                <a:solidFill>
                  <a:schemeClr val="accent2">
                    <a:lumMod val="50000"/>
                  </a:schemeClr>
                </a:solidFill>
                <a:latin typeface="Cambria" pitchFamily="18" charset="0"/>
              </a:rPr>
              <a:t>:</a:t>
            </a:r>
            <a:endParaRPr lang="en-GB" sz="2000" b="1" dirty="0">
              <a:solidFill>
                <a:schemeClr val="accent2">
                  <a:lumMod val="50000"/>
                </a:schemeClr>
              </a:solidFill>
              <a:latin typeface="Cambria" pitchFamily="18" charset="0"/>
            </a:endParaRPr>
          </a:p>
          <a:p>
            <a:pPr algn="just">
              <a:lnSpc>
                <a:spcPct val="90000"/>
              </a:lnSpc>
              <a:spcBef>
                <a:spcPct val="50000"/>
              </a:spcBef>
              <a:buClr>
                <a:schemeClr val="accent2">
                  <a:lumMod val="50000"/>
                </a:schemeClr>
              </a:buClr>
              <a:buFont typeface="Wingdings" pitchFamily="2" charset="2"/>
              <a:buChar char="§"/>
              <a:defRPr/>
            </a:pPr>
            <a:r>
              <a:rPr lang="en-US" sz="2000" dirty="0" smtClean="0">
                <a:solidFill>
                  <a:schemeClr val="accent2">
                    <a:lumMod val="50000"/>
                  </a:schemeClr>
                </a:solidFill>
                <a:latin typeface="Cambria" pitchFamily="18" charset="0"/>
              </a:rPr>
              <a:t>Financial compensation in the course of education, training, professional rehabilitation of hard – to – employ persons and </a:t>
            </a:r>
            <a:r>
              <a:rPr lang="sr-Latn-CS" sz="2000" dirty="0" smtClean="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inclusion in other measures aimed at increase of employment, i.e. decrease of unemployment</a:t>
            </a:r>
            <a:r>
              <a:rPr lang="sr-Latn-CS" sz="2000" dirty="0" smtClean="0">
                <a:solidFill>
                  <a:schemeClr val="accent2">
                    <a:lumMod val="50000"/>
                  </a:schemeClr>
                </a:solidFill>
                <a:latin typeface="Cambria" pitchFamily="18" charset="0"/>
              </a:rPr>
              <a:t>, </a:t>
            </a:r>
            <a:endParaRPr lang="en-GB" sz="2000" dirty="0">
              <a:solidFill>
                <a:schemeClr val="accent2">
                  <a:lumMod val="50000"/>
                </a:schemeClr>
              </a:solidFill>
              <a:latin typeface="Cambria" pitchFamily="18" charset="0"/>
            </a:endParaRPr>
          </a:p>
          <a:p>
            <a:pPr algn="just">
              <a:lnSpc>
                <a:spcPct val="90000"/>
              </a:lnSpc>
              <a:spcBef>
                <a:spcPct val="50000"/>
              </a:spcBef>
              <a:buClr>
                <a:schemeClr val="accent2">
                  <a:lumMod val="50000"/>
                </a:schemeClr>
              </a:buClr>
              <a:buFont typeface="Wingdings" pitchFamily="2" charset="2"/>
              <a:buChar char="§"/>
              <a:defRPr/>
            </a:pPr>
            <a:r>
              <a:rPr lang="en-US" sz="2000" dirty="0" smtClean="0">
                <a:solidFill>
                  <a:schemeClr val="accent2">
                    <a:lumMod val="50000"/>
                  </a:schemeClr>
                </a:solidFill>
                <a:latin typeface="Cambria" pitchFamily="18" charset="0"/>
              </a:rPr>
              <a:t>Lump sum cash benefit, if he/she enters into employment for indefinite period of time, outside the place of residence</a:t>
            </a:r>
            <a:r>
              <a:rPr lang="sr-Latn-CS" sz="2000" dirty="0" smtClean="0">
                <a:solidFill>
                  <a:schemeClr val="accent2">
                    <a:lumMod val="50000"/>
                  </a:schemeClr>
                </a:solidFill>
                <a:latin typeface="Cambria" pitchFamily="18" charset="0"/>
              </a:rPr>
              <a:t>,   </a:t>
            </a:r>
            <a:endParaRPr lang="en-GB" sz="2000" dirty="0">
              <a:solidFill>
                <a:schemeClr val="accent2">
                  <a:lumMod val="50000"/>
                </a:schemeClr>
              </a:solidFill>
              <a:latin typeface="Cambria" pitchFamily="18" charset="0"/>
            </a:endParaRPr>
          </a:p>
          <a:p>
            <a:pPr marL="812800" indent="-812800">
              <a:buClr>
                <a:schemeClr val="accent2">
                  <a:lumMod val="50000"/>
                </a:schemeClr>
              </a:buClr>
              <a:defRPr/>
            </a:pPr>
            <a:endParaRPr lang="en-US" sz="2000" u="sng"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9F3E2FC9-FABF-4396-9CCA-B60AE590CDC7}" type="slidenum">
              <a:rPr lang="en-US" smtClean="0"/>
              <a:pPr>
                <a:defRPr/>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smtClean="0">
                <a:solidFill>
                  <a:schemeClr val="accent2">
                    <a:lumMod val="20000"/>
                    <a:lumOff val="80000"/>
                  </a:schemeClr>
                </a:solidFill>
                <a:latin typeface="Cambria" pitchFamily="18" charset="0"/>
                <a:cs typeface="Arial" charset="0"/>
              </a:rPr>
              <a:t>Freedom of Movement for Workers </a:t>
            </a:r>
            <a:endParaRPr lang="en-US" b="1" dirty="0">
              <a:solidFill>
                <a:schemeClr val="accent2">
                  <a:lumMod val="20000"/>
                  <a:lumOff val="80000"/>
                </a:schemeClr>
              </a:solidFill>
              <a:latin typeface="Cambria" pitchFamily="18" charset="0"/>
              <a:cs typeface="Arial" charset="0"/>
            </a:endParaRPr>
          </a:p>
        </p:txBody>
      </p:sp>
      <p:sp>
        <p:nvSpPr>
          <p:cNvPr id="27652"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2765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FOR WORKERS</a:t>
            </a:r>
            <a:endParaRPr lang="pl-PL" sz="1100" b="1" dirty="0">
              <a:solidFill>
                <a:schemeClr val="accent2">
                  <a:lumMod val="50000"/>
                </a:schemeClr>
              </a:solidFill>
            </a:endParaRPr>
          </a:p>
        </p:txBody>
      </p:sp>
      <p:pic>
        <p:nvPicPr>
          <p:cNvPr id="2765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27659" name="Rectangle 16"/>
          <p:cNvSpPr>
            <a:spLocks noChangeArrowheads="1"/>
          </p:cNvSpPr>
          <p:nvPr/>
        </p:nvSpPr>
        <p:spPr bwMode="auto">
          <a:xfrm>
            <a:off x="498475" y="1219200"/>
            <a:ext cx="8050213" cy="5250668"/>
          </a:xfrm>
          <a:prstGeom prst="rect">
            <a:avLst/>
          </a:prstGeom>
          <a:noFill/>
          <a:ln w="9525">
            <a:noFill/>
            <a:miter lim="800000"/>
            <a:headEnd/>
            <a:tailEnd/>
          </a:ln>
        </p:spPr>
        <p:txBody>
          <a:bodyPr>
            <a:spAutoFit/>
          </a:bodyPr>
          <a:lstStyle/>
          <a:p>
            <a:pPr algn="ctr">
              <a:lnSpc>
                <a:spcPct val="90000"/>
              </a:lnSpc>
            </a:pPr>
            <a:r>
              <a:rPr lang="sr-Latn-CS" sz="2400" b="1" dirty="0">
                <a:solidFill>
                  <a:srgbClr val="632523"/>
                </a:solidFill>
              </a:rPr>
              <a:t>g) </a:t>
            </a:r>
            <a:r>
              <a:rPr lang="en-US" sz="2400" b="1" dirty="0" smtClean="0">
                <a:solidFill>
                  <a:srgbClr val="632523"/>
                </a:solidFill>
              </a:rPr>
              <a:t>Unemployment benefits </a:t>
            </a:r>
            <a:endParaRPr lang="sl-SI" sz="2400" b="1" dirty="0">
              <a:solidFill>
                <a:srgbClr val="632523"/>
              </a:solidFill>
            </a:endParaRPr>
          </a:p>
          <a:p>
            <a:pPr>
              <a:lnSpc>
                <a:spcPct val="90000"/>
              </a:lnSpc>
            </a:pPr>
            <a:endParaRPr lang="sl-SI" sz="2000" b="1" dirty="0">
              <a:solidFill>
                <a:srgbClr val="632523"/>
              </a:solidFill>
            </a:endParaRPr>
          </a:p>
          <a:p>
            <a:pPr>
              <a:lnSpc>
                <a:spcPct val="80000"/>
              </a:lnSpc>
              <a:buClr>
                <a:srgbClr val="CC3300"/>
              </a:buClr>
            </a:pPr>
            <a:r>
              <a:rPr lang="en-US" sz="2000" b="1" dirty="0" smtClean="0">
                <a:solidFill>
                  <a:srgbClr val="632523"/>
                </a:solidFill>
                <a:latin typeface="Cambria" pitchFamily="18" charset="0"/>
              </a:rPr>
              <a:t>Right to financial compensation </a:t>
            </a:r>
            <a:r>
              <a:rPr lang="sr-Latn-CS" sz="2000" b="1" dirty="0" smtClean="0">
                <a:solidFill>
                  <a:srgbClr val="632523"/>
                </a:solidFill>
                <a:latin typeface="Cambria" pitchFamily="18" charset="0"/>
              </a:rPr>
              <a:t>(</a:t>
            </a:r>
            <a:r>
              <a:rPr lang="en-US" sz="2000" b="1" dirty="0" smtClean="0">
                <a:solidFill>
                  <a:srgbClr val="632523"/>
                </a:solidFill>
                <a:latin typeface="Cambria" pitchFamily="18" charset="0"/>
              </a:rPr>
              <a:t>basic condition</a:t>
            </a:r>
            <a:r>
              <a:rPr lang="sr-Latn-CS" sz="2000" b="1" dirty="0" smtClean="0">
                <a:solidFill>
                  <a:srgbClr val="632523"/>
                </a:solidFill>
                <a:latin typeface="Cambria" pitchFamily="18" charset="0"/>
              </a:rPr>
              <a:t>)</a:t>
            </a:r>
            <a:endParaRPr lang="sr-Latn-CS" sz="2000" dirty="0">
              <a:solidFill>
                <a:srgbClr val="632523"/>
              </a:solidFill>
              <a:latin typeface="Cambria" pitchFamily="18" charset="0"/>
            </a:endParaRPr>
          </a:p>
          <a:p>
            <a:pPr algn="just">
              <a:lnSpc>
                <a:spcPct val="80000"/>
              </a:lnSpc>
              <a:buClr>
                <a:srgbClr val="CC3300"/>
              </a:buClr>
            </a:pPr>
            <a:endParaRPr lang="sr-Latn-CS" sz="2000" dirty="0">
              <a:solidFill>
                <a:srgbClr val="632523"/>
              </a:solidFill>
              <a:latin typeface="Cambria" pitchFamily="18" charset="0"/>
            </a:endParaRPr>
          </a:p>
          <a:p>
            <a:pPr algn="just">
              <a:lnSpc>
                <a:spcPct val="80000"/>
              </a:lnSpc>
              <a:buClr>
                <a:srgbClr val="CC3300"/>
              </a:buClr>
            </a:pPr>
            <a:r>
              <a:rPr lang="en-US" sz="2000" dirty="0" smtClean="0">
                <a:solidFill>
                  <a:srgbClr val="632523"/>
                </a:solidFill>
                <a:latin typeface="Cambria" pitchFamily="18" charset="0"/>
              </a:rPr>
              <a:t>Unemployed person with minimum 12 months of insurance service (continuous or with interruptions in the last 18 months) before termination of the employment, whose employment terminated without his/her consent or guilt, shall have the right to financial compensation . </a:t>
            </a:r>
            <a:endParaRPr lang="sr-Latn-CS" sz="2000" dirty="0">
              <a:solidFill>
                <a:srgbClr val="632523"/>
              </a:solidFill>
              <a:latin typeface="Cambria" pitchFamily="18" charset="0"/>
            </a:endParaRPr>
          </a:p>
          <a:p>
            <a:pPr algn="just">
              <a:lnSpc>
                <a:spcPct val="80000"/>
              </a:lnSpc>
              <a:buClr>
                <a:srgbClr val="CC3300"/>
              </a:buClr>
            </a:pPr>
            <a:endParaRPr lang="sr-Latn-CS" sz="2000" dirty="0">
              <a:solidFill>
                <a:srgbClr val="632523"/>
              </a:solidFill>
              <a:latin typeface="Cambria" pitchFamily="18" charset="0"/>
            </a:endParaRPr>
          </a:p>
          <a:p>
            <a:pPr algn="just">
              <a:lnSpc>
                <a:spcPct val="80000"/>
              </a:lnSpc>
              <a:buClr>
                <a:srgbClr val="CC3300"/>
              </a:buClr>
            </a:pPr>
            <a:r>
              <a:rPr lang="en-US" sz="2000" dirty="0" smtClean="0">
                <a:solidFill>
                  <a:srgbClr val="632523"/>
                </a:solidFill>
                <a:latin typeface="Cambria" pitchFamily="18" charset="0"/>
              </a:rPr>
              <a:t>Financial compensation shall belong to unemployed person as of the first day of termination of employment, if he/she applies in the Employment Office and submits the request within 30 days from termination of employment. </a:t>
            </a:r>
            <a:endParaRPr lang="sr-Latn-CS" sz="2000" dirty="0">
              <a:solidFill>
                <a:srgbClr val="632523"/>
              </a:solidFill>
              <a:latin typeface="Cambria" pitchFamily="18" charset="0"/>
            </a:endParaRPr>
          </a:p>
          <a:p>
            <a:pPr>
              <a:lnSpc>
                <a:spcPct val="80000"/>
              </a:lnSpc>
              <a:spcBef>
                <a:spcPct val="50000"/>
              </a:spcBef>
              <a:buClr>
                <a:srgbClr val="CC3300"/>
              </a:buClr>
            </a:pPr>
            <a:r>
              <a:rPr lang="en-US" sz="2000" b="1" dirty="0" smtClean="0">
                <a:solidFill>
                  <a:srgbClr val="632523"/>
                </a:solidFill>
                <a:latin typeface="Cambria" pitchFamily="18" charset="0"/>
              </a:rPr>
              <a:t>The amount of financial compensation </a:t>
            </a:r>
            <a:endParaRPr lang="sr-Latn-CS" sz="2000" b="1" dirty="0">
              <a:solidFill>
                <a:srgbClr val="632523"/>
              </a:solidFill>
              <a:latin typeface="Cambria" pitchFamily="18" charset="0"/>
            </a:endParaRPr>
          </a:p>
          <a:p>
            <a:pPr algn="just">
              <a:lnSpc>
                <a:spcPct val="80000"/>
              </a:lnSpc>
              <a:spcBef>
                <a:spcPct val="50000"/>
              </a:spcBef>
              <a:buClr>
                <a:srgbClr val="CC3300"/>
              </a:buClr>
            </a:pPr>
            <a:r>
              <a:rPr lang="en-US" sz="2000" dirty="0" smtClean="0">
                <a:solidFill>
                  <a:srgbClr val="632523"/>
                </a:solidFill>
                <a:latin typeface="Cambria" pitchFamily="18" charset="0"/>
              </a:rPr>
              <a:t>The amount of financial compensation shall be </a:t>
            </a:r>
            <a:r>
              <a:rPr lang="sr-Latn-CS" sz="2000" dirty="0" smtClean="0">
                <a:solidFill>
                  <a:srgbClr val="632523"/>
                </a:solidFill>
                <a:latin typeface="Cambria" pitchFamily="18" charset="0"/>
              </a:rPr>
              <a:t>40</a:t>
            </a:r>
            <a:r>
              <a:rPr lang="sr-Latn-CS" sz="2000" dirty="0">
                <a:solidFill>
                  <a:srgbClr val="632523"/>
                </a:solidFill>
                <a:latin typeface="Cambria" pitchFamily="18" charset="0"/>
              </a:rPr>
              <a:t>% </a:t>
            </a:r>
            <a:r>
              <a:rPr lang="en-US" sz="2000" dirty="0" smtClean="0">
                <a:solidFill>
                  <a:srgbClr val="632523"/>
                </a:solidFill>
                <a:latin typeface="Cambria" pitchFamily="18" charset="0"/>
              </a:rPr>
              <a:t>of minimal salary determined by the General Collective Agreement.</a:t>
            </a:r>
            <a:endParaRPr lang="en-GB" sz="2000" dirty="0">
              <a:solidFill>
                <a:srgbClr val="632523"/>
              </a:solidFill>
              <a:latin typeface="Cambria" pitchFamily="18" charset="0"/>
            </a:endParaRPr>
          </a:p>
          <a:p>
            <a:pPr>
              <a:lnSpc>
                <a:spcPct val="80000"/>
              </a:lnSpc>
              <a:spcBef>
                <a:spcPct val="50000"/>
              </a:spcBef>
              <a:buClr>
                <a:srgbClr val="CC3300"/>
              </a:buClr>
              <a:buFont typeface="Wingdings" pitchFamily="2" charset="2"/>
              <a:buChar char="Ø"/>
            </a:pPr>
            <a:endParaRPr lang="en-GB" sz="1200" b="1" u="sng" dirty="0">
              <a:solidFill>
                <a:srgbClr val="632523"/>
              </a:solidFill>
              <a:latin typeface="Cambria" pitchFamily="18" charset="0"/>
            </a:endParaRPr>
          </a:p>
          <a:p>
            <a:endParaRPr lang="en-US" dirty="0">
              <a:solidFill>
                <a:srgbClr val="632523"/>
              </a:solidFill>
              <a:latin typeface="Cambria" pitchFamily="18" charset="0"/>
            </a:endParaRPr>
          </a:p>
          <a:p>
            <a:pPr algn="ctr">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343B5A82-8AD1-40BC-9D93-8F00874D1BBE}" type="slidenum">
              <a:rPr lang="en-US" smtClean="0"/>
              <a:pPr>
                <a:defRPr/>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8676"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2867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2868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498475" y="1143000"/>
            <a:ext cx="8145463" cy="6152453"/>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lnSpc>
                <a:spcPct val="90000"/>
              </a:lnSpc>
              <a:defRPr/>
            </a:pPr>
            <a:r>
              <a:rPr lang="sr-Latn-CS" sz="2400" b="1" dirty="0">
                <a:solidFill>
                  <a:schemeClr val="accent2">
                    <a:lumMod val="50000"/>
                  </a:schemeClr>
                </a:solidFill>
                <a:latin typeface="Cambria" pitchFamily="18" charset="0"/>
              </a:rPr>
              <a:t>g) </a:t>
            </a:r>
            <a:r>
              <a:rPr lang="en-US" sz="2400" b="1" dirty="0" smtClean="0">
                <a:solidFill>
                  <a:schemeClr val="accent2">
                    <a:lumMod val="50000"/>
                  </a:schemeClr>
                </a:solidFill>
                <a:latin typeface="Cambria" pitchFamily="18" charset="0"/>
              </a:rPr>
              <a:t>Unemployment benefits</a:t>
            </a:r>
            <a:r>
              <a:rPr lang="sr-Latn-CS" sz="2400" b="1" dirty="0" smtClean="0">
                <a:solidFill>
                  <a:schemeClr val="accent2">
                    <a:lumMod val="50000"/>
                  </a:schemeClr>
                </a:solidFill>
                <a:latin typeface="Cambria" pitchFamily="18" charset="0"/>
              </a:rPr>
              <a:t> </a:t>
            </a:r>
            <a:r>
              <a:rPr lang="en-GB" sz="2400" b="1" dirty="0" smtClean="0">
                <a:solidFill>
                  <a:schemeClr val="accent2">
                    <a:lumMod val="50000"/>
                  </a:schemeClr>
                </a:solidFill>
                <a:latin typeface="Cambria" pitchFamily="18" charset="0"/>
              </a:rPr>
              <a:t> </a:t>
            </a:r>
            <a:endParaRPr lang="sl-SI" sz="2000" b="1" dirty="0">
              <a:solidFill>
                <a:schemeClr val="accent2">
                  <a:lumMod val="50000"/>
                </a:schemeClr>
              </a:solidFill>
              <a:latin typeface="Cambria" pitchFamily="18" charset="0"/>
            </a:endParaRPr>
          </a:p>
          <a:p>
            <a:pPr>
              <a:lnSpc>
                <a:spcPct val="90000"/>
              </a:lnSpc>
              <a:defRPr/>
            </a:pPr>
            <a:endParaRPr lang="sl-SI" sz="2000" b="1" dirty="0">
              <a:solidFill>
                <a:schemeClr val="accent2">
                  <a:lumMod val="50000"/>
                </a:schemeClr>
              </a:solidFill>
              <a:latin typeface="Cambria" pitchFamily="18" charset="0"/>
            </a:endParaRPr>
          </a:p>
          <a:p>
            <a:pPr algn="just">
              <a:buClr>
                <a:schemeClr val="accent2">
                  <a:lumMod val="50000"/>
                </a:schemeClr>
              </a:buClr>
              <a:buSzPct val="90000"/>
              <a:defRPr/>
            </a:pPr>
            <a:r>
              <a:rPr lang="en-US" sz="2000" b="1" dirty="0" smtClean="0">
                <a:solidFill>
                  <a:schemeClr val="accent2">
                    <a:lumMod val="50000"/>
                  </a:schemeClr>
                </a:solidFill>
                <a:latin typeface="Cambria" pitchFamily="18" charset="0"/>
              </a:rPr>
              <a:t>Monetary compensation belongs to an unemployed person, depending on the achieved insurance period for a period</a:t>
            </a:r>
            <a:r>
              <a:rPr lang="sr-Latn-CS" sz="2000" b="1" dirty="0" smtClean="0">
                <a:solidFill>
                  <a:schemeClr val="accent2">
                    <a:lumMod val="50000"/>
                  </a:schemeClr>
                </a:solidFill>
                <a:latin typeface="Cambria" pitchFamily="18" charset="0"/>
              </a:rPr>
              <a:t>:</a:t>
            </a:r>
            <a:endParaRPr lang="sr-Latn-CS" sz="2000" b="1" dirty="0">
              <a:solidFill>
                <a:schemeClr val="accent2">
                  <a:lumMod val="50000"/>
                </a:schemeClr>
              </a:solidFill>
              <a:latin typeface="Cambria" pitchFamily="18" charset="0"/>
            </a:endParaRPr>
          </a:p>
          <a:p>
            <a:pPr marL="457200" indent="-457200" algn="just">
              <a:buClr>
                <a:schemeClr val="accent2">
                  <a:lumMod val="50000"/>
                </a:schemeClr>
              </a:buClr>
              <a:buSzPct val="90000"/>
              <a:buFont typeface="Wingdings" pitchFamily="2" charset="2"/>
              <a:buChar char="§"/>
              <a:defRPr/>
            </a:pPr>
            <a:r>
              <a:rPr lang="sr-Latn-CS" sz="2000" dirty="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from 3 months to 12 months</a:t>
            </a:r>
            <a:r>
              <a:rPr lang="sr-Latn-CS" sz="2000" dirty="0" smtClean="0">
                <a:solidFill>
                  <a:schemeClr val="accent2">
                    <a:lumMod val="50000"/>
                  </a:schemeClr>
                </a:solidFill>
                <a:latin typeface="Cambria" pitchFamily="18" charset="0"/>
              </a:rPr>
              <a:t>, </a:t>
            </a:r>
            <a:endParaRPr lang="en-GB" sz="2000" dirty="0">
              <a:solidFill>
                <a:schemeClr val="accent2">
                  <a:lumMod val="50000"/>
                </a:schemeClr>
              </a:solidFill>
              <a:latin typeface="Cambria" pitchFamily="18" charset="0"/>
            </a:endParaRPr>
          </a:p>
          <a:p>
            <a:pPr algn="just">
              <a:buClr>
                <a:schemeClr val="accent2">
                  <a:lumMod val="50000"/>
                </a:schemeClr>
              </a:buClr>
              <a:buFont typeface="Wingdings" pitchFamily="2" charset="2"/>
              <a:buChar char="§"/>
              <a:defRPr/>
            </a:pPr>
            <a:r>
              <a:rPr lang="sr-Latn-CS" sz="2000" dirty="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until he</a:t>
            </a:r>
            <a:r>
              <a:rPr lang="sr-Latn-CS" sz="2000" dirty="0" smtClean="0">
                <a:solidFill>
                  <a:schemeClr val="accent2">
                    <a:lumMod val="50000"/>
                  </a:schemeClr>
                </a:solidFill>
                <a:latin typeface="Cambria" pitchFamily="18" charset="0"/>
              </a:rPr>
              <a:t>/she becomes employed again if the unemployed person has more than</a:t>
            </a:r>
            <a:r>
              <a:rPr lang="en-US" sz="2000" dirty="0" smtClean="0">
                <a:solidFill>
                  <a:schemeClr val="accent2">
                    <a:lumMod val="50000"/>
                  </a:schemeClr>
                </a:solidFill>
                <a:latin typeface="Cambria" pitchFamily="18" charset="0"/>
              </a:rPr>
              <a:t> 35 years of insurance period or has more than 25 years of insurance period and is a parent to a person who exercises the right on personal disability benefit in accordance with the law.</a:t>
            </a:r>
            <a:endParaRPr lang="sr-Latn-CS" sz="2000" dirty="0">
              <a:solidFill>
                <a:schemeClr val="accent2">
                  <a:lumMod val="50000"/>
                </a:schemeClr>
              </a:solidFill>
              <a:latin typeface="Cambria" pitchFamily="18" charset="0"/>
            </a:endParaRPr>
          </a:p>
          <a:p>
            <a:pPr>
              <a:buClr>
                <a:schemeClr val="accent2">
                  <a:lumMod val="50000"/>
                </a:schemeClr>
              </a:buClr>
              <a:defRPr/>
            </a:pPr>
            <a:endParaRPr lang="sr-Latn-CS" sz="2000" b="1" dirty="0">
              <a:solidFill>
                <a:schemeClr val="accent2">
                  <a:lumMod val="50000"/>
                </a:schemeClr>
              </a:solidFill>
              <a:latin typeface="Cambria" pitchFamily="18" charset="0"/>
            </a:endParaRPr>
          </a:p>
          <a:p>
            <a:pPr>
              <a:buClr>
                <a:schemeClr val="accent2">
                  <a:lumMod val="50000"/>
                </a:schemeClr>
              </a:buClr>
              <a:defRPr/>
            </a:pPr>
            <a:r>
              <a:rPr lang="en-US" sz="2000" b="1" dirty="0" smtClean="0">
                <a:solidFill>
                  <a:schemeClr val="accent2">
                    <a:lumMod val="50000"/>
                  </a:schemeClr>
                </a:solidFill>
                <a:latin typeface="Cambria" pitchFamily="18" charset="0"/>
              </a:rPr>
              <a:t>Exception</a:t>
            </a:r>
            <a:endParaRPr lang="sr-Latn-CS" sz="2000" b="1" dirty="0">
              <a:solidFill>
                <a:schemeClr val="accent2">
                  <a:lumMod val="50000"/>
                </a:schemeClr>
              </a:solidFill>
              <a:latin typeface="Cambria" pitchFamily="18" charset="0"/>
            </a:endParaRPr>
          </a:p>
          <a:p>
            <a:pPr algn="just">
              <a:defRPr/>
            </a:pPr>
            <a:r>
              <a:rPr lang="en-US" sz="2000" dirty="0" smtClean="0">
                <a:solidFill>
                  <a:schemeClr val="accent2">
                    <a:lumMod val="50000"/>
                  </a:schemeClr>
                </a:solidFill>
                <a:latin typeface="Cambria" pitchFamily="18" charset="0"/>
              </a:rPr>
              <a:t>Monetary compensation belongs to an unemployed work-disabled person of category II or category III, who is not a beneficiary of a temporary benefit according to the regulations on pension and disability insurance, regardless of the achieved insurance period, while waiting for an employment</a:t>
            </a:r>
            <a:r>
              <a:rPr lang="sr-Latn-CS" sz="2000" dirty="0" smtClean="0">
                <a:solidFill>
                  <a:schemeClr val="accent2">
                    <a:lumMod val="50000"/>
                  </a:schemeClr>
                </a:solidFill>
                <a:latin typeface="Cambria" pitchFamily="18" charset="0"/>
              </a:rPr>
              <a:t>.</a:t>
            </a:r>
            <a:endParaRPr lang="sr-Latn-CS" sz="2000" dirty="0">
              <a:solidFill>
                <a:schemeClr val="accent2">
                  <a:lumMod val="50000"/>
                </a:schemeClr>
              </a:solidFill>
              <a:latin typeface="Cambria" pitchFamily="18" charset="0"/>
            </a:endParaRPr>
          </a:p>
          <a:p>
            <a:pPr>
              <a:defRPr/>
            </a:pPr>
            <a:r>
              <a:rPr lang="sr-Latn-CS" sz="2000" dirty="0">
                <a:solidFill>
                  <a:schemeClr val="accent2">
                    <a:lumMod val="50000"/>
                  </a:schemeClr>
                </a:solidFill>
                <a:latin typeface="Cambria" pitchFamily="18" charset="0"/>
              </a:rPr>
              <a:t>                 </a:t>
            </a:r>
          </a:p>
          <a:p>
            <a:pPr>
              <a:defRPr/>
            </a:pPr>
            <a:r>
              <a:rPr lang="sr-Latn-CS" sz="2000" dirty="0">
                <a:solidFill>
                  <a:schemeClr val="accent2">
                    <a:lumMod val="50000"/>
                  </a:schemeClr>
                </a:solidFill>
                <a:latin typeface="Cambria" pitchFamily="18" charset="0"/>
              </a:rPr>
              <a:t>	</a:t>
            </a:r>
            <a:endParaRPr lang="en-US" dirty="0">
              <a:solidFill>
                <a:schemeClr val="accent2">
                  <a:lumMod val="50000"/>
                </a:schemeClr>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F2108334-DFCA-4455-BEA4-E5588F69D135}" type="slidenum">
              <a:rPr lang="en-US" smtClean="0"/>
              <a:pPr>
                <a:defRPr/>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9700"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2970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2970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320675" y="1247775"/>
            <a:ext cx="8626475" cy="3474797"/>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lnSpc>
                <a:spcPct val="90000"/>
              </a:lnSpc>
              <a:defRPr/>
            </a:pPr>
            <a:r>
              <a:rPr lang="sr-Latn-CS" sz="2400" b="1" dirty="0">
                <a:solidFill>
                  <a:schemeClr val="accent2">
                    <a:lumMod val="50000"/>
                  </a:schemeClr>
                </a:solidFill>
                <a:latin typeface="Cambria" pitchFamily="18" charset="0"/>
              </a:rPr>
              <a:t>g) </a:t>
            </a:r>
            <a:r>
              <a:rPr lang="en-US" sz="2400" b="1" dirty="0" smtClean="0">
                <a:solidFill>
                  <a:schemeClr val="accent2">
                    <a:lumMod val="50000"/>
                  </a:schemeClr>
                </a:solidFill>
                <a:latin typeface="Cambria" pitchFamily="18" charset="0"/>
              </a:rPr>
              <a:t>Unemployment benefits</a:t>
            </a:r>
            <a:r>
              <a:rPr lang="sr-Latn-CS" sz="2400" b="1" dirty="0" smtClean="0">
                <a:solidFill>
                  <a:schemeClr val="accent2">
                    <a:lumMod val="50000"/>
                  </a:schemeClr>
                </a:solidFill>
                <a:latin typeface="Cambria" pitchFamily="18" charset="0"/>
              </a:rPr>
              <a:t>  </a:t>
            </a:r>
            <a:r>
              <a:rPr lang="en-GB" sz="2400" b="1" dirty="0" smtClean="0">
                <a:solidFill>
                  <a:schemeClr val="accent2">
                    <a:lumMod val="50000"/>
                  </a:schemeClr>
                </a:solidFill>
                <a:latin typeface="Cambria" pitchFamily="18" charset="0"/>
              </a:rPr>
              <a:t> </a:t>
            </a:r>
            <a:endParaRPr lang="sl-SI" sz="2400" b="1" dirty="0">
              <a:solidFill>
                <a:schemeClr val="accent2">
                  <a:lumMod val="50000"/>
                </a:schemeClr>
              </a:solidFill>
              <a:latin typeface="Cambria" pitchFamily="18" charset="0"/>
            </a:endParaRPr>
          </a:p>
          <a:p>
            <a:pPr>
              <a:lnSpc>
                <a:spcPct val="90000"/>
              </a:lnSpc>
              <a:defRPr/>
            </a:pPr>
            <a:endParaRPr lang="sl-SI" sz="2000" b="1" dirty="0">
              <a:solidFill>
                <a:schemeClr val="accent2">
                  <a:lumMod val="50000"/>
                </a:schemeClr>
              </a:solidFill>
              <a:latin typeface="Cambria" pitchFamily="18" charset="0"/>
            </a:endParaRPr>
          </a:p>
          <a:p>
            <a:pPr>
              <a:lnSpc>
                <a:spcPct val="90000"/>
              </a:lnSpc>
              <a:defRPr/>
            </a:pPr>
            <a:r>
              <a:rPr lang="en-US" sz="2000" b="1" dirty="0" smtClean="0">
                <a:solidFill>
                  <a:schemeClr val="accent2">
                    <a:lumMod val="50000"/>
                  </a:schemeClr>
                </a:solidFill>
                <a:latin typeface="Cambria" pitchFamily="18" charset="0"/>
              </a:rPr>
              <a:t>Continuation of the right to a monetary compensation</a:t>
            </a:r>
            <a:r>
              <a:rPr lang="sl-SI" sz="2000" b="1" dirty="0" smtClean="0">
                <a:solidFill>
                  <a:schemeClr val="accent2">
                    <a:lumMod val="50000"/>
                  </a:schemeClr>
                </a:solidFill>
                <a:latin typeface="Cambria" pitchFamily="18" charset="0"/>
              </a:rPr>
              <a:t>  (</a:t>
            </a:r>
            <a:r>
              <a:rPr lang="en-US" sz="2000" b="1" dirty="0" smtClean="0">
                <a:solidFill>
                  <a:schemeClr val="accent2">
                    <a:lumMod val="50000"/>
                  </a:schemeClr>
                </a:solidFill>
                <a:latin typeface="Cambria" pitchFamily="18" charset="0"/>
              </a:rPr>
              <a:t>unemployment benefits</a:t>
            </a:r>
            <a:r>
              <a:rPr lang="sl-SI" sz="2000" b="1" dirty="0" smtClean="0">
                <a:solidFill>
                  <a:schemeClr val="accent2">
                    <a:lumMod val="50000"/>
                  </a:schemeClr>
                </a:solidFill>
                <a:latin typeface="Cambria" pitchFamily="18" charset="0"/>
              </a:rPr>
              <a:t>) </a:t>
            </a:r>
            <a:endParaRPr lang="sl-SI" sz="2000" b="1" dirty="0">
              <a:solidFill>
                <a:schemeClr val="accent2">
                  <a:lumMod val="50000"/>
                </a:schemeClr>
              </a:solidFill>
              <a:latin typeface="Cambria" pitchFamily="18" charset="0"/>
            </a:endParaRPr>
          </a:p>
          <a:p>
            <a:pPr>
              <a:lnSpc>
                <a:spcPct val="90000"/>
              </a:lnSpc>
              <a:defRPr/>
            </a:pPr>
            <a:endParaRPr lang="sl-SI" sz="2000" b="1" dirty="0">
              <a:solidFill>
                <a:schemeClr val="accent2">
                  <a:lumMod val="50000"/>
                </a:schemeClr>
              </a:solidFill>
              <a:latin typeface="Cambria" pitchFamily="18" charset="0"/>
            </a:endParaRPr>
          </a:p>
          <a:p>
            <a:pPr>
              <a:lnSpc>
                <a:spcPct val="90000"/>
              </a:lnSpc>
              <a:defRPr/>
            </a:pPr>
            <a:r>
              <a:rPr lang="en-US" sz="2000" dirty="0" smtClean="0">
                <a:solidFill>
                  <a:schemeClr val="accent2">
                    <a:lumMod val="50000"/>
                  </a:schemeClr>
                </a:solidFill>
                <a:latin typeface="Cambria" pitchFamily="18" charset="0"/>
              </a:rPr>
              <a:t>The right to a monetary compensation is continued during</a:t>
            </a:r>
            <a:r>
              <a:rPr lang="sl-SI" sz="2000" dirty="0" smtClean="0">
                <a:solidFill>
                  <a:schemeClr val="accent2">
                    <a:lumMod val="50000"/>
                  </a:schemeClr>
                </a:solidFill>
                <a:latin typeface="Cambria" pitchFamily="18" charset="0"/>
              </a:rPr>
              <a:t>:</a:t>
            </a:r>
            <a:endParaRPr lang="sl-SI" sz="2000" dirty="0">
              <a:solidFill>
                <a:schemeClr val="accent2">
                  <a:lumMod val="50000"/>
                </a:schemeClr>
              </a:solidFill>
              <a:latin typeface="Cambria" pitchFamily="18" charset="0"/>
            </a:endParaRPr>
          </a:p>
          <a:p>
            <a:pPr>
              <a:lnSpc>
                <a:spcPct val="90000"/>
              </a:lnSpc>
              <a:buFont typeface="Wingdings" pitchFamily="2" charset="2"/>
              <a:buChar char="§"/>
              <a:defRPr/>
            </a:pPr>
            <a:r>
              <a:rPr lang="sl-SI" sz="2000" dirty="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maternity leave</a:t>
            </a:r>
            <a:r>
              <a:rPr lang="sl-SI" sz="2000" dirty="0" smtClean="0">
                <a:solidFill>
                  <a:schemeClr val="accent2">
                    <a:lumMod val="50000"/>
                  </a:schemeClr>
                </a:solidFill>
                <a:latin typeface="Cambria" pitchFamily="18" charset="0"/>
              </a:rPr>
              <a:t>,</a:t>
            </a:r>
            <a:endParaRPr lang="sl-SI" sz="2000" dirty="0">
              <a:solidFill>
                <a:schemeClr val="accent2">
                  <a:lumMod val="50000"/>
                </a:schemeClr>
              </a:solidFill>
              <a:latin typeface="Cambria" pitchFamily="18" charset="0"/>
            </a:endParaRPr>
          </a:p>
          <a:p>
            <a:pPr>
              <a:lnSpc>
                <a:spcPct val="90000"/>
              </a:lnSpc>
              <a:buFont typeface="Wingdings" pitchFamily="2" charset="2"/>
              <a:buChar char="§"/>
              <a:defRPr/>
            </a:pPr>
            <a:r>
              <a:rPr lang="sl-SI" sz="2000" dirty="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during incapacity for work</a:t>
            </a:r>
            <a:r>
              <a:rPr lang="sl-SI" sz="2000" dirty="0" smtClean="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according to health care insurance regulations</a:t>
            </a:r>
            <a:r>
              <a:rPr lang="sl-SI" sz="2000" dirty="0" smtClean="0">
                <a:solidFill>
                  <a:schemeClr val="accent2">
                    <a:lumMod val="50000"/>
                  </a:schemeClr>
                </a:solidFill>
                <a:latin typeface="Cambria" pitchFamily="18" charset="0"/>
              </a:rPr>
              <a:t>)</a:t>
            </a:r>
            <a:endParaRPr lang="sl-SI" sz="2000" dirty="0">
              <a:solidFill>
                <a:schemeClr val="accent2">
                  <a:lumMod val="50000"/>
                </a:schemeClr>
              </a:solidFill>
              <a:latin typeface="Cambria" pitchFamily="18" charset="0"/>
            </a:endParaRPr>
          </a:p>
          <a:p>
            <a:pPr marL="812800" indent="-812800">
              <a:defRPr/>
            </a:pPr>
            <a:endParaRPr lang="sl-SI" sz="2000" b="1" dirty="0">
              <a:solidFill>
                <a:schemeClr val="accent2">
                  <a:lumMod val="50000"/>
                </a:schemeClr>
              </a:solidFill>
              <a:latin typeface="Cambria" pitchFamily="18" charset="0"/>
            </a:endParaRPr>
          </a:p>
          <a:p>
            <a:pPr marL="812800" indent="-812800">
              <a:defRPr/>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221E234A-E2B4-46FB-9888-D4CB3E61C846}" type="slidenum">
              <a:rPr lang="en-US"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30724"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2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FOR WORKERS</a:t>
            </a:r>
            <a:endParaRPr lang="pl-PL" sz="1100" b="1" dirty="0">
              <a:solidFill>
                <a:schemeClr val="accent2">
                  <a:lumMod val="50000"/>
                </a:schemeClr>
              </a:solidFill>
            </a:endParaRPr>
          </a:p>
        </p:txBody>
      </p:sp>
      <p:pic>
        <p:nvPicPr>
          <p:cNvPr id="3073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33400" y="685800"/>
            <a:ext cx="8069263" cy="7543604"/>
          </a:xfrm>
          <a:prstGeom prst="rect">
            <a:avLst/>
          </a:prstGeom>
        </p:spPr>
        <p:txBody>
          <a:bodyPr>
            <a:spAutoFit/>
          </a:bodyPr>
          <a:lstStyle/>
          <a:p>
            <a:pPr algn="ctr">
              <a:lnSpc>
                <a:spcPct val="90000"/>
              </a:lnSpc>
              <a:defRPr/>
            </a:pPr>
            <a:r>
              <a:rPr lang="en-US" dirty="0">
                <a:solidFill>
                  <a:srgbClr val="CC0000"/>
                </a:solidFill>
              </a:rPr>
              <a:t> </a:t>
            </a:r>
            <a:endParaRPr lang="sl-SI" dirty="0">
              <a:solidFill>
                <a:srgbClr val="CC0000"/>
              </a:solidFill>
            </a:endParaRPr>
          </a:p>
          <a:p>
            <a:pPr algn="ctr">
              <a:lnSpc>
                <a:spcPct val="90000"/>
              </a:lnSpc>
              <a:defRPr/>
            </a:pPr>
            <a:r>
              <a:rPr lang="sr-Latn-CS" sz="1600" b="1" dirty="0">
                <a:solidFill>
                  <a:schemeClr val="accent2">
                    <a:lumMod val="50000"/>
                  </a:schemeClr>
                </a:solidFill>
                <a:latin typeface="Cambria" pitchFamily="18" charset="0"/>
              </a:rPr>
              <a:t>g) </a:t>
            </a:r>
            <a:r>
              <a:rPr lang="en-US" sz="1600" b="1" dirty="0" smtClean="0">
                <a:solidFill>
                  <a:schemeClr val="accent2">
                    <a:lumMod val="50000"/>
                  </a:schemeClr>
                </a:solidFill>
                <a:latin typeface="Cambria" pitchFamily="18" charset="0"/>
              </a:rPr>
              <a:t>Unemployment benefits</a:t>
            </a:r>
            <a:r>
              <a:rPr lang="en-GB" sz="1600" b="1" dirty="0" smtClean="0">
                <a:solidFill>
                  <a:schemeClr val="accent2">
                    <a:lumMod val="50000"/>
                  </a:schemeClr>
                </a:solidFill>
                <a:latin typeface="Cambria" pitchFamily="18" charset="0"/>
              </a:rPr>
              <a:t> </a:t>
            </a:r>
            <a:endParaRPr lang="sl-SI" sz="1600" b="1" dirty="0">
              <a:solidFill>
                <a:schemeClr val="accent2">
                  <a:lumMod val="50000"/>
                </a:schemeClr>
              </a:solidFill>
              <a:latin typeface="Cambria" pitchFamily="18" charset="0"/>
            </a:endParaRPr>
          </a:p>
          <a:p>
            <a:pPr>
              <a:lnSpc>
                <a:spcPct val="90000"/>
              </a:lnSpc>
              <a:defRPr/>
            </a:pPr>
            <a:endParaRPr lang="sl-SI" sz="1600" b="1" dirty="0">
              <a:solidFill>
                <a:schemeClr val="accent2">
                  <a:lumMod val="50000"/>
                </a:schemeClr>
              </a:solidFill>
              <a:latin typeface="Cambria" pitchFamily="18" charset="0"/>
            </a:endParaRPr>
          </a:p>
          <a:p>
            <a:pPr>
              <a:lnSpc>
                <a:spcPct val="80000"/>
              </a:lnSpc>
              <a:buClr>
                <a:srgbClr val="FF0000"/>
              </a:buClr>
              <a:defRPr/>
            </a:pPr>
            <a:r>
              <a:rPr lang="en-US" sz="1600" b="1" dirty="0" smtClean="0">
                <a:solidFill>
                  <a:schemeClr val="accent2">
                    <a:lumMod val="50000"/>
                  </a:schemeClr>
                </a:solidFill>
                <a:latin typeface="Cambria" pitchFamily="18" charset="0"/>
              </a:rPr>
              <a:t>Termination of the right to monetary compensation</a:t>
            </a:r>
            <a:endParaRPr lang="sl-SI" sz="1600" b="1" dirty="0">
              <a:solidFill>
                <a:schemeClr val="accent2">
                  <a:lumMod val="50000"/>
                </a:schemeClr>
              </a:solidFill>
              <a:latin typeface="Cambria" pitchFamily="18" charset="0"/>
            </a:endParaRPr>
          </a:p>
          <a:p>
            <a:pPr algn="just">
              <a:lnSpc>
                <a:spcPct val="80000"/>
              </a:lnSpc>
              <a:buClr>
                <a:srgbClr val="FF0000"/>
              </a:buClr>
              <a:defRPr/>
            </a:pPr>
            <a:r>
              <a:rPr lang="sl-SI" sz="1600" b="1"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The right to a monetary compensation is terminated for the beneficiary if</a:t>
            </a:r>
            <a:r>
              <a:rPr lang="sl-SI" sz="1600" dirty="0" smtClean="0">
                <a:solidFill>
                  <a:schemeClr val="accent2">
                    <a:lumMod val="50000"/>
                  </a:schemeClr>
                </a:solidFill>
                <a:latin typeface="Cambria" pitchFamily="18" charset="0"/>
              </a:rPr>
              <a:t>:</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the period for which the right is recognized to him</a:t>
            </a:r>
            <a:r>
              <a:rPr lang="sr-Latn-CS" sz="1600" dirty="0" smtClean="0">
                <a:solidFill>
                  <a:schemeClr val="accent2">
                    <a:lumMod val="50000"/>
                  </a:schemeClr>
                </a:solidFill>
                <a:latin typeface="Cambria" pitchFamily="18" charset="0"/>
              </a:rPr>
              <a:t>/</a:t>
            </a:r>
            <a:r>
              <a:rPr lang="en-US" sz="1600" dirty="0" smtClean="0">
                <a:solidFill>
                  <a:schemeClr val="accent2">
                    <a:lumMod val="50000"/>
                  </a:schemeClr>
                </a:solidFill>
                <a:latin typeface="Cambria" pitchFamily="18" charset="0"/>
              </a:rPr>
              <a:t>her expires</a:t>
            </a:r>
            <a:r>
              <a:rPr lang="sl-SI" sz="1600" dirty="0" smtClean="0">
                <a:solidFill>
                  <a:schemeClr val="accent2">
                    <a:lumMod val="50000"/>
                  </a:schemeClr>
                </a:solidFill>
                <a:latin typeface="Cambria" pitchFamily="18" charset="0"/>
              </a:rPr>
              <a:t>,</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he</a:t>
            </a:r>
            <a:r>
              <a:rPr lang="sr-Latn-CS" sz="1600" dirty="0" smtClean="0">
                <a:solidFill>
                  <a:schemeClr val="accent2">
                    <a:lumMod val="50000"/>
                  </a:schemeClr>
                </a:solidFill>
                <a:latin typeface="Cambria" pitchFamily="18" charset="0"/>
              </a:rPr>
              <a:t>/she </a:t>
            </a:r>
            <a:r>
              <a:rPr lang="en-US" sz="1600" dirty="0" smtClean="0">
                <a:solidFill>
                  <a:schemeClr val="accent2">
                    <a:lumMod val="50000"/>
                  </a:schemeClr>
                </a:solidFill>
                <a:latin typeface="Cambria" pitchFamily="18" charset="0"/>
              </a:rPr>
              <a:t>concludes a contract of employment</a:t>
            </a:r>
            <a:r>
              <a:rPr lang="sl-SI" sz="1600" dirty="0" smtClean="0">
                <a:solidFill>
                  <a:schemeClr val="accent2">
                    <a:lumMod val="50000"/>
                  </a:schemeClr>
                </a:solidFill>
                <a:latin typeface="Cambria" pitchFamily="18" charset="0"/>
              </a:rPr>
              <a:t>,</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he</a:t>
            </a:r>
            <a:r>
              <a:rPr lang="sr-Latn-CS" sz="1600" dirty="0" smtClean="0">
                <a:solidFill>
                  <a:schemeClr val="accent2">
                    <a:lumMod val="50000"/>
                  </a:schemeClr>
                </a:solidFill>
                <a:latin typeface="Cambria" pitchFamily="18" charset="0"/>
              </a:rPr>
              <a:t>/she </a:t>
            </a:r>
            <a:r>
              <a:rPr lang="en-US" sz="1600" dirty="0" smtClean="0">
                <a:solidFill>
                  <a:schemeClr val="accent2">
                    <a:lumMod val="50000"/>
                  </a:schemeClr>
                </a:solidFill>
                <a:latin typeface="Cambria" pitchFamily="18" charset="0"/>
              </a:rPr>
              <a:t>is registered as an entrepreneur</a:t>
            </a:r>
            <a:r>
              <a:rPr lang="sl-SI" sz="1600" dirty="0" smtClean="0">
                <a:solidFill>
                  <a:schemeClr val="accent2">
                    <a:lumMod val="50000"/>
                  </a:schemeClr>
                </a:solidFill>
                <a:latin typeface="Cambria" pitchFamily="18" charset="0"/>
              </a:rPr>
              <a:t>,</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he</a:t>
            </a:r>
            <a:r>
              <a:rPr lang="sr-Latn-CS" sz="1600" dirty="0" smtClean="0">
                <a:solidFill>
                  <a:schemeClr val="accent2">
                    <a:lumMod val="50000"/>
                  </a:schemeClr>
                </a:solidFill>
                <a:latin typeface="Cambria" pitchFamily="18" charset="0"/>
              </a:rPr>
              <a:t>/she meets the conditions for the old</a:t>
            </a:r>
            <a:r>
              <a:rPr lang="en-US" sz="1600" dirty="0" smtClean="0">
                <a:solidFill>
                  <a:schemeClr val="accent2">
                    <a:lumMod val="50000"/>
                  </a:schemeClr>
                </a:solidFill>
                <a:latin typeface="Cambria" pitchFamily="18" charset="0"/>
              </a:rPr>
              <a:t>-age pension or exercises the right to disability or survivor‘s pension</a:t>
            </a:r>
            <a:r>
              <a:rPr lang="sl-SI" sz="1600" dirty="0" smtClean="0">
                <a:solidFill>
                  <a:schemeClr val="accent2">
                    <a:lumMod val="50000"/>
                  </a:schemeClr>
                </a:solidFill>
                <a:latin typeface="Cambria" pitchFamily="18" charset="0"/>
              </a:rPr>
              <a:t>,</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the termination of the conditions for exercising the right to monetary compensation is determined</a:t>
            </a:r>
            <a:r>
              <a:rPr lang="sl-SI" sz="1600" dirty="0" smtClean="0">
                <a:solidFill>
                  <a:schemeClr val="accent2">
                    <a:lumMod val="50000"/>
                  </a:schemeClr>
                </a:solidFill>
                <a:latin typeface="Cambria" pitchFamily="18" charset="0"/>
              </a:rPr>
              <a:t>,</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he</a:t>
            </a:r>
            <a:r>
              <a:rPr lang="sr-Latn-CS" sz="1600" dirty="0" smtClean="0">
                <a:solidFill>
                  <a:schemeClr val="accent2">
                    <a:lumMod val="50000"/>
                  </a:schemeClr>
                </a:solidFill>
                <a:latin typeface="Cambria" pitchFamily="18" charset="0"/>
              </a:rPr>
              <a:t>/she </a:t>
            </a:r>
            <a:r>
              <a:rPr lang="en-US" sz="1600" dirty="0" smtClean="0">
                <a:solidFill>
                  <a:schemeClr val="accent2">
                    <a:lumMod val="50000"/>
                  </a:schemeClr>
                </a:solidFill>
                <a:latin typeface="Cambria" pitchFamily="18" charset="0"/>
              </a:rPr>
              <a:t>fails to act upon the call by the Employment Office for the purpose of employment without a justified reason</a:t>
            </a:r>
            <a:r>
              <a:rPr lang="sl-SI" sz="1600" dirty="0" smtClean="0">
                <a:solidFill>
                  <a:schemeClr val="accent2">
                    <a:lumMod val="50000"/>
                  </a:schemeClr>
                </a:solidFill>
                <a:latin typeface="Cambria" pitchFamily="18" charset="0"/>
              </a:rPr>
              <a:t>,</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he</a:t>
            </a:r>
            <a:r>
              <a:rPr lang="sr-Latn-CS" sz="1600" dirty="0" smtClean="0">
                <a:solidFill>
                  <a:schemeClr val="accent2">
                    <a:lumMod val="50000"/>
                  </a:schemeClr>
                </a:solidFill>
                <a:latin typeface="Cambria" pitchFamily="18" charset="0"/>
              </a:rPr>
              <a:t>/she </a:t>
            </a:r>
            <a:r>
              <a:rPr lang="en-US" sz="1600" dirty="0" smtClean="0">
                <a:solidFill>
                  <a:schemeClr val="accent2">
                    <a:lumMod val="50000"/>
                  </a:schemeClr>
                </a:solidFill>
                <a:latin typeface="Cambria" pitchFamily="18" charset="0"/>
              </a:rPr>
              <a:t>fails to report to the Employment Office for two months in a row without a justified reason</a:t>
            </a:r>
            <a:r>
              <a:rPr lang="sl-SI" sz="1600" dirty="0" smtClean="0">
                <a:solidFill>
                  <a:schemeClr val="accent2">
                    <a:lumMod val="50000"/>
                  </a:schemeClr>
                </a:solidFill>
                <a:latin typeface="Cambria" pitchFamily="18" charset="0"/>
              </a:rPr>
              <a:t>,</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he</a:t>
            </a:r>
            <a:r>
              <a:rPr lang="sr-Latn-CS" sz="1600" dirty="0" smtClean="0">
                <a:solidFill>
                  <a:schemeClr val="accent2">
                    <a:lumMod val="50000"/>
                  </a:schemeClr>
                </a:solidFill>
                <a:latin typeface="Cambria" pitchFamily="18" charset="0"/>
              </a:rPr>
              <a:t>/she </a:t>
            </a:r>
            <a:r>
              <a:rPr lang="en-US" sz="1600" dirty="0" smtClean="0">
                <a:solidFill>
                  <a:schemeClr val="accent2">
                    <a:lumMod val="50000"/>
                  </a:schemeClr>
                </a:solidFill>
                <a:latin typeface="Cambria" pitchFamily="18" charset="0"/>
              </a:rPr>
              <a:t>fails to notify the Employment Office for the period of 8 days of any change that can influence the acquisition, exercise and termination of the right to monetary compensation</a:t>
            </a:r>
            <a:r>
              <a:rPr lang="sl-SI" sz="1600" dirty="0" smtClean="0">
                <a:solidFill>
                  <a:schemeClr val="accent2">
                    <a:lumMod val="50000"/>
                  </a:schemeClr>
                </a:solidFill>
                <a:latin typeface="Cambria" pitchFamily="18" charset="0"/>
              </a:rPr>
              <a:t>,</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he</a:t>
            </a:r>
            <a:r>
              <a:rPr lang="sr-Latn-CS" sz="1600" dirty="0" smtClean="0">
                <a:solidFill>
                  <a:schemeClr val="accent2">
                    <a:lumMod val="50000"/>
                  </a:schemeClr>
                </a:solidFill>
                <a:latin typeface="Cambria" pitchFamily="18" charset="0"/>
              </a:rPr>
              <a:t>/she </a:t>
            </a:r>
            <a:r>
              <a:rPr lang="en-US" sz="1600" dirty="0" smtClean="0">
                <a:solidFill>
                  <a:schemeClr val="accent2">
                    <a:lumMod val="50000"/>
                  </a:schemeClr>
                </a:solidFill>
                <a:latin typeface="Cambria" pitchFamily="18" charset="0"/>
              </a:rPr>
              <a:t>rejects an appropriate employment in place of residence</a:t>
            </a:r>
            <a:r>
              <a:rPr lang="sl-SI" sz="1600" dirty="0" smtClean="0">
                <a:solidFill>
                  <a:schemeClr val="accent2">
                    <a:lumMod val="50000"/>
                  </a:schemeClr>
                </a:solidFill>
                <a:latin typeface="Cambria" pitchFamily="18" charset="0"/>
              </a:rPr>
              <a:t>, </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he</a:t>
            </a:r>
            <a:r>
              <a:rPr lang="sr-Latn-CS" sz="1600" dirty="0" smtClean="0">
                <a:solidFill>
                  <a:schemeClr val="accent2">
                    <a:lumMod val="50000"/>
                  </a:schemeClr>
                </a:solidFill>
                <a:latin typeface="Cambria" pitchFamily="18" charset="0"/>
              </a:rPr>
              <a:t>/she </a:t>
            </a:r>
            <a:r>
              <a:rPr lang="en-US" sz="1600" dirty="0" smtClean="0">
                <a:solidFill>
                  <a:schemeClr val="accent2">
                    <a:lumMod val="50000"/>
                  </a:schemeClr>
                </a:solidFill>
                <a:latin typeface="Cambria" pitchFamily="18" charset="0"/>
              </a:rPr>
              <a:t>refuses, without a justified reason, participation in active employment policy measures</a:t>
            </a:r>
            <a:r>
              <a:rPr lang="sl-SI" sz="1600" dirty="0" smtClean="0">
                <a:solidFill>
                  <a:schemeClr val="accent2">
                    <a:lumMod val="50000"/>
                  </a:schemeClr>
                </a:solidFill>
                <a:latin typeface="Cambria" pitchFamily="18" charset="0"/>
              </a:rPr>
              <a:t>,</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he</a:t>
            </a:r>
            <a:r>
              <a:rPr lang="sr-Latn-CS" sz="1600" dirty="0" smtClean="0">
                <a:solidFill>
                  <a:schemeClr val="accent2">
                    <a:lumMod val="50000"/>
                  </a:schemeClr>
                </a:solidFill>
                <a:latin typeface="Cambria" pitchFamily="18" charset="0"/>
              </a:rPr>
              <a:t>/she </a:t>
            </a:r>
            <a:r>
              <a:rPr lang="en-US" sz="1600" dirty="0" smtClean="0">
                <a:solidFill>
                  <a:schemeClr val="accent2">
                    <a:lumMod val="50000"/>
                  </a:schemeClr>
                </a:solidFill>
                <a:latin typeface="Cambria" pitchFamily="18" charset="0"/>
              </a:rPr>
              <a:t>begins serving his</a:t>
            </a:r>
            <a:r>
              <a:rPr lang="sr-Latn-CS" sz="1600" dirty="0" smtClean="0">
                <a:solidFill>
                  <a:schemeClr val="accent2">
                    <a:lumMod val="50000"/>
                  </a:schemeClr>
                </a:solidFill>
                <a:latin typeface="Cambria" pitchFamily="18" charset="0"/>
              </a:rPr>
              <a:t>/her imprisonment sentence, securit</a:t>
            </a:r>
            <a:r>
              <a:rPr lang="en-US" sz="1600" dirty="0" smtClean="0">
                <a:solidFill>
                  <a:schemeClr val="accent2">
                    <a:lumMod val="50000"/>
                  </a:schemeClr>
                </a:solidFill>
                <a:latin typeface="Cambria" pitchFamily="18" charset="0"/>
              </a:rPr>
              <a:t>y</a:t>
            </a:r>
            <a:r>
              <a:rPr lang="sr-Latn-CS" sz="1600" dirty="0" smtClean="0">
                <a:solidFill>
                  <a:schemeClr val="accent2">
                    <a:lumMod val="50000"/>
                  </a:schemeClr>
                </a:solidFill>
                <a:latin typeface="Cambria" pitchFamily="18" charset="0"/>
              </a:rPr>
              <a:t> measures, </a:t>
            </a:r>
            <a:r>
              <a:rPr lang="en-US" sz="1600" dirty="0" smtClean="0">
                <a:solidFill>
                  <a:schemeClr val="accent2">
                    <a:lumMod val="50000"/>
                  </a:schemeClr>
                </a:solidFill>
                <a:latin typeface="Cambria" pitchFamily="18" charset="0"/>
              </a:rPr>
              <a:t>corrective or protective measures for a period exceeding six months</a:t>
            </a:r>
            <a:r>
              <a:rPr lang="sl-SI" sz="1600" dirty="0" smtClean="0">
                <a:solidFill>
                  <a:schemeClr val="accent2">
                    <a:lumMod val="50000"/>
                  </a:schemeClr>
                </a:solidFill>
                <a:latin typeface="Cambria" pitchFamily="18" charset="0"/>
              </a:rPr>
              <a:t>, </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it is determined by the decision of a competent </a:t>
            </a:r>
            <a:r>
              <a:rPr lang="en-US" sz="1600" dirty="0" err="1" smtClean="0">
                <a:solidFill>
                  <a:schemeClr val="accent2">
                    <a:lumMod val="50000"/>
                  </a:schemeClr>
                </a:solidFill>
                <a:latin typeface="Cambria" pitchFamily="18" charset="0"/>
              </a:rPr>
              <a:t>labour</a:t>
            </a:r>
            <a:r>
              <a:rPr lang="en-US" sz="1600" dirty="0" smtClean="0">
                <a:solidFill>
                  <a:schemeClr val="accent2">
                    <a:lumMod val="50000"/>
                  </a:schemeClr>
                </a:solidFill>
                <a:latin typeface="Cambria" pitchFamily="18" charset="0"/>
              </a:rPr>
              <a:t> inspectorate that he</a:t>
            </a:r>
            <a:r>
              <a:rPr lang="sr-Latn-CS" sz="1600" dirty="0" smtClean="0">
                <a:solidFill>
                  <a:schemeClr val="accent2">
                    <a:lumMod val="50000"/>
                  </a:schemeClr>
                </a:solidFill>
                <a:latin typeface="Cambria" pitchFamily="18" charset="0"/>
              </a:rPr>
              <a:t>/she</a:t>
            </a:r>
            <a:r>
              <a:rPr lang="en-US" sz="1600" dirty="0" smtClean="0">
                <a:solidFill>
                  <a:schemeClr val="accent2">
                    <a:lumMod val="50000"/>
                  </a:schemeClr>
                </a:solidFill>
                <a:latin typeface="Cambria" pitchFamily="18" charset="0"/>
              </a:rPr>
              <a:t> works contrary to the </a:t>
            </a:r>
            <a:r>
              <a:rPr lang="en-US" sz="1600" dirty="0" err="1" smtClean="0">
                <a:solidFill>
                  <a:schemeClr val="accent2">
                    <a:lumMod val="50000"/>
                  </a:schemeClr>
                </a:solidFill>
                <a:latin typeface="Cambria" pitchFamily="18" charset="0"/>
              </a:rPr>
              <a:t>labour</a:t>
            </a:r>
            <a:r>
              <a:rPr lang="en-US" sz="1600" dirty="0" smtClean="0">
                <a:solidFill>
                  <a:schemeClr val="accent2">
                    <a:lumMod val="50000"/>
                  </a:schemeClr>
                </a:solidFill>
                <a:latin typeface="Cambria" pitchFamily="18" charset="0"/>
              </a:rPr>
              <a:t> regulations</a:t>
            </a:r>
            <a:r>
              <a:rPr lang="sl-SI" sz="1600" dirty="0" smtClean="0">
                <a:solidFill>
                  <a:schemeClr val="accent2">
                    <a:lumMod val="50000"/>
                  </a:schemeClr>
                </a:solidFill>
                <a:latin typeface="Cambria" pitchFamily="18" charset="0"/>
              </a:rPr>
              <a:t>;</a:t>
            </a:r>
            <a:endParaRPr lang="sl-SI" sz="1600" dirty="0">
              <a:solidFill>
                <a:schemeClr val="accent2">
                  <a:lumMod val="50000"/>
                </a:schemeClr>
              </a:solidFill>
              <a:latin typeface="Cambria" pitchFamily="18" charset="0"/>
            </a:endParaRPr>
          </a:p>
          <a:p>
            <a:pPr algn="just">
              <a:lnSpc>
                <a:spcPct val="80000"/>
              </a:lnSpc>
              <a:buClr>
                <a:schemeClr val="accent2">
                  <a:lumMod val="50000"/>
                </a:schemeClr>
              </a:buClr>
              <a:buFont typeface="Wingdings" pitchFamily="2" charset="2"/>
              <a:buChar char="§"/>
              <a:defRPr/>
            </a:pPr>
            <a:r>
              <a:rPr lang="sl-SI" sz="1600" dirty="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is no longer in the records of the unemployed </a:t>
            </a:r>
            <a:r>
              <a:rPr lang="sl-SI" sz="1600" dirty="0" smtClean="0">
                <a:solidFill>
                  <a:schemeClr val="accent2">
                    <a:lumMod val="50000"/>
                  </a:schemeClr>
                </a:solidFill>
                <a:latin typeface="Cambria" pitchFamily="18" charset="0"/>
              </a:rPr>
              <a:t>p</a:t>
            </a:r>
            <a:r>
              <a:rPr lang="en-US" sz="1600" dirty="0" err="1" smtClean="0">
                <a:solidFill>
                  <a:schemeClr val="accent2">
                    <a:lumMod val="50000"/>
                  </a:schemeClr>
                </a:solidFill>
                <a:latin typeface="Cambria" pitchFamily="18" charset="0"/>
              </a:rPr>
              <a:t>ersons</a:t>
            </a:r>
            <a:r>
              <a:rPr lang="en-US" sz="1600" dirty="0" smtClean="0">
                <a:solidFill>
                  <a:schemeClr val="accent2">
                    <a:lumMod val="50000"/>
                  </a:schemeClr>
                </a:solidFill>
                <a:latin typeface="Cambria" pitchFamily="18" charset="0"/>
              </a:rPr>
              <a:t>.</a:t>
            </a:r>
            <a:endParaRPr lang="sl-SI" dirty="0">
              <a:solidFill>
                <a:schemeClr val="accent2">
                  <a:lumMod val="50000"/>
                </a:schemeClr>
              </a:solidFill>
              <a:latin typeface="Cambria" pitchFamily="18" charset="0"/>
            </a:endParaRPr>
          </a:p>
          <a:p>
            <a:pPr>
              <a:lnSpc>
                <a:spcPct val="80000"/>
              </a:lnSpc>
              <a:buClr>
                <a:schemeClr val="accent2">
                  <a:lumMod val="50000"/>
                </a:schemeClr>
              </a:buClr>
              <a:buFont typeface="Wingdings" pitchFamily="2" charset="2"/>
              <a:buChar char="§"/>
              <a:defRPr/>
            </a:pPr>
            <a:endParaRPr lang="sl-SI" sz="1600" dirty="0">
              <a:solidFill>
                <a:schemeClr val="accent2">
                  <a:lumMod val="50000"/>
                </a:schemeClr>
              </a:solidFill>
              <a:latin typeface="Cambria" pitchFamily="18" charset="0"/>
            </a:endParaRPr>
          </a:p>
          <a:p>
            <a:pPr>
              <a:lnSpc>
                <a:spcPct val="80000"/>
              </a:lnSpc>
              <a:buClr>
                <a:schemeClr val="accent2">
                  <a:lumMod val="50000"/>
                </a:schemeClr>
              </a:buClr>
              <a:buFont typeface="Wingdings" pitchFamily="2" charset="2"/>
              <a:buChar char="§"/>
              <a:defRPr/>
            </a:pPr>
            <a:endParaRPr lang="sl-SI" sz="1600" dirty="0">
              <a:solidFill>
                <a:schemeClr val="accent2">
                  <a:lumMod val="50000"/>
                </a:schemeClr>
              </a:solidFill>
              <a:latin typeface="Cambria" pitchFamily="18" charset="0"/>
            </a:endParaRPr>
          </a:p>
          <a:p>
            <a:pPr>
              <a:lnSpc>
                <a:spcPct val="80000"/>
              </a:lnSpc>
              <a:buClr>
                <a:srgbClr val="FF0000"/>
              </a:buClr>
              <a:defRPr/>
            </a:pPr>
            <a:r>
              <a:rPr lang="sl-SI" sz="1600" dirty="0">
                <a:solidFill>
                  <a:schemeClr val="accent2">
                    <a:lumMod val="50000"/>
                  </a:schemeClr>
                </a:solidFill>
                <a:latin typeface="Cambria" pitchFamily="18" charset="0"/>
              </a:rPr>
              <a:t> </a:t>
            </a:r>
          </a:p>
          <a:p>
            <a:pPr>
              <a:lnSpc>
                <a:spcPct val="80000"/>
              </a:lnSpc>
              <a:buClr>
                <a:srgbClr val="FF0000"/>
              </a:buClr>
              <a:defRPr/>
            </a:pPr>
            <a:endParaRPr lang="sl-SI" b="1" dirty="0">
              <a:solidFill>
                <a:schemeClr val="accent2">
                  <a:lumMod val="50000"/>
                </a:schemeClr>
              </a:solidFill>
              <a:latin typeface="Cambria" pitchFamily="18" charset="0"/>
            </a:endParaRPr>
          </a:p>
          <a:p>
            <a:pPr>
              <a:lnSpc>
                <a:spcPct val="80000"/>
              </a:lnSpc>
              <a:buClr>
                <a:srgbClr val="FF0000"/>
              </a:buClr>
              <a:defRPr/>
            </a:pPr>
            <a:endParaRPr lang="sl-SI" b="1" dirty="0">
              <a:solidFill>
                <a:schemeClr val="accent2">
                  <a:lumMod val="50000"/>
                </a:schemeClr>
              </a:solidFill>
              <a:latin typeface="Cambria" pitchFamily="18" charset="0"/>
            </a:endParaRPr>
          </a:p>
          <a:p>
            <a:pPr>
              <a:lnSpc>
                <a:spcPct val="80000"/>
              </a:lnSpc>
              <a:buClr>
                <a:srgbClr val="FF0000"/>
              </a:buClr>
              <a:defRPr/>
            </a:pPr>
            <a:endParaRPr lang="sl-SI" b="1" dirty="0">
              <a:solidFill>
                <a:schemeClr val="accent2">
                  <a:lumMod val="50000"/>
                </a:schemeClr>
              </a:solidFill>
              <a:latin typeface="Cambria" pitchFamily="18" charset="0"/>
            </a:endParaRPr>
          </a:p>
          <a:p>
            <a:pPr>
              <a:lnSpc>
                <a:spcPct val="80000"/>
              </a:lnSpc>
              <a:buClr>
                <a:srgbClr val="FF0000"/>
              </a:buClr>
              <a:buFont typeface="Wingdings" pitchFamily="2" charset="2"/>
              <a:buChar char="Ø"/>
              <a:defRPr/>
            </a:pPr>
            <a:endParaRPr lang="en-GB" sz="1600" b="1" dirty="0">
              <a:solidFill>
                <a:schemeClr val="accent2">
                  <a:lumMod val="50000"/>
                </a:schemeClr>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a:spLocks noGrp="1"/>
          </p:cNvSpPr>
          <p:nvPr>
            <p:ph type="sldNum" sz="quarter" idx="12"/>
          </p:nvPr>
        </p:nvSpPr>
        <p:spPr/>
        <p:txBody>
          <a:bodyPr/>
          <a:lstStyle/>
          <a:p>
            <a:pPr>
              <a:defRPr/>
            </a:pPr>
            <a:fld id="{D4EC4023-9CD6-41E4-B22E-B5D8FACD7B6E}" type="slidenum">
              <a:rPr lang="en-US" smtClean="0"/>
              <a:pPr>
                <a:defRPr/>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6148"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615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616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914400"/>
            <a:ext cx="8162925" cy="5106013"/>
          </a:xfrm>
          <a:prstGeom prst="rect">
            <a:avLst/>
          </a:prstGeom>
        </p:spPr>
        <p:txBody>
          <a:bodyPr>
            <a:spAutoFit/>
          </a:bodyPr>
          <a:lstStyle/>
          <a:p>
            <a:pPr algn="ctr" eaLnBrk="1" hangingPunct="1">
              <a:lnSpc>
                <a:spcPct val="90000"/>
              </a:lnSpc>
            </a:pPr>
            <a:r>
              <a:rPr lang="en-US" dirty="0">
                <a:solidFill>
                  <a:srgbClr val="CC0000"/>
                </a:solidFill>
              </a:rPr>
              <a:t> </a:t>
            </a:r>
            <a:endParaRPr lang="sl-SI" dirty="0">
              <a:solidFill>
                <a:srgbClr val="CC0000"/>
              </a:solidFill>
            </a:endParaRPr>
          </a:p>
          <a:p>
            <a:pPr algn="ctr" eaLnBrk="1" hangingPunct="1">
              <a:lnSpc>
                <a:spcPct val="90000"/>
              </a:lnSpc>
            </a:pPr>
            <a:r>
              <a:rPr lang="sr-Latn-CS" sz="2400" b="1" dirty="0">
                <a:solidFill>
                  <a:srgbClr val="632523"/>
                </a:solidFill>
                <a:latin typeface="Cambria" pitchFamily="18" charset="0"/>
              </a:rPr>
              <a:t>g) Unemployment benefits </a:t>
            </a:r>
            <a:r>
              <a:rPr lang="en-GB" sz="2400" b="1" dirty="0">
                <a:solidFill>
                  <a:srgbClr val="632523"/>
                </a:solidFill>
                <a:latin typeface="Cambria" pitchFamily="18" charset="0"/>
              </a:rPr>
              <a:t> </a:t>
            </a:r>
            <a:endParaRPr lang="sl-SI" sz="2400" b="1" dirty="0">
              <a:solidFill>
                <a:srgbClr val="632523"/>
              </a:solidFill>
              <a:latin typeface="Cambria" pitchFamily="18" charset="0"/>
            </a:endParaRPr>
          </a:p>
          <a:p>
            <a:pPr eaLnBrk="1" hangingPunct="1">
              <a:lnSpc>
                <a:spcPct val="90000"/>
              </a:lnSpc>
            </a:pPr>
            <a:endParaRPr lang="sl-SI" sz="2000" b="1" dirty="0">
              <a:solidFill>
                <a:srgbClr val="632523"/>
              </a:solidFill>
              <a:latin typeface="Cambria" pitchFamily="18" charset="0"/>
            </a:endParaRPr>
          </a:p>
          <a:p>
            <a:pPr eaLnBrk="1" hangingPunct="1">
              <a:lnSpc>
                <a:spcPct val="90000"/>
              </a:lnSpc>
            </a:pPr>
            <a:endParaRPr lang="sl-SI" sz="2000" b="1" dirty="0">
              <a:solidFill>
                <a:srgbClr val="632523"/>
              </a:solidFill>
              <a:latin typeface="Cambria" pitchFamily="18" charset="0"/>
            </a:endParaRPr>
          </a:p>
          <a:p>
            <a:pPr eaLnBrk="1" hangingPunct="1">
              <a:lnSpc>
                <a:spcPct val="90000"/>
              </a:lnSpc>
              <a:buClr>
                <a:srgbClr val="CC3300"/>
              </a:buClr>
            </a:pPr>
            <a:r>
              <a:rPr lang="sr-Latn-CS" sz="2000" b="1" u="sng" dirty="0">
                <a:solidFill>
                  <a:srgbClr val="632523"/>
                </a:solidFill>
                <a:latin typeface="Cambria" pitchFamily="18" charset="0"/>
              </a:rPr>
              <a:t>Pension and disability insurance</a:t>
            </a:r>
          </a:p>
          <a:p>
            <a:pPr eaLnBrk="1" hangingPunct="1">
              <a:lnSpc>
                <a:spcPct val="90000"/>
              </a:lnSpc>
              <a:buClr>
                <a:srgbClr val="CC3300"/>
              </a:buClr>
            </a:pPr>
            <a:endParaRPr lang="sr-Latn-CS" sz="2000" b="1" dirty="0">
              <a:solidFill>
                <a:srgbClr val="632523"/>
              </a:solidFill>
              <a:latin typeface="Cambria" pitchFamily="18" charset="0"/>
            </a:endParaRPr>
          </a:p>
          <a:p>
            <a:pPr algn="just" eaLnBrk="1" hangingPunct="1">
              <a:lnSpc>
                <a:spcPct val="90000"/>
              </a:lnSpc>
              <a:buClr>
                <a:srgbClr val="CC3300"/>
              </a:buClr>
            </a:pPr>
            <a:r>
              <a:rPr lang="sr-Latn-CS" sz="2000" dirty="0">
                <a:solidFill>
                  <a:srgbClr val="632523"/>
                </a:solidFill>
                <a:latin typeface="Cambria" pitchFamily="18" charset="0"/>
              </a:rPr>
              <a:t>An unemployed person who is entitled to monetary compensation has the right to pension and disability insurance during the use of monetary compensation, in accordance with the Law on Contributions for Compulsory Social Insurance</a:t>
            </a:r>
          </a:p>
          <a:p>
            <a:pPr algn="just" eaLnBrk="1" hangingPunct="1">
              <a:lnSpc>
                <a:spcPct val="90000"/>
              </a:lnSpc>
              <a:buClr>
                <a:srgbClr val="CC3300"/>
              </a:buClr>
            </a:pPr>
            <a:endParaRPr lang="en-GB" sz="2000" dirty="0">
              <a:solidFill>
                <a:srgbClr val="632523"/>
              </a:solidFill>
              <a:latin typeface="Cambria" pitchFamily="18" charset="0"/>
            </a:endParaRPr>
          </a:p>
          <a:p>
            <a:pPr eaLnBrk="1" hangingPunct="1">
              <a:lnSpc>
                <a:spcPct val="90000"/>
              </a:lnSpc>
              <a:buClr>
                <a:srgbClr val="FF5050"/>
              </a:buClr>
            </a:pPr>
            <a:r>
              <a:rPr lang="sr-Latn-CS" sz="2000" b="1" u="sng" dirty="0">
                <a:solidFill>
                  <a:srgbClr val="632523"/>
                </a:solidFill>
                <a:latin typeface="Cambria" pitchFamily="18" charset="0"/>
              </a:rPr>
              <a:t>Health insurance </a:t>
            </a:r>
          </a:p>
          <a:p>
            <a:pPr eaLnBrk="1" hangingPunct="1">
              <a:lnSpc>
                <a:spcPct val="90000"/>
              </a:lnSpc>
              <a:buClr>
                <a:srgbClr val="FF5050"/>
              </a:buClr>
            </a:pPr>
            <a:endParaRPr lang="sr-Latn-CS" sz="2000" b="1" dirty="0">
              <a:solidFill>
                <a:srgbClr val="632523"/>
              </a:solidFill>
              <a:latin typeface="Cambria" pitchFamily="18" charset="0"/>
            </a:endParaRPr>
          </a:p>
          <a:p>
            <a:pPr algn="just" eaLnBrk="1" hangingPunct="1">
              <a:lnSpc>
                <a:spcPct val="90000"/>
              </a:lnSpc>
              <a:buClr>
                <a:srgbClr val="FF5050"/>
              </a:buClr>
            </a:pPr>
            <a:r>
              <a:rPr lang="sr-Latn-CS" sz="2000" dirty="0">
                <a:solidFill>
                  <a:srgbClr val="632523"/>
                </a:solidFill>
                <a:latin typeface="Cambria" pitchFamily="18" charset="0"/>
              </a:rPr>
              <a:t>An unemployed person has the right to health insurance in accordance with the Law on Contributions for Compulsory Social Insurance.</a:t>
            </a:r>
          </a:p>
          <a:p>
            <a:pPr eaLnBrk="1" hangingPunct="1">
              <a:lnSpc>
                <a:spcPct val="90000"/>
              </a:lnSpc>
              <a:buClr>
                <a:srgbClr val="FF5050"/>
              </a:buClr>
            </a:pPr>
            <a:endParaRPr lang="en-GB" sz="2000" b="1" dirty="0">
              <a:solidFill>
                <a:srgbClr val="632523"/>
              </a:solidFill>
              <a:latin typeface="Cambria" pitchFamily="18" charset="0"/>
            </a:endParaRPr>
          </a:p>
          <a:p>
            <a:pPr eaLnBrk="1" hangingPunct="1"/>
            <a:endParaRPr lang="en-US"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984807"/>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DCDE95AA-B8A8-4BBB-840E-03FC24F82D90}" type="slidenum">
              <a:rPr lang="en-US" sz="1200">
                <a:solidFill>
                  <a:schemeClr val="tx1">
                    <a:tint val="75000"/>
                  </a:schemeClr>
                </a:solidFill>
                <a:latin typeface="+mn-lt"/>
              </a:rPr>
              <a:pPr algn="r" eaLnBrk="1" fontAlgn="auto" hangingPunct="1">
                <a:spcBef>
                  <a:spcPts val="0"/>
                </a:spcBef>
                <a:spcAft>
                  <a:spcPts val="0"/>
                </a:spcAft>
                <a:defRPr/>
              </a:pPr>
              <a:t>30</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7172"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718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7184"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1447800"/>
            <a:ext cx="7974013" cy="2711450"/>
          </a:xfrm>
          <a:prstGeom prst="rect">
            <a:avLst/>
          </a:prstGeom>
        </p:spPr>
        <p:txBody>
          <a:bodyPr>
            <a:spAutoFit/>
          </a:bodyPr>
          <a:lstStyle/>
          <a:p>
            <a:pPr algn="ctr" eaLnBrk="1" hangingPunct="1">
              <a:lnSpc>
                <a:spcPct val="90000"/>
              </a:lnSpc>
            </a:pPr>
            <a:r>
              <a:rPr lang="en-US" dirty="0">
                <a:solidFill>
                  <a:srgbClr val="CC0000"/>
                </a:solidFill>
              </a:rPr>
              <a:t> </a:t>
            </a:r>
            <a:endParaRPr lang="sl-SI" dirty="0">
              <a:solidFill>
                <a:srgbClr val="CC0000"/>
              </a:solidFill>
            </a:endParaRPr>
          </a:p>
          <a:p>
            <a:pPr algn="ctr" eaLnBrk="1" hangingPunct="1">
              <a:lnSpc>
                <a:spcPct val="90000"/>
              </a:lnSpc>
            </a:pPr>
            <a:r>
              <a:rPr lang="sr-Latn-CS" sz="2400" b="1" dirty="0">
                <a:solidFill>
                  <a:srgbClr val="632523"/>
                </a:solidFill>
                <a:latin typeface="Cambria" pitchFamily="18" charset="0"/>
              </a:rPr>
              <a:t>h) Family benefits</a:t>
            </a:r>
            <a:endParaRPr lang="sl-SI" sz="2400" b="1" dirty="0">
              <a:solidFill>
                <a:srgbClr val="632523"/>
              </a:solidFill>
              <a:latin typeface="Cambria" pitchFamily="18" charset="0"/>
            </a:endParaRPr>
          </a:p>
          <a:p>
            <a:pPr eaLnBrk="1" hangingPunct="1">
              <a:lnSpc>
                <a:spcPct val="90000"/>
              </a:lnSpc>
            </a:pPr>
            <a:endParaRPr lang="sl-SI" sz="2000" b="1" dirty="0">
              <a:solidFill>
                <a:srgbClr val="632523"/>
              </a:solidFill>
              <a:latin typeface="Cambria" pitchFamily="18" charset="0"/>
            </a:endParaRPr>
          </a:p>
          <a:p>
            <a:pPr eaLnBrk="1" hangingPunct="1"/>
            <a:r>
              <a:rPr lang="sr-Latn-CS" sz="2000" b="1" dirty="0">
                <a:solidFill>
                  <a:srgbClr val="632523"/>
                </a:solidFill>
                <a:latin typeface="Cambria" pitchFamily="18" charset="0"/>
              </a:rPr>
              <a:t>Montenegrin legislation </a:t>
            </a:r>
          </a:p>
          <a:p>
            <a:pPr eaLnBrk="1" hangingPunct="1"/>
            <a:endParaRPr lang="sr-Latn-CS" sz="1600" dirty="0">
              <a:solidFill>
                <a:srgbClr val="632523"/>
              </a:solidFill>
              <a:latin typeface="Cambria" pitchFamily="18" charset="0"/>
            </a:endParaRPr>
          </a:p>
          <a:p>
            <a:pPr eaLnBrk="1" hangingPunct="1">
              <a:buFont typeface="Wingdings" pitchFamily="2" charset="2"/>
              <a:buChar char="§"/>
            </a:pPr>
            <a:r>
              <a:rPr lang="sr-Latn-CS" sz="2000" dirty="0">
                <a:solidFill>
                  <a:srgbClr val="632523"/>
                </a:solidFill>
                <a:latin typeface="Cambria" pitchFamily="18" charset="0"/>
              </a:rPr>
              <a:t>Law on Social and Child Welfare(“Official Gazette of the Republic of Montenegro, 78/2005),</a:t>
            </a:r>
          </a:p>
          <a:p>
            <a:pPr eaLnBrk="1" hangingPunct="1">
              <a:buFont typeface="Wingdings" pitchFamily="2" charset="2"/>
              <a:buChar char="§"/>
            </a:pPr>
            <a:r>
              <a:rPr lang="sr-Latn-CS" sz="2000" dirty="0">
                <a:solidFill>
                  <a:srgbClr val="632523"/>
                </a:solidFill>
                <a:latin typeface="Cambria" pitchFamily="18" charset="0"/>
              </a:rPr>
              <a:t>Secondary legislation</a:t>
            </a:r>
            <a:endParaRPr lang="en-US" sz="2000"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sz="2000"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D2FF1E59-4E36-4BC1-89CD-E2A856D160A3}" type="slidenum">
              <a:rPr lang="en-US" sz="1200">
                <a:solidFill>
                  <a:schemeClr val="tx1">
                    <a:tint val="75000"/>
                  </a:schemeClr>
                </a:solidFill>
                <a:latin typeface="+mn-lt"/>
              </a:rPr>
              <a:pPr algn="r" eaLnBrk="1" fontAlgn="auto" hangingPunct="1">
                <a:spcBef>
                  <a:spcPts val="0"/>
                </a:spcBef>
                <a:spcAft>
                  <a:spcPts val="0"/>
                </a:spcAft>
                <a:defRPr/>
              </a:pPr>
              <a:t>31</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8196"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820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820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3803" name="Rectangle 16"/>
          <p:cNvSpPr>
            <a:spLocks noChangeArrowheads="1"/>
          </p:cNvSpPr>
          <p:nvPr/>
        </p:nvSpPr>
        <p:spPr bwMode="auto">
          <a:xfrm>
            <a:off x="320675" y="1295400"/>
            <a:ext cx="8416925" cy="5373779"/>
          </a:xfrm>
          <a:prstGeom prst="rect">
            <a:avLst/>
          </a:prstGeom>
          <a:noFill/>
          <a:ln w="9525">
            <a:noFill/>
            <a:miter lim="800000"/>
            <a:headEnd/>
            <a:tailEnd/>
          </a:ln>
        </p:spPr>
        <p:txBody>
          <a:bodyPr>
            <a:spAutoFit/>
          </a:bodyPr>
          <a:lstStyle/>
          <a:p>
            <a:pPr algn="ctr" eaLnBrk="1" hangingPunct="1">
              <a:lnSpc>
                <a:spcPct val="90000"/>
              </a:lnSpc>
            </a:pPr>
            <a:r>
              <a:rPr lang="sr-Latn-CS" b="1" dirty="0">
                <a:solidFill>
                  <a:srgbClr val="632523"/>
                </a:solidFill>
                <a:latin typeface="Cambria" pitchFamily="18" charset="0"/>
              </a:rPr>
              <a:t>The Law on Social and Child Welfare prescribes the fundamental rights in the area of social and child welfare</a:t>
            </a:r>
            <a:endParaRPr lang="sl-SI" b="1" dirty="0">
              <a:solidFill>
                <a:srgbClr val="CC0000"/>
              </a:solidFill>
            </a:endParaRPr>
          </a:p>
          <a:p>
            <a:pPr eaLnBrk="1" hangingPunct="1"/>
            <a:endParaRPr lang="sr-Latn-CS" sz="1600" b="1" dirty="0">
              <a:solidFill>
                <a:srgbClr val="632523"/>
              </a:solidFill>
              <a:latin typeface="Cambria" pitchFamily="18" charset="0"/>
            </a:endParaRPr>
          </a:p>
          <a:p>
            <a:pPr eaLnBrk="1" hangingPunct="1"/>
            <a:endParaRPr lang="sr-Latn-CS" sz="1600" b="1" dirty="0">
              <a:solidFill>
                <a:srgbClr val="632523"/>
              </a:solidFill>
              <a:latin typeface="Cambria" pitchFamily="18" charset="0"/>
            </a:endParaRPr>
          </a:p>
          <a:p>
            <a:pPr algn="just" eaLnBrk="1" hangingPunct="1"/>
            <a:r>
              <a:rPr lang="sr-Latn-CS" dirty="0">
                <a:solidFill>
                  <a:srgbClr val="632523"/>
                </a:solidFill>
                <a:latin typeface="Cambria" pitchFamily="18" charset="0"/>
              </a:rPr>
              <a:t>The rights in the area of social and child welfare can be exercised by the nationals of Montenegro with place of residence in Montenegro</a:t>
            </a:r>
            <a:endParaRPr lang="en-US" dirty="0">
              <a:solidFill>
                <a:srgbClr val="632523"/>
              </a:solidFill>
              <a:latin typeface="Cambria" pitchFamily="18" charset="0"/>
            </a:endParaRPr>
          </a:p>
          <a:p>
            <a:pPr algn="just" eaLnBrk="1" hangingPunct="1"/>
            <a:endParaRPr lang="sr-Latn-CS" sz="1600" b="1" dirty="0">
              <a:solidFill>
                <a:srgbClr val="632523"/>
              </a:solidFill>
              <a:latin typeface="Cambria" pitchFamily="18" charset="0"/>
            </a:endParaRPr>
          </a:p>
          <a:p>
            <a:pPr eaLnBrk="1" hangingPunct="1"/>
            <a:r>
              <a:rPr lang="sr-Latn-CS" b="1" u="sng" dirty="0">
                <a:solidFill>
                  <a:srgbClr val="632523"/>
                </a:solidFill>
                <a:latin typeface="Cambria" pitchFamily="18" charset="0"/>
              </a:rPr>
              <a:t>Fundamental rights in the area of social welfare</a:t>
            </a:r>
            <a:r>
              <a:rPr lang="sr-Latn-CS" b="1" dirty="0">
                <a:solidFill>
                  <a:srgbClr val="632523"/>
                </a:solidFill>
                <a:latin typeface="Cambria" pitchFamily="18" charset="0"/>
              </a:rPr>
              <a:t>:</a:t>
            </a:r>
            <a:endParaRPr lang="sr-Latn-CS" dirty="0">
              <a:solidFill>
                <a:srgbClr val="7030A0"/>
              </a:solidFill>
              <a:latin typeface="Cambria" pitchFamily="18" charset="0"/>
            </a:endParaRPr>
          </a:p>
          <a:p>
            <a:pPr eaLnBrk="1" hangingPunct="1"/>
            <a:r>
              <a:rPr lang="sr-Latn-CS" sz="1600" dirty="0">
                <a:solidFill>
                  <a:srgbClr val="632523"/>
                </a:solidFill>
                <a:latin typeface="Cambria" pitchFamily="18" charset="0"/>
              </a:rPr>
              <a:t>1) </a:t>
            </a:r>
            <a:r>
              <a:rPr lang="sr-Latn-CS" dirty="0">
                <a:solidFill>
                  <a:srgbClr val="632523"/>
                </a:solidFill>
                <a:latin typeface="Cambria" pitchFamily="18" charset="0"/>
              </a:rPr>
              <a:t>monetary benefits;</a:t>
            </a:r>
          </a:p>
          <a:p>
            <a:pPr eaLnBrk="1" hangingPunct="1"/>
            <a:r>
              <a:rPr lang="sr-Latn-CS" dirty="0">
                <a:solidFill>
                  <a:srgbClr val="632523"/>
                </a:solidFill>
                <a:latin typeface="Cambria" pitchFamily="18" charset="0"/>
              </a:rPr>
              <a:t>2) personal disability benefits;</a:t>
            </a:r>
          </a:p>
          <a:p>
            <a:pPr eaLnBrk="1" hangingPunct="1"/>
            <a:r>
              <a:rPr lang="sr-Latn-CS" dirty="0">
                <a:solidFill>
                  <a:srgbClr val="632523"/>
                </a:solidFill>
                <a:latin typeface="Cambria" pitchFamily="18" charset="0"/>
              </a:rPr>
              <a:t>3) home care and assistance allowance;</a:t>
            </a:r>
          </a:p>
          <a:p>
            <a:pPr eaLnBrk="1" hangingPunct="1"/>
            <a:r>
              <a:rPr lang="sr-Latn-CS" dirty="0">
                <a:solidFill>
                  <a:srgbClr val="632523"/>
                </a:solidFill>
                <a:latin typeface="Cambria" pitchFamily="18" charset="0"/>
              </a:rPr>
              <a:t>4) placement in an institution;</a:t>
            </a:r>
          </a:p>
          <a:p>
            <a:pPr eaLnBrk="1" hangingPunct="1"/>
            <a:r>
              <a:rPr lang="sr-Latn-CS" dirty="0">
                <a:solidFill>
                  <a:srgbClr val="632523"/>
                </a:solidFill>
                <a:latin typeface="Cambria" pitchFamily="18" charset="0"/>
              </a:rPr>
              <a:t>5) </a:t>
            </a:r>
            <a:r>
              <a:rPr lang="sr-Latn-CS" dirty="0" smtClean="0">
                <a:solidFill>
                  <a:srgbClr val="632523"/>
                </a:solidFill>
                <a:latin typeface="Cambria" pitchFamily="18" charset="0"/>
              </a:rPr>
              <a:t>place</a:t>
            </a:r>
            <a:r>
              <a:rPr lang="en-US" dirty="0" smtClean="0">
                <a:solidFill>
                  <a:srgbClr val="632523"/>
                </a:solidFill>
                <a:latin typeface="Cambria" pitchFamily="18" charset="0"/>
              </a:rPr>
              <a:t>m</a:t>
            </a:r>
            <a:r>
              <a:rPr lang="sr-Latn-CS" dirty="0" smtClean="0">
                <a:solidFill>
                  <a:srgbClr val="632523"/>
                </a:solidFill>
                <a:latin typeface="Cambria" pitchFamily="18" charset="0"/>
              </a:rPr>
              <a:t>ent </a:t>
            </a:r>
            <a:r>
              <a:rPr lang="sr-Latn-CS" dirty="0">
                <a:solidFill>
                  <a:srgbClr val="632523"/>
                </a:solidFill>
                <a:latin typeface="Cambria" pitchFamily="18" charset="0"/>
              </a:rPr>
              <a:t>in a foster family;</a:t>
            </a:r>
          </a:p>
          <a:p>
            <a:pPr eaLnBrk="1" hangingPunct="1"/>
            <a:r>
              <a:rPr lang="sr-Latn-CS" dirty="0">
                <a:solidFill>
                  <a:srgbClr val="632523"/>
                </a:solidFill>
                <a:latin typeface="Cambria" pitchFamily="18" charset="0"/>
              </a:rPr>
              <a:t>6) assistance in upbringing and education of children and youth with special needs;</a:t>
            </a:r>
          </a:p>
          <a:p>
            <a:pPr eaLnBrk="1" hangingPunct="1"/>
            <a:r>
              <a:rPr lang="sr-Latn-CS" dirty="0">
                <a:solidFill>
                  <a:srgbClr val="632523"/>
                </a:solidFill>
                <a:latin typeface="Cambria" pitchFamily="18" charset="0"/>
              </a:rPr>
              <a:t>7) health care;</a:t>
            </a:r>
          </a:p>
          <a:p>
            <a:pPr eaLnBrk="1" hangingPunct="1"/>
            <a:r>
              <a:rPr lang="sr-Latn-CS" dirty="0">
                <a:solidFill>
                  <a:srgbClr val="632523"/>
                </a:solidFill>
                <a:latin typeface="Cambria" pitchFamily="18" charset="0"/>
              </a:rPr>
              <a:t>8) funeral costs;</a:t>
            </a:r>
          </a:p>
          <a:p>
            <a:pPr eaLnBrk="1" hangingPunct="1"/>
            <a:r>
              <a:rPr lang="sr-Latn-CS" dirty="0">
                <a:solidFill>
                  <a:srgbClr val="632523"/>
                </a:solidFill>
                <a:latin typeface="Cambria" pitchFamily="18" charset="0"/>
              </a:rPr>
              <a:t>9) one-time financial assistance.</a:t>
            </a:r>
          </a:p>
          <a:p>
            <a:pPr eaLnBrk="1" hangingPunct="1">
              <a:lnSpc>
                <a:spcPct val="90000"/>
              </a:lnSpc>
            </a:pPr>
            <a:endParaRPr lang="sr-Latn-CS" sz="1600" b="1" dirty="0">
              <a:solidFill>
                <a:srgbClr val="632523"/>
              </a:solidFill>
              <a:latin typeface="Cambria" pitchFamily="18" charset="0"/>
            </a:endParaRPr>
          </a:p>
          <a:p>
            <a:pPr eaLnBrk="1" hangingPunct="1">
              <a:lnSpc>
                <a:spcPct val="90000"/>
              </a:lnSpc>
            </a:pPr>
            <a:endParaRPr lang="en-US" sz="1600"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75BA5EBE-562B-4AF5-AD13-42ADBA1CFCA3}" type="slidenum">
              <a:rPr lang="en-US" sz="1200">
                <a:solidFill>
                  <a:schemeClr val="tx1">
                    <a:tint val="75000"/>
                  </a:schemeClr>
                </a:solidFill>
                <a:latin typeface="+mn-lt"/>
              </a:rPr>
              <a:pPr algn="r" eaLnBrk="1" fontAlgn="auto" hangingPunct="1">
                <a:spcBef>
                  <a:spcPts val="0"/>
                </a:spcBef>
                <a:spcAft>
                  <a:spcPts val="0"/>
                </a:spcAft>
                <a:defRPr/>
              </a:pPr>
              <a:t>32</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9220"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922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923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3803" name="Rectangle 16"/>
          <p:cNvSpPr>
            <a:spLocks noChangeArrowheads="1"/>
          </p:cNvSpPr>
          <p:nvPr/>
        </p:nvSpPr>
        <p:spPr bwMode="auto">
          <a:xfrm>
            <a:off x="762000" y="1295400"/>
            <a:ext cx="7643813" cy="3340100"/>
          </a:xfrm>
          <a:prstGeom prst="rect">
            <a:avLst/>
          </a:prstGeom>
          <a:noFill/>
          <a:ln w="9525">
            <a:noFill/>
            <a:miter lim="800000"/>
            <a:headEnd/>
            <a:tailEnd/>
          </a:ln>
        </p:spPr>
        <p:txBody>
          <a:bodyPr>
            <a:spAutoFit/>
          </a:bodyPr>
          <a:lstStyle/>
          <a:p>
            <a:pPr algn="just" eaLnBrk="1" hangingPunct="1"/>
            <a:r>
              <a:rPr lang="sr-Latn-CS" sz="2000" b="1" dirty="0">
                <a:solidFill>
                  <a:srgbClr val="632523"/>
                </a:solidFill>
                <a:latin typeface="Cambria" pitchFamily="18" charset="0"/>
              </a:rPr>
              <a:t>Fundamental rights in the area of child welfare are:</a:t>
            </a:r>
          </a:p>
          <a:p>
            <a:pPr algn="just" eaLnBrk="1" hangingPunct="1"/>
            <a:endParaRPr lang="en-US" sz="2000" b="1" dirty="0">
              <a:solidFill>
                <a:srgbClr val="632523"/>
              </a:solidFill>
              <a:latin typeface="Cambria" pitchFamily="18" charset="0"/>
            </a:endParaRPr>
          </a:p>
          <a:p>
            <a:pPr algn="just" eaLnBrk="1" hangingPunct="1"/>
            <a:r>
              <a:rPr lang="sr-Latn-CS" dirty="0">
                <a:solidFill>
                  <a:srgbClr val="632523"/>
                </a:solidFill>
                <a:latin typeface="Cambria" pitchFamily="18" charset="0"/>
              </a:rPr>
              <a:t>1) the newborn allowance;</a:t>
            </a:r>
            <a:endParaRPr lang="en-US" dirty="0">
              <a:solidFill>
                <a:srgbClr val="632523"/>
              </a:solidFill>
              <a:latin typeface="Cambria" pitchFamily="18" charset="0"/>
            </a:endParaRPr>
          </a:p>
          <a:p>
            <a:pPr algn="just" eaLnBrk="1" hangingPunct="1"/>
            <a:r>
              <a:rPr lang="sr-Latn-CS" dirty="0">
                <a:solidFill>
                  <a:srgbClr val="632523"/>
                </a:solidFill>
                <a:latin typeface="Cambria" pitchFamily="18" charset="0"/>
              </a:rPr>
              <a:t>2) child benefit;</a:t>
            </a:r>
            <a:endParaRPr lang="en-US" dirty="0">
              <a:solidFill>
                <a:srgbClr val="632523"/>
              </a:solidFill>
              <a:latin typeface="Cambria" pitchFamily="18" charset="0"/>
            </a:endParaRPr>
          </a:p>
          <a:p>
            <a:pPr algn="just" eaLnBrk="1" hangingPunct="1"/>
            <a:r>
              <a:rPr lang="sr-Latn-CS" dirty="0">
                <a:solidFill>
                  <a:srgbClr val="632523"/>
                </a:solidFill>
                <a:latin typeface="Cambria" pitchFamily="18" charset="0"/>
              </a:rPr>
              <a:t>3) childbirth benefit;</a:t>
            </a:r>
            <a:endParaRPr lang="en-US" dirty="0">
              <a:solidFill>
                <a:srgbClr val="632523"/>
              </a:solidFill>
              <a:latin typeface="Cambria" pitchFamily="18" charset="0"/>
            </a:endParaRPr>
          </a:p>
          <a:p>
            <a:pPr algn="just" eaLnBrk="1" hangingPunct="1"/>
            <a:r>
              <a:rPr lang="sr-Latn-CS" dirty="0">
                <a:solidFill>
                  <a:srgbClr val="632523"/>
                </a:solidFill>
                <a:latin typeface="Cambria" pitchFamily="18" charset="0"/>
              </a:rPr>
              <a:t>4) compensation of salary for a part-time work;</a:t>
            </a:r>
            <a:endParaRPr lang="en-US" dirty="0">
              <a:solidFill>
                <a:srgbClr val="632523"/>
              </a:solidFill>
              <a:latin typeface="Cambria" pitchFamily="18" charset="0"/>
            </a:endParaRPr>
          </a:p>
          <a:p>
            <a:pPr algn="just" eaLnBrk="1" hangingPunct="1"/>
            <a:r>
              <a:rPr lang="sr-Latn-CS" dirty="0">
                <a:solidFill>
                  <a:srgbClr val="632523"/>
                </a:solidFill>
                <a:latin typeface="Cambria" pitchFamily="18" charset="0"/>
              </a:rPr>
              <a:t>5) leisure and recreation of children.</a:t>
            </a:r>
            <a:endParaRPr lang="en-US" dirty="0">
              <a:solidFill>
                <a:srgbClr val="632523"/>
              </a:solidFill>
              <a:latin typeface="Cambria" pitchFamily="18" charset="0"/>
            </a:endParaRPr>
          </a:p>
          <a:p>
            <a:pPr algn="just" eaLnBrk="1" hangingPunct="1"/>
            <a:r>
              <a:rPr lang="sr-Latn-CS" dirty="0">
                <a:solidFill>
                  <a:srgbClr val="632523"/>
                </a:solidFill>
                <a:latin typeface="Cambria" pitchFamily="18" charset="0"/>
              </a:rPr>
              <a:t>The state can provide other rights and types of child welfare, in accordance with the </a:t>
            </a:r>
            <a:r>
              <a:rPr lang="en-US" dirty="0" smtClean="0">
                <a:solidFill>
                  <a:srgbClr val="632523"/>
                </a:solidFill>
                <a:latin typeface="Cambria" pitchFamily="18" charset="0"/>
              </a:rPr>
              <a:t>financial</a:t>
            </a:r>
            <a:r>
              <a:rPr lang="sr-Latn-CS" dirty="0" smtClean="0">
                <a:solidFill>
                  <a:srgbClr val="632523"/>
                </a:solidFill>
                <a:latin typeface="Cambria" pitchFamily="18" charset="0"/>
              </a:rPr>
              <a:t> </a:t>
            </a:r>
            <a:r>
              <a:rPr lang="sr-Latn-CS" dirty="0">
                <a:solidFill>
                  <a:srgbClr val="632523"/>
                </a:solidFill>
                <a:latin typeface="Cambria" pitchFamily="18" charset="0"/>
              </a:rPr>
              <a:t>capacity. </a:t>
            </a:r>
          </a:p>
          <a:p>
            <a:pPr eaLnBrk="1" hangingPunct="1">
              <a:lnSpc>
                <a:spcPct val="90000"/>
              </a:lnSpc>
            </a:pPr>
            <a:endParaRPr lang="sr-Latn-CS" sz="1600" b="1" dirty="0">
              <a:solidFill>
                <a:srgbClr val="632523"/>
              </a:solidFill>
              <a:latin typeface="Cambria" pitchFamily="18" charset="0"/>
            </a:endParaRPr>
          </a:p>
          <a:p>
            <a:pPr eaLnBrk="1" hangingPunct="1">
              <a:lnSpc>
                <a:spcPct val="90000"/>
              </a:lnSpc>
            </a:pPr>
            <a:endParaRPr lang="en-US" sz="1600"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C614EA52-DBC8-4F85-AE29-350941A7DC40}" type="slidenum">
              <a:rPr lang="en-US" sz="1200">
                <a:solidFill>
                  <a:schemeClr val="tx1">
                    <a:tint val="75000"/>
                  </a:schemeClr>
                </a:solidFill>
                <a:latin typeface="+mn-lt"/>
              </a:rPr>
              <a:pPr algn="r" eaLnBrk="1" fontAlgn="auto" hangingPunct="1">
                <a:spcBef>
                  <a:spcPts val="0"/>
                </a:spcBef>
                <a:spcAft>
                  <a:spcPts val="0"/>
                </a:spcAft>
                <a:defRPr/>
              </a:pPr>
              <a:t>33</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10244"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1025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1025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3803" name="Rectangle 16"/>
          <p:cNvSpPr>
            <a:spLocks noChangeArrowheads="1"/>
          </p:cNvSpPr>
          <p:nvPr/>
        </p:nvSpPr>
        <p:spPr bwMode="auto">
          <a:xfrm>
            <a:off x="762000" y="1295400"/>
            <a:ext cx="7643813" cy="4957763"/>
          </a:xfrm>
          <a:prstGeom prst="rect">
            <a:avLst/>
          </a:prstGeom>
          <a:noFill/>
          <a:ln w="9525">
            <a:noFill/>
            <a:miter lim="800000"/>
            <a:headEnd/>
            <a:tailEnd/>
          </a:ln>
        </p:spPr>
        <p:txBody>
          <a:bodyPr>
            <a:spAutoFit/>
          </a:bodyPr>
          <a:lstStyle/>
          <a:p>
            <a:r>
              <a:rPr lang="sr-Latn-CS" b="1" dirty="0">
                <a:solidFill>
                  <a:srgbClr val="632523"/>
                </a:solidFill>
              </a:rPr>
              <a:t>                                          </a:t>
            </a:r>
            <a:r>
              <a:rPr lang="en-US" b="1" dirty="0" smtClean="0">
                <a:solidFill>
                  <a:srgbClr val="632523"/>
                </a:solidFill>
              </a:rPr>
              <a:t>      </a:t>
            </a:r>
            <a:r>
              <a:rPr lang="sr-Latn-CS" b="1" dirty="0" smtClean="0">
                <a:solidFill>
                  <a:srgbClr val="632523"/>
                </a:solidFill>
              </a:rPr>
              <a:t> </a:t>
            </a:r>
            <a:r>
              <a:rPr lang="sr-Latn-CS" b="1" dirty="0">
                <a:solidFill>
                  <a:srgbClr val="632523"/>
                </a:solidFill>
                <a:latin typeface="Cambria" pitchFamily="18" charset="0"/>
              </a:rPr>
              <a:t>CHILD BENEFIT</a:t>
            </a:r>
          </a:p>
          <a:p>
            <a:endParaRPr lang="sr-Latn-CS" b="1" dirty="0">
              <a:solidFill>
                <a:srgbClr val="632523"/>
              </a:solidFill>
              <a:latin typeface="Cambria" pitchFamily="18" charset="0"/>
            </a:endParaRPr>
          </a:p>
          <a:p>
            <a:r>
              <a:rPr lang="sr-Latn-CS" b="1" u="sng" dirty="0">
                <a:solidFill>
                  <a:srgbClr val="632523"/>
                </a:solidFill>
                <a:latin typeface="Cambria" pitchFamily="18" charset="0"/>
              </a:rPr>
              <a:t>Conditions for exercising the right to child benefit:</a:t>
            </a:r>
          </a:p>
          <a:p>
            <a:r>
              <a:rPr lang="sr-Latn-CS" b="1" dirty="0">
                <a:solidFill>
                  <a:srgbClr val="632523"/>
                </a:solidFill>
                <a:latin typeface="Cambria" pitchFamily="18" charset="0"/>
              </a:rPr>
              <a:t>-</a:t>
            </a:r>
            <a:r>
              <a:rPr lang="sr-Latn-CS" dirty="0">
                <a:solidFill>
                  <a:srgbClr val="632523"/>
                </a:solidFill>
                <a:latin typeface="Cambria" pitchFamily="18" charset="0"/>
              </a:rPr>
              <a:t>A right to child benefit can be exercised by:</a:t>
            </a:r>
          </a:p>
          <a:p>
            <a:pPr eaLnBrk="1" hangingPunct="1">
              <a:buFont typeface="Wingdings" pitchFamily="2" charset="2"/>
              <a:buChar char="§"/>
            </a:pPr>
            <a:r>
              <a:rPr lang="sr-Latn-CS" dirty="0">
                <a:solidFill>
                  <a:srgbClr val="632523"/>
                </a:solidFill>
                <a:latin typeface="Cambria" pitchFamily="18" charset="0"/>
              </a:rPr>
              <a:t>a national of Montenegro with a place of residence in Montenegro</a:t>
            </a:r>
            <a:r>
              <a:rPr lang="sr-Latn-CS" dirty="0">
                <a:latin typeface="Cambria" pitchFamily="18" charset="0"/>
              </a:rPr>
              <a:t> </a:t>
            </a:r>
            <a:endParaRPr lang="en-US" dirty="0">
              <a:solidFill>
                <a:srgbClr val="632523"/>
              </a:solidFill>
              <a:latin typeface="Cambria" pitchFamily="18" charset="0"/>
            </a:endParaRPr>
          </a:p>
          <a:p>
            <a:pPr eaLnBrk="1" hangingPunct="1">
              <a:buFont typeface="Wingdings" pitchFamily="2" charset="2"/>
              <a:buChar char="§"/>
            </a:pPr>
            <a:r>
              <a:rPr lang="sr-Latn-CS" dirty="0">
                <a:solidFill>
                  <a:srgbClr val="632523"/>
                </a:solidFill>
                <a:latin typeface="Cambria" pitchFamily="18" charset="0"/>
              </a:rPr>
              <a:t>foreign nationals and stateless persons in accordance with international treaties and conventions</a:t>
            </a:r>
            <a:endParaRPr lang="en-US" dirty="0">
              <a:solidFill>
                <a:srgbClr val="632523"/>
              </a:solidFill>
              <a:latin typeface="Cambria" pitchFamily="18" charset="0"/>
            </a:endParaRPr>
          </a:p>
          <a:p>
            <a:pPr algn="just" eaLnBrk="1" hangingPunct="1">
              <a:buFontTx/>
              <a:buChar char="-"/>
            </a:pPr>
            <a:endParaRPr lang="en-US" dirty="0">
              <a:solidFill>
                <a:srgbClr val="632523"/>
              </a:solidFill>
              <a:latin typeface="Cambria" pitchFamily="18" charset="0"/>
            </a:endParaRPr>
          </a:p>
          <a:p>
            <a:pPr algn="just" eaLnBrk="1" hangingPunct="1">
              <a:buFont typeface="Wingdings" pitchFamily="2" charset="2"/>
              <a:buChar char="§"/>
            </a:pPr>
            <a:r>
              <a:rPr lang="sr-Latn-CS" dirty="0">
                <a:solidFill>
                  <a:srgbClr val="632523"/>
                </a:solidFill>
                <a:latin typeface="Cambria" pitchFamily="18" charset="0"/>
              </a:rPr>
              <a:t> a child of a monetary benefit recipient;</a:t>
            </a:r>
          </a:p>
          <a:p>
            <a:pPr algn="just" eaLnBrk="1" hangingPunct="1">
              <a:buFont typeface="Wingdings" pitchFamily="2" charset="2"/>
              <a:buChar char="§"/>
            </a:pPr>
            <a:r>
              <a:rPr lang="sr-Latn-CS" dirty="0">
                <a:solidFill>
                  <a:srgbClr val="632523"/>
                </a:solidFill>
                <a:latin typeface="Cambria" pitchFamily="18" charset="0"/>
              </a:rPr>
              <a:t> a child with a physical, mental and sensory impairment who can be trained for an independent life and work;</a:t>
            </a:r>
            <a:endParaRPr lang="en-US" dirty="0">
              <a:solidFill>
                <a:srgbClr val="632523"/>
              </a:solidFill>
              <a:latin typeface="Cambria" pitchFamily="18" charset="0"/>
            </a:endParaRPr>
          </a:p>
          <a:p>
            <a:pPr algn="just" eaLnBrk="1" hangingPunct="1">
              <a:buFont typeface="Wingdings" pitchFamily="2" charset="2"/>
              <a:buChar char="§"/>
            </a:pPr>
            <a:r>
              <a:rPr lang="sr-Latn-CS" dirty="0">
                <a:solidFill>
                  <a:srgbClr val="632523"/>
                </a:solidFill>
                <a:latin typeface="Cambria" pitchFamily="18" charset="0"/>
              </a:rPr>
              <a:t> a child with a physical, mental and sensory impairment who</a:t>
            </a:r>
            <a:r>
              <a:rPr lang="sr-Latn-CS" dirty="0">
                <a:latin typeface="Cambria" pitchFamily="18" charset="0"/>
              </a:rPr>
              <a:t> </a:t>
            </a:r>
            <a:r>
              <a:rPr lang="sr-Latn-CS" dirty="0">
                <a:solidFill>
                  <a:srgbClr val="632523"/>
                </a:solidFill>
                <a:latin typeface="Cambria" pitchFamily="18" charset="0"/>
              </a:rPr>
              <a:t>cannot be trained for an independent life and work;</a:t>
            </a:r>
            <a:endParaRPr lang="en-US" dirty="0">
              <a:solidFill>
                <a:srgbClr val="632523"/>
              </a:solidFill>
              <a:latin typeface="Cambria" pitchFamily="18" charset="0"/>
            </a:endParaRPr>
          </a:p>
          <a:p>
            <a:pPr algn="just" eaLnBrk="1" hangingPunct="1">
              <a:buFont typeface="Wingdings" pitchFamily="2" charset="2"/>
              <a:buChar char="§"/>
            </a:pPr>
            <a:r>
              <a:rPr lang="sr-Latn-CS" dirty="0">
                <a:solidFill>
                  <a:srgbClr val="632523"/>
                </a:solidFill>
                <a:latin typeface="Cambria" pitchFamily="18" charset="0"/>
              </a:rPr>
              <a:t> a child without parental care.</a:t>
            </a:r>
            <a:endParaRPr lang="en-US" dirty="0">
              <a:solidFill>
                <a:srgbClr val="632523"/>
              </a:solidFill>
              <a:latin typeface="Cambria" pitchFamily="18" charset="0"/>
            </a:endParaRPr>
          </a:p>
          <a:p>
            <a:pPr algn="just" eaLnBrk="1" hangingPunct="1"/>
            <a:endParaRPr lang="sr-Latn-CS" sz="2000" b="1" dirty="0">
              <a:solidFill>
                <a:srgbClr val="632523"/>
              </a:solidFill>
              <a:latin typeface="Cambria" pitchFamily="18" charset="0"/>
            </a:endParaRPr>
          </a:p>
          <a:p>
            <a:pPr eaLnBrk="1" hangingPunct="1">
              <a:lnSpc>
                <a:spcPct val="90000"/>
              </a:lnSpc>
            </a:pPr>
            <a:endParaRPr lang="sr-Latn-CS" sz="1600" b="1" dirty="0">
              <a:solidFill>
                <a:srgbClr val="632523"/>
              </a:solidFill>
              <a:latin typeface="Cambria" pitchFamily="18" charset="0"/>
            </a:endParaRPr>
          </a:p>
          <a:p>
            <a:pPr eaLnBrk="1" hangingPunct="1">
              <a:lnSpc>
                <a:spcPct val="90000"/>
              </a:lnSpc>
            </a:pPr>
            <a:endParaRPr lang="en-US" sz="1600"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9596056F-0722-4CDF-8DC9-C2A3FBFE149A}" type="slidenum">
              <a:rPr lang="en-US" sz="1200">
                <a:solidFill>
                  <a:schemeClr val="tx1">
                    <a:tint val="75000"/>
                  </a:schemeClr>
                </a:solidFill>
                <a:latin typeface="+mn-lt"/>
              </a:rPr>
              <a:pPr algn="r" eaLnBrk="1" fontAlgn="auto" hangingPunct="1">
                <a:spcBef>
                  <a:spcPts val="0"/>
                </a:spcBef>
                <a:spcAft>
                  <a:spcPts val="0"/>
                </a:spcAft>
                <a:defRPr/>
              </a:pPr>
              <a:t>34</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11268"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1127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1128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3803" name="Rectangle 16"/>
          <p:cNvSpPr>
            <a:spLocks noChangeArrowheads="1"/>
          </p:cNvSpPr>
          <p:nvPr/>
        </p:nvSpPr>
        <p:spPr bwMode="auto">
          <a:xfrm>
            <a:off x="574675" y="1295400"/>
            <a:ext cx="8069263" cy="3754874"/>
          </a:xfrm>
          <a:prstGeom prst="rect">
            <a:avLst/>
          </a:prstGeom>
          <a:noFill/>
          <a:ln w="9525">
            <a:noFill/>
            <a:miter lim="800000"/>
            <a:headEnd/>
            <a:tailEnd/>
          </a:ln>
        </p:spPr>
        <p:txBody>
          <a:bodyPr>
            <a:spAutoFit/>
          </a:bodyPr>
          <a:lstStyle/>
          <a:p>
            <a:pPr algn="ctr" eaLnBrk="1" hangingPunct="1"/>
            <a:r>
              <a:rPr lang="sr-Latn-CS" sz="2000" b="1" dirty="0">
                <a:solidFill>
                  <a:srgbClr val="632523"/>
                </a:solidFill>
                <a:latin typeface="Cambria" pitchFamily="18" charset="0"/>
              </a:rPr>
              <a:t>CHILD BENEFIT</a:t>
            </a:r>
          </a:p>
          <a:p>
            <a:pPr algn="just" eaLnBrk="1" hangingPunct="1"/>
            <a:endParaRPr lang="sr-Latn-CS" sz="2000" b="1" dirty="0">
              <a:solidFill>
                <a:srgbClr val="632523"/>
              </a:solidFill>
              <a:latin typeface="Cambria" pitchFamily="18" charset="0"/>
            </a:endParaRPr>
          </a:p>
          <a:p>
            <a:pPr algn="just" eaLnBrk="1" hangingPunct="1">
              <a:buFont typeface="Wingdings" pitchFamily="2" charset="2"/>
              <a:buChar char="§"/>
            </a:pPr>
            <a:r>
              <a:rPr lang="sr-Latn-CS" dirty="0">
                <a:solidFill>
                  <a:srgbClr val="632523"/>
                </a:solidFill>
                <a:latin typeface="Cambria" pitchFamily="18" charset="0"/>
              </a:rPr>
              <a:t>The first three children in a family are entitled to a child benefit.</a:t>
            </a:r>
          </a:p>
          <a:p>
            <a:pPr algn="just" eaLnBrk="1" hangingPunct="1">
              <a:buFont typeface="Wingdings" pitchFamily="2" charset="2"/>
              <a:buChar char="§"/>
            </a:pPr>
            <a:r>
              <a:rPr lang="sr-Latn-CS" dirty="0">
                <a:solidFill>
                  <a:srgbClr val="632523"/>
                </a:solidFill>
                <a:latin typeface="Cambria" pitchFamily="18" charset="0"/>
              </a:rPr>
              <a:t>Exceptionally, a child benefit is provided for children born after the birth of a second child as twins, triplets etc.</a:t>
            </a:r>
            <a:endParaRPr lang="en-US" dirty="0">
              <a:solidFill>
                <a:srgbClr val="632523"/>
              </a:solidFill>
              <a:latin typeface="Cambria" pitchFamily="18" charset="0"/>
            </a:endParaRPr>
          </a:p>
          <a:p>
            <a:pPr algn="just" eaLnBrk="1" hangingPunct="1">
              <a:buFont typeface="Wingdings" pitchFamily="2" charset="2"/>
              <a:buChar char="§"/>
            </a:pPr>
            <a:r>
              <a:rPr lang="sr-Latn-CS" dirty="0">
                <a:solidFill>
                  <a:srgbClr val="632523"/>
                </a:solidFill>
                <a:latin typeface="Cambria" pitchFamily="18" charset="0"/>
              </a:rPr>
              <a:t>A right to child benefit is exercised until reaching the age of 18, if the child is attending regular education.</a:t>
            </a:r>
            <a:endParaRPr lang="en-US" dirty="0">
              <a:solidFill>
                <a:srgbClr val="632523"/>
              </a:solidFill>
              <a:latin typeface="Cambria" pitchFamily="18" charset="0"/>
            </a:endParaRPr>
          </a:p>
          <a:p>
            <a:pPr algn="just" eaLnBrk="1" hangingPunct="1">
              <a:buFont typeface="Arial" charset="0"/>
              <a:buChar char="•"/>
            </a:pPr>
            <a:r>
              <a:rPr lang="sr-Latn-CS" dirty="0">
                <a:solidFill>
                  <a:srgbClr val="632523"/>
                </a:solidFill>
                <a:latin typeface="Cambria" pitchFamily="18" charset="0"/>
              </a:rPr>
              <a:t>Exceptionally, a right to child benefit is exercised by a child after reaching the age of 18, in case of attending regular education until the expiry of the prescribed deadline for that education.</a:t>
            </a:r>
            <a:endParaRPr lang="en-US" dirty="0">
              <a:solidFill>
                <a:srgbClr val="632523"/>
              </a:solidFill>
              <a:latin typeface="Cambria" pitchFamily="18" charset="0"/>
            </a:endParaRPr>
          </a:p>
          <a:p>
            <a:pPr algn="just">
              <a:buFont typeface="Wingdings" pitchFamily="2" charset="2"/>
              <a:buChar char="§"/>
            </a:pPr>
            <a:r>
              <a:rPr lang="sr-Latn-CS" dirty="0">
                <a:solidFill>
                  <a:srgbClr val="632523"/>
                </a:solidFill>
                <a:latin typeface="Cambria" pitchFamily="18" charset="0"/>
              </a:rPr>
              <a:t>A child aged from 15 until reaching the age of 18 who is not attending regular </a:t>
            </a:r>
            <a:r>
              <a:rPr lang="sr-Latn-CS" dirty="0" smtClean="0">
                <a:solidFill>
                  <a:srgbClr val="632523"/>
                </a:solidFill>
                <a:latin typeface="Cambria" pitchFamily="18" charset="0"/>
              </a:rPr>
              <a:t>education</a:t>
            </a:r>
            <a:r>
              <a:rPr lang="en-US" dirty="0" smtClean="0">
                <a:solidFill>
                  <a:srgbClr val="632523"/>
                </a:solidFill>
                <a:latin typeface="Cambria" pitchFamily="18" charset="0"/>
              </a:rPr>
              <a:t>, is entitled, if  he/she is </a:t>
            </a:r>
            <a:r>
              <a:rPr lang="sr-Latn-CS" dirty="0" smtClean="0">
                <a:solidFill>
                  <a:srgbClr val="632523"/>
                </a:solidFill>
                <a:latin typeface="Cambria" pitchFamily="18" charset="0"/>
              </a:rPr>
              <a:t>registered</a:t>
            </a:r>
            <a:r>
              <a:rPr lang="en-US" smtClean="0">
                <a:solidFill>
                  <a:srgbClr val="632523"/>
                </a:solidFill>
                <a:latin typeface="Cambria" pitchFamily="18" charset="0"/>
              </a:rPr>
              <a:t> to </a:t>
            </a:r>
            <a:r>
              <a:rPr lang="en-US" dirty="0" smtClean="0">
                <a:solidFill>
                  <a:srgbClr val="632523"/>
                </a:solidFill>
                <a:latin typeface="Cambria" pitchFamily="18" charset="0"/>
              </a:rPr>
              <a:t>the Employment</a:t>
            </a:r>
            <a:r>
              <a:rPr lang="sr-Latn-CS" dirty="0" smtClean="0">
                <a:solidFill>
                  <a:srgbClr val="632523"/>
                </a:solidFill>
                <a:latin typeface="Cambria" pitchFamily="18" charset="0"/>
              </a:rPr>
              <a:t> Office</a:t>
            </a:r>
            <a:endParaRPr lang="en-US" sz="1600"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ED647E98-F4B2-4840-A660-7A73F3BD64A0}" type="slidenum">
              <a:rPr lang="en-US" sz="1200">
                <a:solidFill>
                  <a:schemeClr val="tx1">
                    <a:tint val="75000"/>
                  </a:schemeClr>
                </a:solidFill>
                <a:latin typeface="+mn-lt"/>
              </a:rPr>
              <a:pPr algn="r" eaLnBrk="1" fontAlgn="auto" hangingPunct="1">
                <a:spcBef>
                  <a:spcPts val="0"/>
                </a:spcBef>
                <a:spcAft>
                  <a:spcPts val="0"/>
                </a:spcAft>
                <a:defRPr/>
              </a:pPr>
              <a:t>35</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12292"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1230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12304"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3803" name="Rectangle 16"/>
          <p:cNvSpPr>
            <a:spLocks noChangeArrowheads="1"/>
          </p:cNvSpPr>
          <p:nvPr/>
        </p:nvSpPr>
        <p:spPr bwMode="auto">
          <a:xfrm>
            <a:off x="574675" y="1295400"/>
            <a:ext cx="8069263" cy="3086100"/>
          </a:xfrm>
          <a:prstGeom prst="rect">
            <a:avLst/>
          </a:prstGeom>
          <a:noFill/>
          <a:ln w="9525">
            <a:noFill/>
            <a:miter lim="800000"/>
            <a:headEnd/>
            <a:tailEnd/>
          </a:ln>
        </p:spPr>
        <p:txBody>
          <a:bodyPr>
            <a:spAutoFit/>
          </a:bodyPr>
          <a:lstStyle/>
          <a:p>
            <a:pPr algn="ctr" eaLnBrk="1" hangingPunct="1"/>
            <a:r>
              <a:rPr lang="sr-Latn-CS" sz="2400" b="1" dirty="0">
                <a:solidFill>
                  <a:srgbClr val="632523"/>
                </a:solidFill>
                <a:latin typeface="Cambria" pitchFamily="18" charset="0"/>
              </a:rPr>
              <a:t>Childbirth benefit</a:t>
            </a:r>
          </a:p>
          <a:p>
            <a:pPr algn="ctr" eaLnBrk="1" hangingPunct="1"/>
            <a:r>
              <a:rPr lang="sr-Latn-CS" sz="2000" b="1" dirty="0">
                <a:solidFill>
                  <a:srgbClr val="632523"/>
                </a:solidFill>
                <a:latin typeface="Cambria" pitchFamily="18" charset="0"/>
              </a:rPr>
              <a:t/>
            </a:r>
            <a:br>
              <a:rPr lang="sr-Latn-CS" sz="2000" b="1" dirty="0">
                <a:solidFill>
                  <a:srgbClr val="632523"/>
                </a:solidFill>
                <a:latin typeface="Cambria" pitchFamily="18" charset="0"/>
              </a:rPr>
            </a:br>
            <a:endParaRPr lang="sr-Latn-CS" sz="2000" b="1" dirty="0">
              <a:solidFill>
                <a:srgbClr val="632523"/>
              </a:solidFill>
              <a:latin typeface="Cambria" pitchFamily="18" charset="0"/>
            </a:endParaRPr>
          </a:p>
          <a:p>
            <a:pPr eaLnBrk="1" hangingPunct="1">
              <a:buFont typeface="Wingdings" pitchFamily="2" charset="2"/>
              <a:buChar char="§"/>
            </a:pPr>
            <a:r>
              <a:rPr lang="sr-Latn-CS" sz="2000" dirty="0">
                <a:solidFill>
                  <a:srgbClr val="632523"/>
                </a:solidFill>
                <a:latin typeface="Cambria" pitchFamily="18" charset="0"/>
              </a:rPr>
              <a:t>A parent has the right to compensation for the equipment for each newborn child.</a:t>
            </a:r>
          </a:p>
          <a:p>
            <a:pPr eaLnBrk="1" hangingPunct="1">
              <a:buFont typeface="Wingdings" pitchFamily="2" charset="2"/>
              <a:buChar char="§"/>
            </a:pPr>
            <a:r>
              <a:rPr lang="sr-Latn-CS" sz="2000" dirty="0">
                <a:solidFill>
                  <a:srgbClr val="632523"/>
                </a:solidFill>
                <a:latin typeface="Cambria" pitchFamily="18" charset="0"/>
              </a:rPr>
              <a:t>A parent can exercise the right to compensation until a child reaches the age of one.</a:t>
            </a:r>
          </a:p>
          <a:p>
            <a:pPr eaLnBrk="1" hangingPunct="1">
              <a:buFont typeface="Wingdings" pitchFamily="2" charset="2"/>
              <a:buChar char="§"/>
            </a:pPr>
            <a:r>
              <a:rPr lang="sr-Latn-CS" sz="2000" dirty="0">
                <a:solidFill>
                  <a:srgbClr val="632523"/>
                </a:solidFill>
                <a:latin typeface="Cambria" pitchFamily="18" charset="0"/>
              </a:rPr>
              <a:t>A compensation is paid on a one-time basis and it amounts to </a:t>
            </a:r>
            <a:r>
              <a:rPr lang="sr-Latn-CS" sz="2000" dirty="0" smtClean="0">
                <a:solidFill>
                  <a:srgbClr val="632523"/>
                </a:solidFill>
                <a:latin typeface="Cambria" pitchFamily="18" charset="0"/>
              </a:rPr>
              <a:t>100€</a:t>
            </a:r>
            <a:endParaRPr lang="en-US" sz="2000" dirty="0">
              <a:solidFill>
                <a:srgbClr val="632523"/>
              </a:solidFill>
              <a:latin typeface="Cambria" pitchFamily="18" charset="0"/>
            </a:endParaRPr>
          </a:p>
          <a:p>
            <a:pPr eaLnBrk="1" hangingPunct="1">
              <a:lnSpc>
                <a:spcPct val="90000"/>
              </a:lnSpc>
            </a:pPr>
            <a:endParaRPr lang="en-US" sz="1600"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DCCDE6CC-1B44-4627-BD49-9F3804A554DC}" type="slidenum">
              <a:rPr lang="en-US" sz="1200">
                <a:solidFill>
                  <a:schemeClr val="tx1">
                    <a:tint val="75000"/>
                  </a:schemeClr>
                </a:solidFill>
                <a:latin typeface="+mn-lt"/>
              </a:rPr>
              <a:pPr algn="r" eaLnBrk="1" fontAlgn="auto" hangingPunct="1">
                <a:spcBef>
                  <a:spcPts val="0"/>
                </a:spcBef>
                <a:spcAft>
                  <a:spcPts val="0"/>
                </a:spcAft>
                <a:defRPr/>
              </a:pPr>
              <a:t>36</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13316"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1332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1332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1066800"/>
            <a:ext cx="7831138" cy="4932363"/>
          </a:xfrm>
          <a:prstGeom prst="rect">
            <a:avLst/>
          </a:prstGeom>
        </p:spPr>
        <p:txBody>
          <a:bodyPr>
            <a:spAutoFit/>
          </a:bodyPr>
          <a:lstStyle/>
          <a:p>
            <a:pPr algn="ctr" eaLnBrk="1" hangingPunct="1">
              <a:lnSpc>
                <a:spcPct val="90000"/>
              </a:lnSpc>
            </a:pPr>
            <a:r>
              <a:rPr lang="en-US" dirty="0">
                <a:solidFill>
                  <a:srgbClr val="CC0000"/>
                </a:solidFill>
              </a:rPr>
              <a:t> </a:t>
            </a:r>
            <a:r>
              <a:rPr lang="sr-Latn-CS" sz="2400" b="1" dirty="0">
                <a:solidFill>
                  <a:srgbClr val="632523"/>
                </a:solidFill>
                <a:latin typeface="Cambria" pitchFamily="18" charset="0"/>
              </a:rPr>
              <a:t>Social insurance/social care</a:t>
            </a:r>
            <a:r>
              <a:rPr lang="en-GB" sz="2400" b="1" dirty="0">
                <a:solidFill>
                  <a:srgbClr val="632523"/>
                </a:solidFill>
                <a:latin typeface="Cambria" pitchFamily="18" charset="0"/>
              </a:rPr>
              <a:t> </a:t>
            </a:r>
            <a:endParaRPr lang="sl-SI" sz="2400" b="1" dirty="0">
              <a:solidFill>
                <a:srgbClr val="632523"/>
              </a:solidFill>
              <a:latin typeface="Cambria" pitchFamily="18" charset="0"/>
            </a:endParaRPr>
          </a:p>
          <a:p>
            <a:pPr eaLnBrk="1" hangingPunct="1">
              <a:lnSpc>
                <a:spcPct val="90000"/>
              </a:lnSpc>
            </a:pPr>
            <a:endParaRPr lang="sl-SI" sz="2000" b="1" dirty="0">
              <a:solidFill>
                <a:srgbClr val="632523"/>
              </a:solidFill>
              <a:latin typeface="Cambria" pitchFamily="18" charset="0"/>
            </a:endParaRPr>
          </a:p>
          <a:p>
            <a:pPr eaLnBrk="1" hangingPunct="1">
              <a:lnSpc>
                <a:spcPct val="90000"/>
              </a:lnSpc>
              <a:buClr>
                <a:srgbClr val="CC3300"/>
              </a:buClr>
              <a:buFont typeface="Wingdings" pitchFamily="2" charset="2"/>
              <a:buNone/>
            </a:pPr>
            <a:r>
              <a:rPr lang="sr-Latn-CS" b="1" dirty="0">
                <a:solidFill>
                  <a:srgbClr val="632523"/>
                </a:solidFill>
                <a:latin typeface="Cambria" pitchFamily="18" charset="0"/>
              </a:rPr>
              <a:t>Montenegrin system of social insurance</a:t>
            </a:r>
          </a:p>
          <a:p>
            <a:pPr eaLnBrk="1" hangingPunct="1">
              <a:lnSpc>
                <a:spcPct val="90000"/>
              </a:lnSpc>
              <a:buClr>
                <a:srgbClr val="CC3300"/>
              </a:buClr>
              <a:buFont typeface="Wingdings" pitchFamily="2" charset="2"/>
              <a:buNone/>
            </a:pPr>
            <a:endParaRPr lang="en-GB" b="1" dirty="0">
              <a:solidFill>
                <a:srgbClr val="632523"/>
              </a:solidFill>
              <a:latin typeface="Cambria" pitchFamily="18" charset="0"/>
            </a:endParaRPr>
          </a:p>
          <a:p>
            <a:pPr algn="just" eaLnBrk="1" hangingPunct="1">
              <a:lnSpc>
                <a:spcPct val="90000"/>
              </a:lnSpc>
              <a:buClr>
                <a:srgbClr val="632523"/>
              </a:buClr>
            </a:pPr>
            <a:r>
              <a:rPr lang="sr-Latn-CS" b="1" dirty="0">
                <a:solidFill>
                  <a:srgbClr val="632523"/>
                </a:solidFill>
                <a:latin typeface="Cambria" pitchFamily="18" charset="0"/>
              </a:rPr>
              <a:t>Social insurance </a:t>
            </a:r>
            <a:r>
              <a:rPr lang="en-GB" dirty="0">
                <a:solidFill>
                  <a:srgbClr val="632523"/>
                </a:solidFill>
                <a:latin typeface="Cambria" pitchFamily="18" charset="0"/>
              </a:rPr>
              <a:t>(</a:t>
            </a:r>
            <a:r>
              <a:rPr lang="sr-Latn-CS" dirty="0">
                <a:solidFill>
                  <a:srgbClr val="632523"/>
                </a:solidFill>
                <a:latin typeface="Cambria" pitchFamily="18" charset="0"/>
              </a:rPr>
              <a:t>pension and disability</a:t>
            </a:r>
            <a:r>
              <a:rPr lang="en-GB" dirty="0">
                <a:solidFill>
                  <a:srgbClr val="632523"/>
                </a:solidFill>
                <a:latin typeface="Cambria" pitchFamily="18" charset="0"/>
              </a:rPr>
              <a:t>/</a:t>
            </a:r>
            <a:r>
              <a:rPr lang="sr-Latn-CS" dirty="0">
                <a:solidFill>
                  <a:srgbClr val="632523"/>
                </a:solidFill>
                <a:latin typeface="Cambria" pitchFamily="18" charset="0"/>
              </a:rPr>
              <a:t>health</a:t>
            </a:r>
            <a:r>
              <a:rPr lang="en-GB" dirty="0">
                <a:solidFill>
                  <a:srgbClr val="632523"/>
                </a:solidFill>
                <a:latin typeface="Cambria" pitchFamily="18" charset="0"/>
              </a:rPr>
              <a:t>/ </a:t>
            </a:r>
            <a:r>
              <a:rPr lang="sr-Latn-CS" dirty="0">
                <a:solidFill>
                  <a:srgbClr val="632523"/>
                </a:solidFill>
                <a:latin typeface="Cambria" pitchFamily="18" charset="0"/>
              </a:rPr>
              <a:t>unemployment insurance</a:t>
            </a:r>
            <a:r>
              <a:rPr lang="en-GB" dirty="0">
                <a:solidFill>
                  <a:srgbClr val="632523"/>
                </a:solidFill>
                <a:latin typeface="Cambria" pitchFamily="18" charset="0"/>
              </a:rPr>
              <a:t>)</a:t>
            </a:r>
          </a:p>
          <a:p>
            <a:pPr lvl="1" algn="just" eaLnBrk="1" hangingPunct="1">
              <a:lnSpc>
                <a:spcPct val="90000"/>
              </a:lnSpc>
              <a:buFont typeface="Wingdings" pitchFamily="2" charset="2"/>
              <a:buChar char="§"/>
            </a:pPr>
            <a:r>
              <a:rPr lang="sr-Latn-CS" dirty="0">
                <a:solidFill>
                  <a:srgbClr val="632523"/>
                </a:solidFill>
                <a:latin typeface="Cambria" pitchFamily="18" charset="0"/>
              </a:rPr>
              <a:t>Financing through contributions</a:t>
            </a:r>
            <a:endParaRPr lang="en-GB" dirty="0">
              <a:solidFill>
                <a:srgbClr val="632523"/>
              </a:solidFill>
              <a:latin typeface="Cambria" pitchFamily="18" charset="0"/>
            </a:endParaRPr>
          </a:p>
          <a:p>
            <a:pPr lvl="1" algn="just" eaLnBrk="1" hangingPunct="1">
              <a:lnSpc>
                <a:spcPct val="90000"/>
              </a:lnSpc>
              <a:buFont typeface="Wingdings" pitchFamily="2" charset="2"/>
              <a:buChar char="§"/>
            </a:pPr>
            <a:r>
              <a:rPr lang="sr-Latn-CS" dirty="0">
                <a:solidFill>
                  <a:srgbClr val="632523"/>
                </a:solidFill>
                <a:latin typeface="Cambria" pitchFamily="18" charset="0"/>
              </a:rPr>
              <a:t>No difference on grounds of citizenship</a:t>
            </a:r>
            <a:endParaRPr lang="en-GB" dirty="0">
              <a:solidFill>
                <a:srgbClr val="632523"/>
              </a:solidFill>
              <a:latin typeface="Cambria" pitchFamily="18" charset="0"/>
            </a:endParaRPr>
          </a:p>
          <a:p>
            <a:pPr lvl="1" algn="just" eaLnBrk="1" hangingPunct="1">
              <a:lnSpc>
                <a:spcPct val="90000"/>
              </a:lnSpc>
            </a:pPr>
            <a:endParaRPr lang="en-GB" dirty="0">
              <a:solidFill>
                <a:srgbClr val="632523"/>
              </a:solidFill>
              <a:latin typeface="Cambria" pitchFamily="18" charset="0"/>
            </a:endParaRPr>
          </a:p>
          <a:p>
            <a:pPr algn="just" eaLnBrk="1" hangingPunct="1">
              <a:lnSpc>
                <a:spcPct val="90000"/>
              </a:lnSpc>
              <a:buClr>
                <a:srgbClr val="632523"/>
              </a:buClr>
            </a:pPr>
            <a:r>
              <a:rPr lang="sr-Latn-CS" b="1" dirty="0">
                <a:solidFill>
                  <a:srgbClr val="632523"/>
                </a:solidFill>
                <a:latin typeface="Cambria" pitchFamily="18" charset="0"/>
              </a:rPr>
              <a:t>Social care</a:t>
            </a:r>
            <a:endParaRPr lang="en-GB" b="1" dirty="0">
              <a:solidFill>
                <a:srgbClr val="632523"/>
              </a:solidFill>
              <a:latin typeface="Cambria" pitchFamily="18" charset="0"/>
            </a:endParaRPr>
          </a:p>
          <a:p>
            <a:pPr lvl="1" algn="just" eaLnBrk="1" hangingPunct="1">
              <a:lnSpc>
                <a:spcPct val="90000"/>
              </a:lnSpc>
              <a:buFont typeface="Wingdings" pitchFamily="2" charset="2"/>
              <a:buChar char="§"/>
            </a:pPr>
            <a:r>
              <a:rPr lang="sr-Latn-CS" dirty="0">
                <a:solidFill>
                  <a:srgbClr val="632523"/>
                </a:solidFill>
                <a:latin typeface="Cambria" pitchFamily="18" charset="0"/>
              </a:rPr>
              <a:t>Financing from the state budget</a:t>
            </a:r>
            <a:endParaRPr lang="en-GB" dirty="0">
              <a:solidFill>
                <a:srgbClr val="632523"/>
              </a:solidFill>
              <a:latin typeface="Cambria" pitchFamily="18" charset="0"/>
            </a:endParaRPr>
          </a:p>
          <a:p>
            <a:pPr lvl="1" algn="just" eaLnBrk="1" hangingPunct="1">
              <a:lnSpc>
                <a:spcPct val="90000"/>
              </a:lnSpc>
              <a:buFont typeface="Wingdings" pitchFamily="2" charset="2"/>
              <a:buChar char="§"/>
            </a:pPr>
            <a:r>
              <a:rPr lang="sr-Latn-CS" dirty="0">
                <a:solidFill>
                  <a:srgbClr val="632523"/>
                </a:solidFill>
                <a:latin typeface="Cambria" pitchFamily="18" charset="0"/>
              </a:rPr>
              <a:t>The rights acquired on the basis of social status</a:t>
            </a:r>
            <a:endParaRPr lang="en-GB" dirty="0">
              <a:solidFill>
                <a:srgbClr val="632523"/>
              </a:solidFill>
              <a:latin typeface="Cambria" pitchFamily="18" charset="0"/>
            </a:endParaRPr>
          </a:p>
          <a:p>
            <a:pPr lvl="1" algn="just" eaLnBrk="1" hangingPunct="1">
              <a:lnSpc>
                <a:spcPct val="90000"/>
              </a:lnSpc>
              <a:buFont typeface="Wingdings" pitchFamily="2" charset="2"/>
              <a:buChar char="§"/>
            </a:pPr>
            <a:r>
              <a:rPr lang="sr-Latn-CS" dirty="0">
                <a:solidFill>
                  <a:srgbClr val="632523"/>
                </a:solidFill>
                <a:latin typeface="Cambria" pitchFamily="18" charset="0"/>
              </a:rPr>
              <a:t>Montenegrin citizenship/ permanent residence in Montenegro</a:t>
            </a:r>
            <a:endParaRPr lang="hr-HR" b="1" dirty="0">
              <a:solidFill>
                <a:srgbClr val="632523"/>
              </a:solidFill>
              <a:latin typeface="Cambria" pitchFamily="18" charset="0"/>
            </a:endParaRPr>
          </a:p>
          <a:p>
            <a:pPr algn="just" eaLnBrk="1" hangingPunct="1">
              <a:lnSpc>
                <a:spcPct val="90000"/>
              </a:lnSpc>
              <a:buClr>
                <a:srgbClr val="CC3300"/>
              </a:buClr>
              <a:buFont typeface="Wingdings" pitchFamily="2" charset="2"/>
              <a:buNone/>
            </a:pPr>
            <a:endParaRPr lang="sr-Latn-CS" b="1" dirty="0">
              <a:solidFill>
                <a:srgbClr val="632523"/>
              </a:solidFill>
              <a:latin typeface="Cambria" pitchFamily="18" charset="0"/>
            </a:endParaRPr>
          </a:p>
          <a:p>
            <a:pPr algn="just" eaLnBrk="1" hangingPunct="1">
              <a:lnSpc>
                <a:spcPct val="90000"/>
              </a:lnSpc>
              <a:buClr>
                <a:srgbClr val="CC3300"/>
              </a:buClr>
              <a:buFont typeface="Wingdings" pitchFamily="2" charset="2"/>
              <a:buNone/>
            </a:pPr>
            <a:r>
              <a:rPr lang="sr-Latn-CS" b="1" dirty="0">
                <a:solidFill>
                  <a:srgbClr val="632523"/>
                </a:solidFill>
                <a:latin typeface="Cambria" pitchFamily="18" charset="0"/>
              </a:rPr>
              <a:t>Montenegrin social security system included in the Decree </a:t>
            </a:r>
            <a:r>
              <a:rPr lang="en-GB" b="1" dirty="0">
                <a:solidFill>
                  <a:srgbClr val="632523"/>
                </a:solidFill>
                <a:latin typeface="Cambria" pitchFamily="18" charset="0"/>
              </a:rPr>
              <a:t>883/04</a:t>
            </a:r>
            <a:endParaRPr lang="en-GB" b="1" u="sng" dirty="0">
              <a:solidFill>
                <a:srgbClr val="632523"/>
              </a:solidFill>
              <a:latin typeface="Cambria" pitchFamily="18" charset="0"/>
            </a:endParaRPr>
          </a:p>
          <a:p>
            <a:pPr lvl="1" algn="just" eaLnBrk="1" hangingPunct="1">
              <a:lnSpc>
                <a:spcPct val="90000"/>
              </a:lnSpc>
              <a:buFont typeface="Wingdings" pitchFamily="2" charset="2"/>
              <a:buChar char="§"/>
            </a:pPr>
            <a:r>
              <a:rPr lang="sr-Latn-CS" dirty="0">
                <a:solidFill>
                  <a:srgbClr val="632523"/>
                </a:solidFill>
                <a:latin typeface="Cambria" pitchFamily="18" charset="0"/>
              </a:rPr>
              <a:t>Only the system of child benefit is based on the principle of social welfare,</a:t>
            </a:r>
            <a:endParaRPr lang="en-GB" dirty="0">
              <a:solidFill>
                <a:srgbClr val="632523"/>
              </a:solidFill>
              <a:latin typeface="Cambria" pitchFamily="18" charset="0"/>
            </a:endParaRPr>
          </a:p>
          <a:p>
            <a:pPr lvl="1" algn="just" eaLnBrk="1" hangingPunct="1">
              <a:lnSpc>
                <a:spcPct val="90000"/>
              </a:lnSpc>
              <a:buFont typeface="Wingdings" pitchFamily="2" charset="2"/>
              <a:buChar char="§"/>
            </a:pPr>
            <a:r>
              <a:rPr lang="sr-Latn-CS" dirty="0">
                <a:solidFill>
                  <a:srgbClr val="632523"/>
                </a:solidFill>
                <a:latin typeface="Cambria" pitchFamily="18" charset="0"/>
              </a:rPr>
              <a:t>Pension and disability insurance and health insurance and </a:t>
            </a:r>
            <a:r>
              <a:rPr lang="sr-Latn-CS" dirty="0" smtClean="0">
                <a:solidFill>
                  <a:srgbClr val="632523"/>
                </a:solidFill>
                <a:latin typeface="Cambria" pitchFamily="18" charset="0"/>
              </a:rPr>
              <a:t>unempl</a:t>
            </a:r>
            <a:r>
              <a:rPr lang="en-US" dirty="0" smtClean="0">
                <a:solidFill>
                  <a:srgbClr val="632523"/>
                </a:solidFill>
                <a:latin typeface="Cambria" pitchFamily="18" charset="0"/>
              </a:rPr>
              <a:t>o</a:t>
            </a:r>
            <a:r>
              <a:rPr lang="sr-Latn-CS" dirty="0" smtClean="0">
                <a:solidFill>
                  <a:srgbClr val="632523"/>
                </a:solidFill>
                <a:latin typeface="Cambria" pitchFamily="18" charset="0"/>
              </a:rPr>
              <a:t>yment </a:t>
            </a:r>
            <a:r>
              <a:rPr lang="sr-Latn-CS" dirty="0">
                <a:solidFill>
                  <a:srgbClr val="632523"/>
                </a:solidFill>
                <a:latin typeface="Cambria" pitchFamily="18" charset="0"/>
              </a:rPr>
              <a:t>benefits are based on the principles of insurance</a:t>
            </a:r>
            <a:endParaRPr lang="en-GB"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9643888C-22B5-4BEF-9E62-4A4E74E8139A}" type="slidenum">
              <a:rPr lang="en-US" sz="1200">
                <a:solidFill>
                  <a:schemeClr val="tx1">
                    <a:tint val="75000"/>
                  </a:schemeClr>
                </a:solidFill>
                <a:latin typeface="+mn-lt"/>
              </a:rPr>
              <a:pPr algn="r" eaLnBrk="1" fontAlgn="auto" hangingPunct="1">
                <a:spcBef>
                  <a:spcPts val="0"/>
                </a:spcBef>
                <a:spcAft>
                  <a:spcPts val="0"/>
                </a:spcAft>
                <a:defRPr/>
              </a:pPr>
              <a:t>37</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14340"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1434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1435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4353" name="Rectangle 16"/>
          <p:cNvSpPr>
            <a:spLocks noChangeArrowheads="1"/>
          </p:cNvSpPr>
          <p:nvPr/>
        </p:nvSpPr>
        <p:spPr bwMode="auto">
          <a:xfrm>
            <a:off x="574675" y="1066800"/>
            <a:ext cx="7831138" cy="341313"/>
          </a:xfrm>
          <a:prstGeom prst="rect">
            <a:avLst/>
          </a:prstGeom>
          <a:noFill/>
          <a:ln w="9525">
            <a:noFill/>
            <a:miter lim="800000"/>
            <a:headEnd/>
            <a:tailEnd/>
          </a:ln>
        </p:spPr>
        <p:txBody>
          <a:bodyPr>
            <a:spAutoFit/>
          </a:bodyPr>
          <a:lstStyle/>
          <a:p>
            <a:pPr algn="ctr" eaLnBrk="1" hangingPunct="1">
              <a:lnSpc>
                <a:spcPct val="90000"/>
              </a:lnSpc>
            </a:pPr>
            <a:r>
              <a:rPr lang="en-US">
                <a:solidFill>
                  <a:srgbClr val="CC0000"/>
                </a:solidFill>
              </a:rPr>
              <a:t> </a:t>
            </a:r>
            <a:endParaRPr lang="sr-Latn-CS" b="1">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3C091EBC-85E3-4503-A213-A0D16A7ECA5B}" type="slidenum">
              <a:rPr lang="en-US" sz="1200">
                <a:solidFill>
                  <a:schemeClr val="tx1">
                    <a:tint val="75000"/>
                  </a:schemeClr>
                </a:solidFill>
                <a:latin typeface="+mn-lt"/>
              </a:rPr>
              <a:pPr algn="r" eaLnBrk="1" fontAlgn="auto" hangingPunct="1">
                <a:spcBef>
                  <a:spcPts val="0"/>
                </a:spcBef>
                <a:spcAft>
                  <a:spcPts val="0"/>
                </a:spcAft>
                <a:defRPr/>
              </a:pPr>
              <a:t>38</a:t>
            </a:fld>
            <a:endParaRPr lang="en-US" sz="1200">
              <a:solidFill>
                <a:schemeClr val="tx1">
                  <a:tint val="75000"/>
                </a:schemeClr>
              </a:solidFill>
              <a:latin typeface="+mn-lt"/>
            </a:endParaRPr>
          </a:p>
        </p:txBody>
      </p:sp>
      <p:sp>
        <p:nvSpPr>
          <p:cNvPr id="3" name="Rectangle 2"/>
          <p:cNvSpPr/>
          <p:nvPr/>
        </p:nvSpPr>
        <p:spPr>
          <a:xfrm>
            <a:off x="498475" y="1582738"/>
            <a:ext cx="8001000" cy="4241800"/>
          </a:xfrm>
          <a:prstGeom prst="rect">
            <a:avLst/>
          </a:prstGeom>
        </p:spPr>
        <p:txBody>
          <a:bodyPr>
            <a:spAutoFit/>
          </a:bodyPr>
          <a:lstStyle/>
          <a:p>
            <a:pPr algn="ctr" eaLnBrk="1" hangingPunct="1">
              <a:buFont typeface="Arial" charset="0"/>
              <a:buNone/>
            </a:pPr>
            <a:r>
              <a:rPr lang="sr-Latn-CS" sz="2000" b="1" dirty="0">
                <a:solidFill>
                  <a:srgbClr val="632523"/>
                </a:solidFill>
                <a:latin typeface="Cambria" pitchFamily="18" charset="0"/>
                <a:cs typeface="Times New Roman" pitchFamily="18" charset="0"/>
              </a:rPr>
              <a:t>SPECIAL SYSTEM FOR PROTECTION OF WAR VICTIMS</a:t>
            </a:r>
            <a:endParaRPr lang="sr-Latn-CS" sz="2000" b="1" u="sng" dirty="0">
              <a:solidFill>
                <a:srgbClr val="632523"/>
              </a:solidFill>
              <a:latin typeface="Cambria" pitchFamily="18" charset="0"/>
            </a:endParaRPr>
          </a:p>
          <a:p>
            <a:pPr eaLnBrk="1" hangingPunct="1">
              <a:buFont typeface="Arial" charset="0"/>
              <a:buNone/>
            </a:pPr>
            <a:endParaRPr lang="sr-Latn-CS" b="1" u="sng" dirty="0">
              <a:solidFill>
                <a:srgbClr val="632523"/>
              </a:solidFill>
              <a:latin typeface="Cambria" pitchFamily="18" charset="0"/>
            </a:endParaRPr>
          </a:p>
          <a:p>
            <a:pPr eaLnBrk="1" hangingPunct="1">
              <a:buFont typeface="Arial" charset="0"/>
              <a:buNone/>
            </a:pPr>
            <a:r>
              <a:rPr lang="sr-Latn-CS" b="1" u="sng" dirty="0">
                <a:solidFill>
                  <a:srgbClr val="632523"/>
                </a:solidFill>
                <a:latin typeface="Cambria" pitchFamily="18" charset="0"/>
              </a:rPr>
              <a:t>MONTENEGRIN LEGISLATION</a:t>
            </a:r>
          </a:p>
          <a:p>
            <a:pPr eaLnBrk="1" hangingPunct="1">
              <a:buFont typeface="Wingdings" pitchFamily="2" charset="2"/>
              <a:buChar char="§"/>
            </a:pPr>
            <a:r>
              <a:rPr lang="sr-Latn-CS" dirty="0">
                <a:solidFill>
                  <a:srgbClr val="632523"/>
                </a:solidFill>
                <a:latin typeface="Cambria" pitchFamily="18" charset="0"/>
              </a:rPr>
              <a:t>Law on War Veterans and Disability Protection(Official Gazette of the Republic of Montenegro, 69/03 and 21/08).</a:t>
            </a:r>
            <a:endParaRPr lang="sr-Latn-CS" b="1" dirty="0">
              <a:solidFill>
                <a:srgbClr val="632523"/>
              </a:solidFill>
              <a:latin typeface="Cambria" pitchFamily="18" charset="0"/>
            </a:endParaRPr>
          </a:p>
          <a:p>
            <a:pPr eaLnBrk="1" hangingPunct="1">
              <a:buFont typeface="Arial" charset="0"/>
              <a:buNone/>
            </a:pPr>
            <a:endParaRPr lang="sr-Latn-CS" b="1" u="sng" dirty="0">
              <a:solidFill>
                <a:srgbClr val="632523"/>
              </a:solidFill>
              <a:latin typeface="Cambria" pitchFamily="18" charset="0"/>
            </a:endParaRPr>
          </a:p>
          <a:p>
            <a:pPr eaLnBrk="1" hangingPunct="1">
              <a:buFont typeface="Arial" charset="0"/>
              <a:buNone/>
            </a:pPr>
            <a:r>
              <a:rPr lang="sr-Latn-CS" b="1" u="sng" dirty="0">
                <a:solidFill>
                  <a:srgbClr val="632523"/>
                </a:solidFill>
                <a:latin typeface="Cambria" pitchFamily="18" charset="0"/>
              </a:rPr>
              <a:t>PERSONS:</a:t>
            </a:r>
          </a:p>
          <a:p>
            <a:pPr eaLnBrk="1" hangingPunct="1"/>
            <a:r>
              <a:rPr lang="sr-Latn-CS" sz="1600" dirty="0">
                <a:solidFill>
                  <a:srgbClr val="632523"/>
                </a:solidFill>
                <a:latin typeface="Cambria" pitchFamily="18" charset="0"/>
              </a:rPr>
              <a:t> </a:t>
            </a:r>
            <a:r>
              <a:rPr lang="sr-Latn-CS" dirty="0">
                <a:solidFill>
                  <a:srgbClr val="632523"/>
                </a:solidFill>
                <a:latin typeface="Cambria" pitchFamily="18" charset="0"/>
              </a:rPr>
              <a:t>War veterans and disability protection in Montenegro includes the protection of</a:t>
            </a:r>
            <a:r>
              <a:rPr lang="en-US" dirty="0">
                <a:solidFill>
                  <a:srgbClr val="632523"/>
                </a:solidFill>
                <a:latin typeface="Cambria" pitchFamily="18" charset="0"/>
              </a:rPr>
              <a:t>:</a:t>
            </a:r>
          </a:p>
          <a:p>
            <a:pPr lvl="1" eaLnBrk="1" hangingPunct="1">
              <a:buFont typeface="Wingdings" pitchFamily="2" charset="2"/>
              <a:buChar char="§"/>
            </a:pPr>
            <a:r>
              <a:rPr lang="en-US" dirty="0" smtClean="0">
                <a:solidFill>
                  <a:srgbClr val="632523"/>
                </a:solidFill>
                <a:latin typeface="Cambria" pitchFamily="18" charset="0"/>
              </a:rPr>
              <a:t>war </a:t>
            </a:r>
            <a:r>
              <a:rPr lang="sr-Latn-CS" dirty="0" smtClean="0">
                <a:solidFill>
                  <a:srgbClr val="632523"/>
                </a:solidFill>
                <a:latin typeface="Cambria" pitchFamily="18" charset="0"/>
              </a:rPr>
              <a:t>veterans</a:t>
            </a:r>
            <a:r>
              <a:rPr lang="en-US" dirty="0">
                <a:solidFill>
                  <a:srgbClr val="632523"/>
                </a:solidFill>
                <a:latin typeface="Cambria" pitchFamily="18" charset="0"/>
              </a:rPr>
              <a:t>;</a:t>
            </a:r>
          </a:p>
          <a:p>
            <a:pPr lvl="1" eaLnBrk="1" hangingPunct="1">
              <a:buFont typeface="Wingdings" pitchFamily="2" charset="2"/>
              <a:buChar char="§"/>
            </a:pPr>
            <a:r>
              <a:rPr lang="en-US" dirty="0" smtClean="0">
                <a:solidFill>
                  <a:srgbClr val="632523"/>
                </a:solidFill>
                <a:latin typeface="Cambria" pitchFamily="18" charset="0"/>
              </a:rPr>
              <a:t>f</a:t>
            </a:r>
            <a:r>
              <a:rPr lang="sr-Latn-CS" dirty="0" smtClean="0">
                <a:solidFill>
                  <a:srgbClr val="632523"/>
                </a:solidFill>
                <a:latin typeface="Cambria" pitchFamily="18" charset="0"/>
              </a:rPr>
              <a:t>amily </a:t>
            </a:r>
            <a:r>
              <a:rPr lang="sr-Latn-CS" dirty="0">
                <a:solidFill>
                  <a:srgbClr val="632523"/>
                </a:solidFill>
                <a:latin typeface="Cambria" pitchFamily="18" charset="0"/>
              </a:rPr>
              <a:t>members of fallen soldiers</a:t>
            </a:r>
            <a:r>
              <a:rPr lang="en-US" dirty="0">
                <a:solidFill>
                  <a:srgbClr val="632523"/>
                </a:solidFill>
                <a:latin typeface="Cambria" pitchFamily="18" charset="0"/>
              </a:rPr>
              <a:t>;</a:t>
            </a:r>
          </a:p>
          <a:p>
            <a:pPr lvl="1" eaLnBrk="1" hangingPunct="1">
              <a:buFont typeface="Wingdings" pitchFamily="2" charset="2"/>
              <a:buChar char="§"/>
            </a:pPr>
            <a:r>
              <a:rPr lang="en-US" dirty="0" smtClean="0">
                <a:solidFill>
                  <a:srgbClr val="632523"/>
                </a:solidFill>
                <a:latin typeface="Cambria" pitchFamily="18" charset="0"/>
              </a:rPr>
              <a:t>d</a:t>
            </a:r>
            <a:r>
              <a:rPr lang="sr-Latn-CS" dirty="0" smtClean="0">
                <a:solidFill>
                  <a:srgbClr val="632523"/>
                </a:solidFill>
                <a:latin typeface="Cambria" pitchFamily="18" charset="0"/>
              </a:rPr>
              <a:t>isabled </a:t>
            </a:r>
            <a:r>
              <a:rPr lang="sr-Latn-CS" dirty="0">
                <a:solidFill>
                  <a:srgbClr val="632523"/>
                </a:solidFill>
                <a:latin typeface="Cambria" pitchFamily="18" charset="0"/>
              </a:rPr>
              <a:t>war veterans and peace time disabled veterans;</a:t>
            </a:r>
          </a:p>
          <a:p>
            <a:pPr lvl="1" eaLnBrk="1" hangingPunct="1">
              <a:buFont typeface="Wingdings" pitchFamily="2" charset="2"/>
              <a:buChar char="§"/>
            </a:pPr>
            <a:r>
              <a:rPr lang="en-US" dirty="0" smtClean="0">
                <a:solidFill>
                  <a:srgbClr val="632523"/>
                </a:solidFill>
                <a:latin typeface="Cambria" pitchFamily="18" charset="0"/>
              </a:rPr>
              <a:t>w</a:t>
            </a:r>
            <a:r>
              <a:rPr lang="sr-Latn-CS" dirty="0" smtClean="0">
                <a:solidFill>
                  <a:srgbClr val="632523"/>
                </a:solidFill>
                <a:latin typeface="Cambria" pitchFamily="18" charset="0"/>
              </a:rPr>
              <a:t>ar-disabled </a:t>
            </a:r>
            <a:r>
              <a:rPr lang="sr-Latn-CS" dirty="0">
                <a:solidFill>
                  <a:srgbClr val="632523"/>
                </a:solidFill>
                <a:latin typeface="Cambria" pitchFamily="18" charset="0"/>
              </a:rPr>
              <a:t>civilians</a:t>
            </a:r>
            <a:r>
              <a:rPr lang="en-US" dirty="0">
                <a:solidFill>
                  <a:srgbClr val="632523"/>
                </a:solidFill>
                <a:latin typeface="Cambria" pitchFamily="18" charset="0"/>
              </a:rPr>
              <a:t>;</a:t>
            </a:r>
          </a:p>
          <a:p>
            <a:pPr lvl="1" eaLnBrk="1" hangingPunct="1">
              <a:buFont typeface="Wingdings" pitchFamily="2" charset="2"/>
              <a:buChar char="§"/>
            </a:pPr>
            <a:r>
              <a:rPr lang="en-US" dirty="0" smtClean="0">
                <a:solidFill>
                  <a:srgbClr val="632523"/>
                </a:solidFill>
                <a:latin typeface="Cambria" pitchFamily="18" charset="0"/>
              </a:rPr>
              <a:t>f</a:t>
            </a:r>
            <a:r>
              <a:rPr lang="sr-Latn-CS" dirty="0" smtClean="0">
                <a:solidFill>
                  <a:srgbClr val="632523"/>
                </a:solidFill>
                <a:latin typeface="Cambria" pitchFamily="18" charset="0"/>
              </a:rPr>
              <a:t>amily </a:t>
            </a:r>
            <a:r>
              <a:rPr lang="sr-Latn-CS" dirty="0">
                <a:solidFill>
                  <a:srgbClr val="632523"/>
                </a:solidFill>
                <a:latin typeface="Cambria" pitchFamily="18" charset="0"/>
              </a:rPr>
              <a:t>members of diceased soldiers, disabled war veterans and war-disabled civilians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15364"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1537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1537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5377" name="Rectangle 16"/>
          <p:cNvSpPr>
            <a:spLocks noChangeArrowheads="1"/>
          </p:cNvSpPr>
          <p:nvPr/>
        </p:nvSpPr>
        <p:spPr bwMode="auto">
          <a:xfrm>
            <a:off x="574675" y="1066800"/>
            <a:ext cx="7831138" cy="341313"/>
          </a:xfrm>
          <a:prstGeom prst="rect">
            <a:avLst/>
          </a:prstGeom>
          <a:noFill/>
          <a:ln w="9525">
            <a:noFill/>
            <a:miter lim="800000"/>
            <a:headEnd/>
            <a:tailEnd/>
          </a:ln>
        </p:spPr>
        <p:txBody>
          <a:bodyPr>
            <a:spAutoFit/>
          </a:bodyPr>
          <a:lstStyle/>
          <a:p>
            <a:pPr algn="ctr" eaLnBrk="1" hangingPunct="1">
              <a:lnSpc>
                <a:spcPct val="90000"/>
              </a:lnSpc>
            </a:pPr>
            <a:r>
              <a:rPr lang="en-US">
                <a:solidFill>
                  <a:srgbClr val="CC0000"/>
                </a:solidFill>
              </a:rPr>
              <a:t> </a:t>
            </a:r>
            <a:endParaRPr lang="sr-Latn-CS" b="1">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49F5CB71-98C3-4E47-9F70-64F0288E494D}" type="slidenum">
              <a:rPr lang="en-US" sz="1200">
                <a:solidFill>
                  <a:schemeClr val="tx1">
                    <a:tint val="75000"/>
                  </a:schemeClr>
                </a:solidFill>
                <a:latin typeface="+mn-lt"/>
              </a:rPr>
              <a:pPr algn="r" eaLnBrk="1" fontAlgn="auto" hangingPunct="1">
                <a:spcBef>
                  <a:spcPts val="0"/>
                </a:spcBef>
                <a:spcAft>
                  <a:spcPts val="0"/>
                </a:spcAft>
                <a:defRPr/>
              </a:pPr>
              <a:t>39</a:t>
            </a:fld>
            <a:endParaRPr lang="en-US" sz="1200">
              <a:solidFill>
                <a:schemeClr val="tx1">
                  <a:tint val="75000"/>
                </a:schemeClr>
              </a:solidFill>
              <a:latin typeface="+mn-lt"/>
            </a:endParaRPr>
          </a:p>
        </p:txBody>
      </p:sp>
      <p:sp>
        <p:nvSpPr>
          <p:cNvPr id="3" name="Rectangle 2"/>
          <p:cNvSpPr/>
          <p:nvPr/>
        </p:nvSpPr>
        <p:spPr>
          <a:xfrm>
            <a:off x="498475" y="1582738"/>
            <a:ext cx="8001000" cy="3967162"/>
          </a:xfrm>
          <a:prstGeom prst="rect">
            <a:avLst/>
          </a:prstGeom>
        </p:spPr>
        <p:txBody>
          <a:bodyPr>
            <a:spAutoFit/>
          </a:bodyPr>
          <a:lstStyle/>
          <a:p>
            <a:pPr algn="ctr" eaLnBrk="1" hangingPunct="1">
              <a:buFont typeface="Arial" charset="0"/>
              <a:buNone/>
            </a:pPr>
            <a:r>
              <a:rPr lang="sr-Latn-CS" sz="2000" b="1" dirty="0">
                <a:solidFill>
                  <a:srgbClr val="632523"/>
                </a:solidFill>
                <a:latin typeface="Cambria" pitchFamily="18" charset="0"/>
                <a:cs typeface="Times New Roman" pitchFamily="18" charset="0"/>
              </a:rPr>
              <a:t>SPECIAL SYSTEM FOR PROTECTION OF WAR VICTIMS</a:t>
            </a:r>
            <a:endParaRPr lang="sr-Latn-CS" sz="2000" b="1" u="sng" dirty="0">
              <a:solidFill>
                <a:srgbClr val="632523"/>
              </a:solidFill>
              <a:latin typeface="Cambria" pitchFamily="18" charset="0"/>
            </a:endParaRPr>
          </a:p>
          <a:p>
            <a:pPr eaLnBrk="1" hangingPunct="1">
              <a:buFont typeface="Arial" charset="0"/>
              <a:buNone/>
            </a:pPr>
            <a:r>
              <a:rPr lang="sr-Latn-CS" b="1" u="sng" dirty="0">
                <a:solidFill>
                  <a:srgbClr val="632523"/>
                </a:solidFill>
                <a:latin typeface="Cambria" pitchFamily="18" charset="0"/>
              </a:rPr>
              <a:t>Rights:</a:t>
            </a:r>
          </a:p>
          <a:p>
            <a:pPr lvl="1" eaLnBrk="1" hangingPunct="1">
              <a:buFont typeface="Wingdings" pitchFamily="2" charset="2"/>
              <a:buChar char="§"/>
            </a:pPr>
            <a:r>
              <a:rPr lang="sr-Latn-CS" dirty="0">
                <a:solidFill>
                  <a:srgbClr val="632523"/>
                </a:solidFill>
                <a:latin typeface="Cambria" pitchFamily="18" charset="0"/>
              </a:rPr>
              <a:t>personal disability benefit</a:t>
            </a:r>
            <a:r>
              <a:rPr lang="en-US" dirty="0">
                <a:solidFill>
                  <a:srgbClr val="632523"/>
                </a:solidFill>
                <a:latin typeface="Cambria" pitchFamily="18" charset="0"/>
              </a:rPr>
              <a:t>;</a:t>
            </a:r>
          </a:p>
          <a:p>
            <a:pPr lvl="1" eaLnBrk="1" hangingPunct="1">
              <a:buFont typeface="Wingdings" pitchFamily="2" charset="2"/>
              <a:buChar char="§"/>
            </a:pPr>
            <a:r>
              <a:rPr lang="sr-Latn-CS" dirty="0">
                <a:solidFill>
                  <a:srgbClr val="632523"/>
                </a:solidFill>
                <a:latin typeface="Cambria" pitchFamily="18" charset="0"/>
              </a:rPr>
              <a:t>home care and assistance allowance</a:t>
            </a:r>
            <a:r>
              <a:rPr lang="en-US" dirty="0">
                <a:solidFill>
                  <a:srgbClr val="632523"/>
                </a:solidFill>
                <a:latin typeface="Cambria" pitchFamily="18" charset="0"/>
              </a:rPr>
              <a:t>;</a:t>
            </a:r>
          </a:p>
          <a:p>
            <a:pPr lvl="1" eaLnBrk="1" hangingPunct="1">
              <a:buFont typeface="Wingdings" pitchFamily="2" charset="2"/>
              <a:buChar char="§"/>
            </a:pPr>
            <a:r>
              <a:rPr lang="sr-Latn-CS" dirty="0">
                <a:solidFill>
                  <a:srgbClr val="632523"/>
                </a:solidFill>
                <a:latin typeface="Cambria" pitchFamily="18" charset="0"/>
              </a:rPr>
              <a:t>orthopedic aid benefit</a:t>
            </a:r>
            <a:r>
              <a:rPr lang="en-US" dirty="0">
                <a:solidFill>
                  <a:srgbClr val="632523"/>
                </a:solidFill>
                <a:latin typeface="Cambria" pitchFamily="18" charset="0"/>
              </a:rPr>
              <a:t>;</a:t>
            </a:r>
          </a:p>
          <a:p>
            <a:pPr lvl="1" eaLnBrk="1" hangingPunct="1">
              <a:buFont typeface="Wingdings" pitchFamily="2" charset="2"/>
              <a:buChar char="§"/>
            </a:pPr>
            <a:r>
              <a:rPr lang="sr-Latn-CS" dirty="0">
                <a:solidFill>
                  <a:srgbClr val="632523"/>
                </a:solidFill>
                <a:latin typeface="Cambria" pitchFamily="18" charset="0"/>
              </a:rPr>
              <a:t>family disability benefit and increased family disability benefit</a:t>
            </a:r>
            <a:r>
              <a:rPr lang="en-US" dirty="0">
                <a:solidFill>
                  <a:srgbClr val="632523"/>
                </a:solidFill>
                <a:latin typeface="Cambria" pitchFamily="18" charset="0"/>
              </a:rPr>
              <a:t>;</a:t>
            </a:r>
          </a:p>
          <a:p>
            <a:pPr lvl="1" eaLnBrk="1" hangingPunct="1">
              <a:buFont typeface="Wingdings" pitchFamily="2" charset="2"/>
              <a:buChar char="§"/>
            </a:pPr>
            <a:r>
              <a:rPr lang="en-US" dirty="0" smtClean="0">
                <a:solidFill>
                  <a:srgbClr val="632523"/>
                </a:solidFill>
                <a:latin typeface="Cambria" pitchFamily="18" charset="0"/>
              </a:rPr>
              <a:t>refund of cash benefit;</a:t>
            </a:r>
            <a:endParaRPr lang="en-US" dirty="0">
              <a:solidFill>
                <a:srgbClr val="632523"/>
              </a:solidFill>
              <a:latin typeface="Cambria" pitchFamily="18" charset="0"/>
            </a:endParaRPr>
          </a:p>
          <a:p>
            <a:pPr lvl="1" eaLnBrk="1" hangingPunct="1">
              <a:buFont typeface="Wingdings" pitchFamily="2" charset="2"/>
              <a:buChar char="§"/>
            </a:pPr>
            <a:r>
              <a:rPr lang="sr-Latn-CS" dirty="0">
                <a:solidFill>
                  <a:srgbClr val="632523"/>
                </a:solidFill>
                <a:latin typeface="Cambria" pitchFamily="18" charset="0"/>
              </a:rPr>
              <a:t>family allowance</a:t>
            </a:r>
            <a:r>
              <a:rPr lang="en-US" dirty="0">
                <a:solidFill>
                  <a:srgbClr val="632523"/>
                </a:solidFill>
                <a:latin typeface="Cambria" pitchFamily="18" charset="0"/>
              </a:rPr>
              <a:t>;</a:t>
            </a:r>
          </a:p>
          <a:p>
            <a:pPr lvl="1" eaLnBrk="1" hangingPunct="1">
              <a:buFont typeface="Wingdings" pitchFamily="2" charset="2"/>
              <a:buChar char="§"/>
            </a:pPr>
            <a:r>
              <a:rPr lang="sr-Latn-CS" dirty="0">
                <a:solidFill>
                  <a:srgbClr val="632523"/>
                </a:solidFill>
                <a:latin typeface="Cambria" pitchFamily="18" charset="0"/>
              </a:rPr>
              <a:t>health care and other rights related to exercising health care</a:t>
            </a:r>
            <a:r>
              <a:rPr lang="en-US" dirty="0">
                <a:solidFill>
                  <a:srgbClr val="632523"/>
                </a:solidFill>
                <a:latin typeface="Cambria" pitchFamily="18" charset="0"/>
              </a:rPr>
              <a:t>;</a:t>
            </a:r>
          </a:p>
          <a:p>
            <a:pPr lvl="1" eaLnBrk="1" hangingPunct="1">
              <a:buFont typeface="Wingdings" pitchFamily="2" charset="2"/>
              <a:buChar char="§"/>
            </a:pPr>
            <a:r>
              <a:rPr lang="sr-Latn-CS" dirty="0">
                <a:solidFill>
                  <a:srgbClr val="632523"/>
                </a:solidFill>
                <a:latin typeface="Cambria" pitchFamily="18" charset="0"/>
              </a:rPr>
              <a:t>orthopedic and other aids</a:t>
            </a:r>
            <a:r>
              <a:rPr lang="en-US" dirty="0">
                <a:solidFill>
                  <a:srgbClr val="632523"/>
                </a:solidFill>
                <a:latin typeface="Cambria" pitchFamily="18" charset="0"/>
              </a:rPr>
              <a:t>;</a:t>
            </a:r>
          </a:p>
          <a:p>
            <a:pPr lvl="1" eaLnBrk="1" hangingPunct="1">
              <a:buFont typeface="Wingdings" pitchFamily="2" charset="2"/>
              <a:buChar char="§"/>
            </a:pPr>
            <a:r>
              <a:rPr lang="sr-Latn-CS" dirty="0">
                <a:solidFill>
                  <a:srgbClr val="632523"/>
                </a:solidFill>
                <a:latin typeface="Cambria" pitchFamily="18" charset="0"/>
              </a:rPr>
              <a:t>spa and climate therapy</a:t>
            </a:r>
            <a:r>
              <a:rPr lang="en-US" dirty="0">
                <a:solidFill>
                  <a:srgbClr val="632523"/>
                </a:solidFill>
                <a:latin typeface="Cambria" pitchFamily="18" charset="0"/>
              </a:rPr>
              <a:t>;</a:t>
            </a:r>
          </a:p>
          <a:p>
            <a:pPr lvl="1" eaLnBrk="1" hangingPunct="1">
              <a:buFont typeface="Wingdings" pitchFamily="2" charset="2"/>
              <a:buChar char="§"/>
            </a:pPr>
            <a:r>
              <a:rPr lang="sr-Latn-CS" dirty="0">
                <a:solidFill>
                  <a:srgbClr val="632523"/>
                </a:solidFill>
                <a:latin typeface="Cambria" pitchFamily="18" charset="0"/>
              </a:rPr>
              <a:t>free and privileged transport</a:t>
            </a:r>
            <a:r>
              <a:rPr lang="en-US" dirty="0">
                <a:solidFill>
                  <a:srgbClr val="632523"/>
                </a:solidFill>
                <a:latin typeface="Cambria" pitchFamily="18" charset="0"/>
              </a:rPr>
              <a:t>;</a:t>
            </a:r>
          </a:p>
          <a:p>
            <a:pPr lvl="1" eaLnBrk="1" hangingPunct="1">
              <a:buFont typeface="Wingdings" pitchFamily="2" charset="2"/>
              <a:buChar char="§"/>
            </a:pPr>
            <a:r>
              <a:rPr lang="sr-Latn-CS" dirty="0">
                <a:solidFill>
                  <a:srgbClr val="632523"/>
                </a:solidFill>
                <a:latin typeface="Cambria" pitchFamily="18" charset="0"/>
              </a:rPr>
              <a:t>funeral costs</a:t>
            </a:r>
            <a:r>
              <a:rPr lang="en-US" dirty="0">
                <a:solidFill>
                  <a:srgbClr val="632523"/>
                </a:solidFill>
                <a:latin typeface="Cambria" pitchFamily="18" charset="0"/>
              </a:rPr>
              <a:t>.</a:t>
            </a:r>
          </a:p>
          <a:p>
            <a:pPr eaLnBrk="1" hangingPunct="1">
              <a:buFont typeface="Arial" charset="0"/>
              <a:buNone/>
            </a:pPr>
            <a:endParaRPr lang="sr-Latn-CS" b="1" u="sng"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16388"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1639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1640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401" name="Rectangle 16"/>
          <p:cNvSpPr>
            <a:spLocks noChangeArrowheads="1"/>
          </p:cNvSpPr>
          <p:nvPr/>
        </p:nvSpPr>
        <p:spPr bwMode="auto">
          <a:xfrm>
            <a:off x="574675" y="1066800"/>
            <a:ext cx="8162925" cy="4303713"/>
          </a:xfrm>
          <a:prstGeom prst="rect">
            <a:avLst/>
          </a:prstGeom>
          <a:noFill/>
          <a:ln w="9525">
            <a:noFill/>
            <a:miter lim="800000"/>
            <a:headEnd/>
            <a:tailEnd/>
          </a:ln>
        </p:spPr>
        <p:txBody>
          <a:bodyPr>
            <a:spAutoFit/>
          </a:bodyPr>
          <a:lstStyle/>
          <a:p>
            <a:pPr algn="ctr" eaLnBrk="1" hangingPunct="1">
              <a:lnSpc>
                <a:spcPct val="90000"/>
              </a:lnSpc>
            </a:pPr>
            <a:r>
              <a:rPr lang="en-US">
                <a:solidFill>
                  <a:srgbClr val="632523"/>
                </a:solidFill>
                <a:latin typeface="Cambria" pitchFamily="18" charset="0"/>
              </a:rPr>
              <a:t> </a:t>
            </a:r>
            <a:endParaRPr lang="sl-SI">
              <a:solidFill>
                <a:srgbClr val="632523"/>
              </a:solidFill>
              <a:latin typeface="Cambria" pitchFamily="18" charset="0"/>
            </a:endParaRPr>
          </a:p>
          <a:p>
            <a:pPr algn="ctr" eaLnBrk="1" hangingPunct="1">
              <a:lnSpc>
                <a:spcPct val="90000"/>
              </a:lnSpc>
            </a:pPr>
            <a:r>
              <a:rPr lang="sr-Latn-CS" sz="2400" b="1">
                <a:solidFill>
                  <a:srgbClr val="632523"/>
                </a:solidFill>
                <a:latin typeface="Cambria" pitchFamily="18" charset="0"/>
              </a:rPr>
              <a:t>Bilateral social security agreements</a:t>
            </a:r>
          </a:p>
          <a:p>
            <a:pPr eaLnBrk="1" hangingPunct="1">
              <a:lnSpc>
                <a:spcPct val="90000"/>
              </a:lnSpc>
              <a:spcBef>
                <a:spcPct val="40000"/>
              </a:spcBef>
              <a:buClr>
                <a:srgbClr val="632523"/>
              </a:buClr>
              <a:buFont typeface="Wingdings" pitchFamily="2" charset="2"/>
              <a:buChar char="§"/>
            </a:pPr>
            <a:endParaRPr lang="sr-Latn-CS" sz="2400" b="1">
              <a:solidFill>
                <a:srgbClr val="632523"/>
              </a:solidFill>
              <a:latin typeface="Cambria" pitchFamily="18" charset="0"/>
            </a:endParaRPr>
          </a:p>
          <a:p>
            <a:pPr eaLnBrk="1" hangingPunct="1">
              <a:lnSpc>
                <a:spcPct val="90000"/>
              </a:lnSpc>
              <a:spcBef>
                <a:spcPct val="40000"/>
              </a:spcBef>
              <a:buClr>
                <a:srgbClr val="632523"/>
              </a:buClr>
              <a:buFont typeface="Wingdings" pitchFamily="2" charset="2"/>
              <a:buChar char="§"/>
            </a:pPr>
            <a:r>
              <a:rPr lang="en-GB">
                <a:solidFill>
                  <a:srgbClr val="632523"/>
                </a:solidFill>
                <a:latin typeface="Cambria" pitchFamily="18" charset="0"/>
              </a:rPr>
              <a:t>24 </a:t>
            </a:r>
            <a:r>
              <a:rPr lang="sr-Latn-CS">
                <a:solidFill>
                  <a:srgbClr val="632523"/>
                </a:solidFill>
                <a:latin typeface="Cambria" pitchFamily="18" charset="0"/>
              </a:rPr>
              <a:t>countries</a:t>
            </a:r>
            <a:endParaRPr lang="en-GB" b="1">
              <a:solidFill>
                <a:srgbClr val="632523"/>
              </a:solidFill>
              <a:latin typeface="Cambria" pitchFamily="18" charset="0"/>
            </a:endParaRPr>
          </a:p>
          <a:p>
            <a:pPr algn="just" eaLnBrk="1" hangingPunct="1">
              <a:lnSpc>
                <a:spcPct val="90000"/>
              </a:lnSpc>
              <a:spcBef>
                <a:spcPct val="40000"/>
              </a:spcBef>
              <a:buClr>
                <a:srgbClr val="632523"/>
              </a:buClr>
            </a:pPr>
            <a:r>
              <a:rPr lang="en-GB">
                <a:solidFill>
                  <a:srgbClr val="632523"/>
                </a:solidFill>
                <a:latin typeface="Cambria" pitchFamily="18" charset="0"/>
              </a:rPr>
              <a:t>(</a:t>
            </a:r>
            <a:r>
              <a:rPr lang="sr-Latn-CS">
                <a:solidFill>
                  <a:srgbClr val="632523"/>
                </a:solidFill>
                <a:latin typeface="Cambria" pitchFamily="18" charset="0"/>
              </a:rPr>
              <a:t>Austria, </a:t>
            </a:r>
            <a:r>
              <a:rPr lang="sl-SI">
                <a:solidFill>
                  <a:srgbClr val="632523"/>
                </a:solidFill>
                <a:latin typeface="Cambria" pitchFamily="18" charset="0"/>
              </a:rPr>
              <a:t>Belgium</a:t>
            </a:r>
            <a:r>
              <a:rPr lang="en-GB">
                <a:solidFill>
                  <a:srgbClr val="632523"/>
                </a:solidFill>
                <a:latin typeface="Cambria" pitchFamily="18" charset="0"/>
              </a:rPr>
              <a:t>, </a:t>
            </a:r>
            <a:r>
              <a:rPr lang="sl-SI">
                <a:solidFill>
                  <a:srgbClr val="632523"/>
                </a:solidFill>
                <a:latin typeface="Cambria" pitchFamily="18" charset="0"/>
              </a:rPr>
              <a:t>Serbia, </a:t>
            </a:r>
            <a:r>
              <a:rPr lang="en-US">
                <a:solidFill>
                  <a:srgbClr val="632523"/>
                </a:solidFill>
                <a:latin typeface="Cambria" pitchFamily="18" charset="0"/>
              </a:rPr>
              <a:t>Slovenia, </a:t>
            </a:r>
            <a:r>
              <a:rPr lang="sr-Latn-CS">
                <a:solidFill>
                  <a:srgbClr val="632523"/>
                </a:solidFill>
                <a:latin typeface="Cambria" pitchFamily="18" charset="0"/>
              </a:rPr>
              <a:t>Hungar</a:t>
            </a:r>
            <a:r>
              <a:rPr lang="sl-SI">
                <a:solidFill>
                  <a:srgbClr val="632523"/>
                </a:solidFill>
                <a:latin typeface="Cambria" pitchFamily="18" charset="0"/>
              </a:rPr>
              <a:t>, Luxemburg, Bosnia and Herzegovina, Bulgaria, former Czechoslovakia (old treaty that is applied to Slovakia), Czech Rebublic, Denmark, France, Italy, Macedonia, Netherlands, Croatia, Norway, Poland, Romania, Germany, Sweden, Switzerland, Great Britain, Libya and Egypt)</a:t>
            </a:r>
            <a:endParaRPr lang="en-GB">
              <a:solidFill>
                <a:srgbClr val="632523"/>
              </a:solidFill>
              <a:latin typeface="Cambria" pitchFamily="18" charset="0"/>
            </a:endParaRPr>
          </a:p>
          <a:p>
            <a:pPr algn="just" eaLnBrk="1" hangingPunct="1">
              <a:lnSpc>
                <a:spcPct val="90000"/>
              </a:lnSpc>
              <a:spcBef>
                <a:spcPct val="40000"/>
              </a:spcBef>
              <a:buClr>
                <a:srgbClr val="632523"/>
              </a:buClr>
              <a:buFont typeface="Wingdings" pitchFamily="2" charset="2"/>
              <a:buChar char="§"/>
            </a:pPr>
            <a:r>
              <a:rPr lang="sl-SI">
                <a:solidFill>
                  <a:srgbClr val="632523"/>
                </a:solidFill>
                <a:latin typeface="Cambria" pitchFamily="18" charset="0"/>
              </a:rPr>
              <a:t>17 </a:t>
            </a:r>
            <a:r>
              <a:rPr lang="en-GB">
                <a:solidFill>
                  <a:srgbClr val="632523"/>
                </a:solidFill>
                <a:latin typeface="Cambria" pitchFamily="18" charset="0"/>
              </a:rPr>
              <a:t>EU</a:t>
            </a:r>
            <a:r>
              <a:rPr lang="sr-Latn-CS">
                <a:solidFill>
                  <a:srgbClr val="632523"/>
                </a:solidFill>
                <a:latin typeface="Cambria" pitchFamily="18" charset="0"/>
              </a:rPr>
              <a:t> countries excluding Croatia</a:t>
            </a:r>
            <a:r>
              <a:rPr lang="sl-SI">
                <a:solidFill>
                  <a:srgbClr val="632523"/>
                </a:solidFill>
                <a:latin typeface="Cambria" pitchFamily="18" charset="0"/>
              </a:rPr>
              <a:t>, as of 1 July 2013.</a:t>
            </a:r>
            <a:endParaRPr lang="en-GB">
              <a:solidFill>
                <a:srgbClr val="632523"/>
              </a:solidFill>
              <a:latin typeface="Cambria" pitchFamily="18" charset="0"/>
            </a:endParaRPr>
          </a:p>
          <a:p>
            <a:pPr algn="just" eaLnBrk="1" hangingPunct="1">
              <a:lnSpc>
                <a:spcPct val="90000"/>
              </a:lnSpc>
              <a:spcBef>
                <a:spcPct val="40000"/>
              </a:spcBef>
              <a:buClr>
                <a:srgbClr val="632523"/>
              </a:buClr>
              <a:buFont typeface="Wingdings" pitchFamily="2" charset="2"/>
              <a:buChar char="§"/>
            </a:pPr>
            <a:r>
              <a:rPr lang="sr-Latn-CS">
                <a:solidFill>
                  <a:srgbClr val="632523"/>
                </a:solidFill>
                <a:latin typeface="Cambria" pitchFamily="18" charset="0"/>
              </a:rPr>
              <a:t>Signed treaties – did not come into force</a:t>
            </a:r>
            <a:r>
              <a:rPr lang="en-GB">
                <a:solidFill>
                  <a:srgbClr val="632523"/>
                </a:solidFill>
                <a:latin typeface="Cambria" pitchFamily="18" charset="0"/>
              </a:rPr>
              <a:t> (</a:t>
            </a:r>
            <a:r>
              <a:rPr lang="sr-Latn-CS">
                <a:solidFill>
                  <a:srgbClr val="632523"/>
                </a:solidFill>
                <a:latin typeface="Cambria" pitchFamily="18" charset="0"/>
              </a:rPr>
              <a:t>Turkey, Switzerland</a:t>
            </a:r>
            <a:r>
              <a:rPr lang="en-US">
                <a:solidFill>
                  <a:srgbClr val="632523"/>
                </a:solidFill>
                <a:latin typeface="Cambria" pitchFamily="18" charset="0"/>
              </a:rPr>
              <a:t>, Belgi</a:t>
            </a:r>
            <a:r>
              <a:rPr lang="sr-Latn-CS">
                <a:solidFill>
                  <a:srgbClr val="632523"/>
                </a:solidFill>
                <a:latin typeface="Cambria" pitchFamily="18" charset="0"/>
              </a:rPr>
              <a:t>um</a:t>
            </a:r>
            <a:r>
              <a:rPr lang="en-GB">
                <a:solidFill>
                  <a:srgbClr val="632523"/>
                </a:solidFill>
                <a:latin typeface="Cambria" pitchFamily="18" charset="0"/>
              </a:rPr>
              <a:t>)</a:t>
            </a:r>
          </a:p>
          <a:p>
            <a:pPr algn="just" eaLnBrk="1" hangingPunct="1">
              <a:lnSpc>
                <a:spcPct val="90000"/>
              </a:lnSpc>
              <a:spcBef>
                <a:spcPct val="40000"/>
              </a:spcBef>
              <a:buClr>
                <a:srgbClr val="632523"/>
              </a:buClr>
              <a:buFont typeface="Wingdings" pitchFamily="2" charset="2"/>
              <a:buChar char="§"/>
            </a:pPr>
            <a:r>
              <a:rPr lang="sr-Latn-CS">
                <a:solidFill>
                  <a:srgbClr val="632523"/>
                </a:solidFill>
                <a:latin typeface="Cambria" pitchFamily="18" charset="0"/>
              </a:rPr>
              <a:t>Ongoing negotiations (Bosnia and Herzegovina)</a:t>
            </a:r>
            <a:endParaRPr lang="en-GB">
              <a:solidFill>
                <a:srgbClr val="632523"/>
              </a:solidFill>
              <a:latin typeface="Cambria" pitchFamily="18" charset="0"/>
            </a:endParaRPr>
          </a:p>
          <a:p>
            <a:pPr algn="just" eaLnBrk="1" hangingPunct="1">
              <a:lnSpc>
                <a:spcPct val="90000"/>
              </a:lnSpc>
              <a:spcBef>
                <a:spcPct val="40000"/>
              </a:spcBef>
              <a:buClr>
                <a:srgbClr val="632523"/>
              </a:buClr>
              <a:buFont typeface="Wingdings" pitchFamily="2" charset="2"/>
              <a:buChar char="§"/>
            </a:pPr>
            <a:r>
              <a:rPr lang="sr-Latn-CS">
                <a:solidFill>
                  <a:srgbClr val="632523"/>
                </a:solidFill>
                <a:latin typeface="Cambria" pitchFamily="18" charset="0"/>
              </a:rPr>
              <a:t>Agreed texts of the treaties (Croatia)</a:t>
            </a:r>
            <a:endParaRPr lang="en-GB">
              <a:solidFill>
                <a:srgbClr val="632523"/>
              </a:solidFill>
              <a:latin typeface="Cambria" pitchFamily="18" charset="0"/>
            </a:endParaRPr>
          </a:p>
          <a:p>
            <a:pPr algn="just" eaLnBrk="1" hangingPunct="1">
              <a:spcAft>
                <a:spcPct val="40000"/>
              </a:spcAft>
              <a:buClr>
                <a:srgbClr val="FF0000"/>
              </a:buClr>
              <a:buFont typeface="Wingdings" pitchFamily="2" charset="2"/>
              <a:buNone/>
            </a:pPr>
            <a:endParaRPr lang="sr-Latn-CS" b="1">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F45BEAAE-2FD6-4243-81CD-5F28C7318924}" type="slidenum">
              <a:rPr lang="en-US" sz="1200">
                <a:solidFill>
                  <a:schemeClr val="tx1">
                    <a:tint val="75000"/>
                  </a:schemeClr>
                </a:solidFill>
                <a:latin typeface="+mn-lt"/>
              </a:rPr>
              <a:pPr algn="r" eaLnBrk="1" fontAlgn="auto" hangingPunct="1">
                <a:spcBef>
                  <a:spcPts val="0"/>
                </a:spcBef>
                <a:spcAft>
                  <a:spcPts val="0"/>
                </a:spcAft>
                <a:defRPr/>
              </a:pPr>
              <a:t>40</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17412"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1742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17424"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498475" y="1066800"/>
            <a:ext cx="8001000" cy="5272213"/>
          </a:xfrm>
          <a:prstGeom prst="rect">
            <a:avLst/>
          </a:prstGeom>
        </p:spPr>
        <p:txBody>
          <a:bodyPr>
            <a:spAutoFit/>
          </a:bodyPr>
          <a:lstStyle/>
          <a:p>
            <a:pPr algn="ctr" eaLnBrk="1" hangingPunct="1">
              <a:lnSpc>
                <a:spcPct val="90000"/>
              </a:lnSpc>
            </a:pPr>
            <a:r>
              <a:rPr lang="en-US" dirty="0">
                <a:solidFill>
                  <a:srgbClr val="CC0000"/>
                </a:solidFill>
              </a:rPr>
              <a:t> </a:t>
            </a:r>
            <a:endParaRPr lang="sl-SI" dirty="0">
              <a:solidFill>
                <a:srgbClr val="CC0000"/>
              </a:solidFill>
            </a:endParaRPr>
          </a:p>
          <a:p>
            <a:pPr algn="ctr" eaLnBrk="1" hangingPunct="1">
              <a:lnSpc>
                <a:spcPct val="90000"/>
              </a:lnSpc>
            </a:pPr>
            <a:r>
              <a:rPr lang="sr-Latn-CS" sz="2400" b="1" dirty="0">
                <a:solidFill>
                  <a:srgbClr val="632523"/>
                </a:solidFill>
                <a:latin typeface="Cambria" pitchFamily="18" charset="0"/>
              </a:rPr>
              <a:t>Bilateral agreements on social insurance</a:t>
            </a: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a:p>
            <a:pPr eaLnBrk="1" hangingPunct="1">
              <a:lnSpc>
                <a:spcPct val="80000"/>
              </a:lnSpc>
              <a:buClr>
                <a:srgbClr val="CC3300"/>
              </a:buClr>
              <a:buFont typeface="Wingdings" pitchFamily="2" charset="2"/>
              <a:buNone/>
            </a:pPr>
            <a:r>
              <a:rPr lang="sl-SI" b="1" dirty="0">
                <a:solidFill>
                  <a:srgbClr val="632523"/>
                </a:solidFill>
                <a:latin typeface="Cambria" pitchFamily="18" charset="0"/>
              </a:rPr>
              <a:t>Principles on which the agreements are based on</a:t>
            </a:r>
          </a:p>
          <a:p>
            <a:pPr eaLnBrk="1" hangingPunct="1">
              <a:lnSpc>
                <a:spcPct val="80000"/>
              </a:lnSpc>
              <a:buClr>
                <a:srgbClr val="CC3300"/>
              </a:buClr>
              <a:buFont typeface="Wingdings" pitchFamily="2" charset="2"/>
              <a:buNone/>
            </a:pPr>
            <a:endParaRPr lang="en-GB" dirty="0">
              <a:solidFill>
                <a:srgbClr val="632523"/>
              </a:solidFill>
              <a:latin typeface="Cambria" pitchFamily="18" charset="0"/>
            </a:endParaRPr>
          </a:p>
          <a:p>
            <a:pPr lvl="1" algn="just" eaLnBrk="1" hangingPunct="1">
              <a:lnSpc>
                <a:spcPct val="80000"/>
              </a:lnSpc>
              <a:buClr>
                <a:srgbClr val="632523"/>
              </a:buClr>
              <a:buFont typeface="Wingdings" pitchFamily="2" charset="2"/>
              <a:buChar char="§"/>
            </a:pPr>
            <a:r>
              <a:rPr lang="sr-Latn-CS" dirty="0">
                <a:solidFill>
                  <a:srgbClr val="632523"/>
                </a:solidFill>
                <a:latin typeface="Cambria" pitchFamily="18" charset="0"/>
              </a:rPr>
              <a:t> principle of equal treatment</a:t>
            </a:r>
            <a:r>
              <a:rPr lang="vi-VN" dirty="0">
                <a:solidFill>
                  <a:srgbClr val="632523"/>
                </a:solidFill>
                <a:latin typeface="Cambria" pitchFamily="18" charset="0"/>
              </a:rPr>
              <a:t>, </a:t>
            </a:r>
            <a:endParaRPr lang="en-US" dirty="0">
              <a:solidFill>
                <a:srgbClr val="632523"/>
              </a:solidFill>
              <a:latin typeface="Cambria" pitchFamily="18" charset="0"/>
            </a:endParaRPr>
          </a:p>
          <a:p>
            <a:pPr lvl="1" algn="just" eaLnBrk="1" hangingPunct="1">
              <a:lnSpc>
                <a:spcPct val="80000"/>
              </a:lnSpc>
              <a:buClr>
                <a:srgbClr val="632523"/>
              </a:buClr>
              <a:buFont typeface="Wingdings" pitchFamily="2" charset="2"/>
              <a:buChar char="§"/>
            </a:pPr>
            <a:r>
              <a:rPr lang="sr-Latn-CS" dirty="0">
                <a:solidFill>
                  <a:srgbClr val="632523"/>
                </a:solidFill>
                <a:latin typeface="Cambria" pitchFamily="18" charset="0"/>
              </a:rPr>
              <a:t> principle of aggregation of completed insurance periods</a:t>
            </a:r>
            <a:r>
              <a:rPr lang="vi-VN" dirty="0">
                <a:solidFill>
                  <a:srgbClr val="632523"/>
                </a:solidFill>
                <a:latin typeface="Cambria" pitchFamily="18" charset="0"/>
              </a:rPr>
              <a:t>,</a:t>
            </a:r>
            <a:endParaRPr lang="en-US" dirty="0">
              <a:solidFill>
                <a:srgbClr val="632523"/>
              </a:solidFill>
              <a:latin typeface="Cambria" pitchFamily="18" charset="0"/>
            </a:endParaRPr>
          </a:p>
          <a:p>
            <a:pPr lvl="1" algn="just" eaLnBrk="1" hangingPunct="1">
              <a:lnSpc>
                <a:spcPct val="80000"/>
              </a:lnSpc>
              <a:buClr>
                <a:srgbClr val="632523"/>
              </a:buClr>
              <a:buFont typeface="Wingdings" pitchFamily="2" charset="2"/>
              <a:buChar char="§"/>
            </a:pPr>
            <a:r>
              <a:rPr lang="vi-VN" dirty="0">
                <a:solidFill>
                  <a:srgbClr val="632523"/>
                </a:solidFill>
                <a:latin typeface="Cambria" pitchFamily="18" charset="0"/>
              </a:rPr>
              <a:t> </a:t>
            </a:r>
            <a:r>
              <a:rPr lang="sr-Latn-CS" dirty="0">
                <a:solidFill>
                  <a:srgbClr val="632523"/>
                </a:solidFill>
                <a:latin typeface="Cambria" pitchFamily="18" charset="0"/>
              </a:rPr>
              <a:t>principle of</a:t>
            </a:r>
            <a:r>
              <a:rPr lang="vi-VN" dirty="0">
                <a:solidFill>
                  <a:srgbClr val="632523"/>
                </a:solidFill>
                <a:latin typeface="Cambria" pitchFamily="18" charset="0"/>
              </a:rPr>
              <a:t> pro rata temporis</a:t>
            </a:r>
            <a:r>
              <a:rPr lang="sr-Latn-CS" dirty="0">
                <a:solidFill>
                  <a:srgbClr val="632523"/>
                </a:solidFill>
                <a:latin typeface="Cambria" pitchFamily="18" charset="0"/>
              </a:rPr>
              <a:t>,</a:t>
            </a:r>
            <a:endParaRPr lang="en-US" dirty="0">
              <a:solidFill>
                <a:srgbClr val="632523"/>
              </a:solidFill>
              <a:latin typeface="Cambria" pitchFamily="18" charset="0"/>
            </a:endParaRPr>
          </a:p>
          <a:p>
            <a:pPr lvl="1" algn="just" eaLnBrk="1" hangingPunct="1">
              <a:lnSpc>
                <a:spcPct val="80000"/>
              </a:lnSpc>
              <a:buClr>
                <a:srgbClr val="632523"/>
              </a:buClr>
              <a:buFont typeface="Wingdings" pitchFamily="2" charset="2"/>
              <a:buChar char="§"/>
            </a:pPr>
            <a:r>
              <a:rPr lang="vi-VN" dirty="0">
                <a:solidFill>
                  <a:srgbClr val="632523"/>
                </a:solidFill>
                <a:latin typeface="Cambria" pitchFamily="18" charset="0"/>
              </a:rPr>
              <a:t> </a:t>
            </a:r>
            <a:r>
              <a:rPr lang="sr-Latn-CS" dirty="0">
                <a:solidFill>
                  <a:srgbClr val="632523"/>
                </a:solidFill>
                <a:latin typeface="Cambria" pitchFamily="18" charset="0"/>
              </a:rPr>
              <a:t>principle of payment of benefits on the territory of another country</a:t>
            </a:r>
            <a:r>
              <a:rPr lang="vi-VN" dirty="0">
                <a:solidFill>
                  <a:srgbClr val="632523"/>
                </a:solidFill>
                <a:latin typeface="Cambria" pitchFamily="18" charset="0"/>
              </a:rPr>
              <a:t>, </a:t>
            </a:r>
            <a:endParaRPr lang="en-US" dirty="0">
              <a:solidFill>
                <a:srgbClr val="632523"/>
              </a:solidFill>
              <a:latin typeface="Cambria" pitchFamily="18" charset="0"/>
            </a:endParaRPr>
          </a:p>
          <a:p>
            <a:pPr lvl="1" algn="just" eaLnBrk="1" hangingPunct="1">
              <a:lnSpc>
                <a:spcPct val="80000"/>
              </a:lnSpc>
              <a:buClr>
                <a:srgbClr val="632523"/>
              </a:buClr>
              <a:buFont typeface="Wingdings" pitchFamily="2" charset="2"/>
              <a:buChar char="§"/>
            </a:pPr>
            <a:r>
              <a:rPr lang="sl-SI" dirty="0">
                <a:solidFill>
                  <a:srgbClr val="632523"/>
                </a:solidFill>
                <a:latin typeface="Cambria" pitchFamily="18" charset="0"/>
              </a:rPr>
              <a:t> principle of equalization of territories for the purpose of avoiding benefits overlapping</a:t>
            </a:r>
            <a:r>
              <a:rPr lang="vi-VN" dirty="0">
                <a:solidFill>
                  <a:srgbClr val="632523"/>
                </a:solidFill>
                <a:latin typeface="Cambria" pitchFamily="18" charset="0"/>
              </a:rPr>
              <a:t>, </a:t>
            </a:r>
            <a:endParaRPr lang="en-US" dirty="0">
              <a:solidFill>
                <a:srgbClr val="632523"/>
              </a:solidFill>
              <a:latin typeface="Cambria" pitchFamily="18" charset="0"/>
            </a:endParaRPr>
          </a:p>
          <a:p>
            <a:pPr lvl="1" algn="just" eaLnBrk="1" hangingPunct="1">
              <a:lnSpc>
                <a:spcPct val="80000"/>
              </a:lnSpc>
              <a:buClr>
                <a:srgbClr val="632523"/>
              </a:buClr>
              <a:buFont typeface="Wingdings" pitchFamily="2" charset="2"/>
              <a:buChar char="§"/>
            </a:pPr>
            <a:r>
              <a:rPr lang="sl-SI" dirty="0">
                <a:solidFill>
                  <a:srgbClr val="632523"/>
                </a:solidFill>
                <a:latin typeface="Cambria" pitchFamily="18" charset="0"/>
              </a:rPr>
              <a:t> principle of keeping the acquired rights and the rights that are in the process of acquiring</a:t>
            </a:r>
            <a:r>
              <a:rPr lang="sr-Latn-CS" dirty="0">
                <a:solidFill>
                  <a:srgbClr val="632523"/>
                </a:solidFill>
                <a:latin typeface="Cambria" pitchFamily="18" charset="0"/>
              </a:rPr>
              <a:t> </a:t>
            </a:r>
            <a:endParaRPr lang="en-GB" dirty="0">
              <a:solidFill>
                <a:srgbClr val="632523"/>
              </a:solidFill>
              <a:latin typeface="Cambria" pitchFamily="18" charset="0"/>
            </a:endParaRPr>
          </a:p>
          <a:p>
            <a:pPr eaLnBrk="1" hangingPunct="1">
              <a:lnSpc>
                <a:spcPct val="80000"/>
              </a:lnSpc>
              <a:buClr>
                <a:srgbClr val="CC3300"/>
              </a:buClr>
              <a:buFont typeface="Wingdings" pitchFamily="2" charset="2"/>
              <a:buNone/>
            </a:pPr>
            <a:endParaRPr lang="sl-SI" u="sng" dirty="0">
              <a:solidFill>
                <a:srgbClr val="632523"/>
              </a:solidFill>
              <a:latin typeface="Cambria" pitchFamily="18" charset="0"/>
            </a:endParaRPr>
          </a:p>
          <a:p>
            <a:pPr eaLnBrk="1" hangingPunct="1">
              <a:lnSpc>
                <a:spcPct val="80000"/>
              </a:lnSpc>
              <a:buClr>
                <a:srgbClr val="CC3300"/>
              </a:buClr>
              <a:buFont typeface="Wingdings" pitchFamily="2" charset="2"/>
              <a:buNone/>
            </a:pPr>
            <a:r>
              <a:rPr lang="sr-Latn-CS" u="sng" dirty="0">
                <a:solidFill>
                  <a:srgbClr val="632523"/>
                </a:solidFill>
                <a:latin typeface="Cambria" pitchFamily="18" charset="0"/>
              </a:rPr>
              <a:t>The old treaties are applied to</a:t>
            </a:r>
            <a:r>
              <a:rPr lang="en-GB" u="sng" dirty="0">
                <a:solidFill>
                  <a:srgbClr val="632523"/>
                </a:solidFill>
                <a:latin typeface="Cambria" pitchFamily="18" charset="0"/>
              </a:rPr>
              <a:t>:</a:t>
            </a:r>
            <a:endParaRPr lang="sr-Latn-CS" u="sng" dirty="0">
              <a:solidFill>
                <a:srgbClr val="632523"/>
              </a:solidFill>
              <a:latin typeface="Cambria" pitchFamily="18" charset="0"/>
            </a:endParaRPr>
          </a:p>
          <a:p>
            <a:pPr eaLnBrk="1" hangingPunct="1">
              <a:lnSpc>
                <a:spcPct val="80000"/>
              </a:lnSpc>
              <a:buClr>
                <a:srgbClr val="CC3300"/>
              </a:buClr>
              <a:buFont typeface="Wingdings" pitchFamily="2" charset="2"/>
              <a:buNone/>
            </a:pPr>
            <a:endParaRPr lang="en-GB" u="sng" dirty="0">
              <a:solidFill>
                <a:srgbClr val="632523"/>
              </a:solidFill>
              <a:latin typeface="Cambria" pitchFamily="18" charset="0"/>
            </a:endParaRPr>
          </a:p>
          <a:p>
            <a:pPr eaLnBrk="1" hangingPunct="1">
              <a:lnSpc>
                <a:spcPct val="80000"/>
              </a:lnSpc>
              <a:buClr>
                <a:srgbClr val="632523"/>
              </a:buClr>
              <a:buFont typeface="Wingdings" pitchFamily="2" charset="2"/>
              <a:buChar char="§"/>
            </a:pPr>
            <a:r>
              <a:rPr lang="sr-Latn-CS" dirty="0">
                <a:solidFill>
                  <a:srgbClr val="632523"/>
                </a:solidFill>
                <a:latin typeface="Cambria" pitchFamily="18" charset="0"/>
              </a:rPr>
              <a:t>Nationals of the signatory states</a:t>
            </a:r>
            <a:r>
              <a:rPr lang="en-US" dirty="0">
                <a:solidFill>
                  <a:srgbClr val="632523"/>
                </a:solidFill>
                <a:latin typeface="Cambria" pitchFamily="18" charset="0"/>
              </a:rPr>
              <a:t>, </a:t>
            </a:r>
          </a:p>
          <a:p>
            <a:pPr eaLnBrk="1" hangingPunct="1">
              <a:lnSpc>
                <a:spcPct val="80000"/>
              </a:lnSpc>
              <a:buClr>
                <a:srgbClr val="632523"/>
              </a:buClr>
              <a:buFont typeface="Wingdings" pitchFamily="2" charset="2"/>
              <a:buChar char="§"/>
            </a:pPr>
            <a:r>
              <a:rPr lang="sl-SI" dirty="0">
                <a:solidFill>
                  <a:srgbClr val="632523"/>
                </a:solidFill>
                <a:latin typeface="Cambria" pitchFamily="18" charset="0"/>
              </a:rPr>
              <a:t>Refugees and</a:t>
            </a:r>
            <a:r>
              <a:rPr lang="en-US" dirty="0">
                <a:solidFill>
                  <a:srgbClr val="632523"/>
                </a:solidFill>
                <a:latin typeface="Cambria" pitchFamily="18" charset="0"/>
              </a:rPr>
              <a:t> </a:t>
            </a:r>
            <a:r>
              <a:rPr lang="en-US" dirty="0" smtClean="0">
                <a:solidFill>
                  <a:srgbClr val="632523"/>
                </a:solidFill>
                <a:latin typeface="Cambria" pitchFamily="18" charset="0"/>
              </a:rPr>
              <a:t> </a:t>
            </a:r>
            <a:endParaRPr lang="sr-Latn-CS" dirty="0">
              <a:solidFill>
                <a:srgbClr val="632523"/>
              </a:solidFill>
              <a:latin typeface="Cambria" pitchFamily="18" charset="0"/>
            </a:endParaRPr>
          </a:p>
          <a:p>
            <a:pPr eaLnBrk="1" hangingPunct="1">
              <a:lnSpc>
                <a:spcPct val="80000"/>
              </a:lnSpc>
              <a:buClr>
                <a:srgbClr val="632523"/>
              </a:buClr>
              <a:buFont typeface="Wingdings" pitchFamily="2" charset="2"/>
              <a:buChar char="§"/>
            </a:pPr>
            <a:r>
              <a:rPr lang="sl-SI" dirty="0">
                <a:solidFill>
                  <a:srgbClr val="632523"/>
                </a:solidFill>
                <a:latin typeface="Cambria" pitchFamily="18" charset="0"/>
              </a:rPr>
              <a:t>Stateless persons</a:t>
            </a:r>
            <a:endParaRPr lang="en-GB" dirty="0">
              <a:solidFill>
                <a:srgbClr val="632523"/>
              </a:solidFill>
              <a:latin typeface="Cambria" pitchFamily="18" charset="0"/>
            </a:endParaRPr>
          </a:p>
          <a:p>
            <a:pPr algn="just" eaLnBrk="1" hangingPunct="1">
              <a:spcAft>
                <a:spcPct val="40000"/>
              </a:spcAft>
              <a:buClr>
                <a:srgbClr val="FF0000"/>
              </a:buClr>
              <a:buFontTx/>
              <a:buChar char="-"/>
            </a:pPr>
            <a:endParaRPr lang="sr-Latn-CS" b="1" dirty="0">
              <a:solidFill>
                <a:srgbClr val="632523"/>
              </a:solidFill>
              <a:latin typeface="Cambria" pitchFamily="18" charset="0"/>
            </a:endParaRPr>
          </a:p>
          <a:p>
            <a:pPr algn="just" eaLnBrk="1" hangingPunct="1">
              <a:spcAft>
                <a:spcPct val="40000"/>
              </a:spcAft>
              <a:buClr>
                <a:srgbClr val="FF0000"/>
              </a:buClr>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03CD807E-0FBE-4806-B336-878EB3DD6C6E}" type="slidenum">
              <a:rPr lang="en-US" sz="1200">
                <a:solidFill>
                  <a:schemeClr val="tx1">
                    <a:tint val="75000"/>
                  </a:schemeClr>
                </a:solidFill>
                <a:latin typeface="+mn-lt"/>
              </a:rPr>
              <a:pPr algn="r" eaLnBrk="1" fontAlgn="auto" hangingPunct="1">
                <a:spcBef>
                  <a:spcPts val="0"/>
                </a:spcBef>
                <a:spcAft>
                  <a:spcPts val="0"/>
                </a:spcAft>
                <a:defRPr/>
              </a:pPr>
              <a:t>41</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18436"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1844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1844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43019" name="Rectangle 16"/>
          <p:cNvSpPr>
            <a:spLocks noChangeArrowheads="1"/>
          </p:cNvSpPr>
          <p:nvPr/>
        </p:nvSpPr>
        <p:spPr bwMode="auto">
          <a:xfrm>
            <a:off x="762000" y="1143000"/>
            <a:ext cx="8001000" cy="2587625"/>
          </a:xfrm>
          <a:prstGeom prst="rect">
            <a:avLst/>
          </a:prstGeom>
          <a:noFill/>
          <a:ln>
            <a:noFill/>
          </a:ln>
          <a:extLst>
            <a:ext uri="{909E8E84-426E-40DD-AFC4-6F175D3DCCD1}"/>
            <a:ext uri="{91240B29-F687-4F45-9708-019B960494DF}"/>
          </a:extLst>
        </p:spPr>
        <p:txBody>
          <a:bodyPr>
            <a:spAutoFit/>
          </a:bodyPr>
          <a:lstStyle/>
          <a:p>
            <a:pPr algn="ctr" eaLnBrk="1" hangingPunct="1">
              <a:lnSpc>
                <a:spcPct val="90000"/>
              </a:lnSpc>
            </a:pPr>
            <a:r>
              <a:rPr lang="en-US">
                <a:solidFill>
                  <a:srgbClr val="CC0000"/>
                </a:solidFill>
              </a:rPr>
              <a:t> </a:t>
            </a:r>
            <a:endParaRPr lang="sl-SI">
              <a:solidFill>
                <a:srgbClr val="CC0000"/>
              </a:solidFill>
            </a:endParaRPr>
          </a:p>
          <a:p>
            <a:pPr algn="ctr" eaLnBrk="1" hangingPunct="1">
              <a:lnSpc>
                <a:spcPct val="90000"/>
              </a:lnSpc>
            </a:pPr>
            <a:r>
              <a:rPr lang="sr-Latn-CS" sz="2400" b="1">
                <a:solidFill>
                  <a:srgbClr val="632523"/>
                </a:solidFill>
                <a:latin typeface="Cambria" pitchFamily="18" charset="0"/>
              </a:rPr>
              <a:t>Bilateral agreements on social insurance</a:t>
            </a:r>
          </a:p>
          <a:p>
            <a:pPr algn="ctr" eaLnBrk="1" hangingPunct="1">
              <a:spcAft>
                <a:spcPct val="40000"/>
              </a:spcAft>
              <a:buClr>
                <a:srgbClr val="FF0000"/>
              </a:buClr>
              <a:buFont typeface="Wingdings" pitchFamily="2" charset="2"/>
              <a:buNone/>
            </a:pPr>
            <a:endParaRPr lang="sr-Latn-CS" b="1">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a:solidFill>
                <a:srgbClr val="632523"/>
              </a:solidFill>
              <a:latin typeface="Cambria" pitchFamily="18" charset="0"/>
            </a:endParaRPr>
          </a:p>
          <a:p>
            <a:pPr eaLnBrk="1" hangingPunct="1">
              <a:lnSpc>
                <a:spcPct val="80000"/>
              </a:lnSpc>
              <a:buClr>
                <a:srgbClr val="CC3300"/>
              </a:buClr>
              <a:buFont typeface="Wingdings" pitchFamily="2" charset="2"/>
              <a:buNone/>
            </a:pPr>
            <a:r>
              <a:rPr lang="sr-Latn-CS" b="1" u="sng">
                <a:solidFill>
                  <a:srgbClr val="632523"/>
                </a:solidFill>
                <a:latin typeface="Cambria" pitchFamily="18" charset="0"/>
              </a:rPr>
              <a:t>HEALTH INSURANCE RIGHTS</a:t>
            </a:r>
            <a:endParaRPr lang="sl-SI" b="1">
              <a:solidFill>
                <a:srgbClr val="632523"/>
              </a:solidFill>
              <a:latin typeface="Cambria" pitchFamily="18" charset="0"/>
            </a:endParaRPr>
          </a:p>
          <a:p>
            <a:pPr eaLnBrk="1" hangingPunct="1">
              <a:lnSpc>
                <a:spcPct val="80000"/>
              </a:lnSpc>
              <a:buClr>
                <a:srgbClr val="CC3300"/>
              </a:buClr>
              <a:buFont typeface="Wingdings" pitchFamily="2" charset="2"/>
              <a:buNone/>
            </a:pPr>
            <a:endParaRPr lang="sl-SI" b="1" u="sng">
              <a:solidFill>
                <a:srgbClr val="632523"/>
              </a:solidFill>
              <a:latin typeface="Cambria" pitchFamily="18" charset="0"/>
            </a:endParaRPr>
          </a:p>
          <a:p>
            <a:pPr eaLnBrk="1" hangingPunct="1">
              <a:lnSpc>
                <a:spcPct val="80000"/>
              </a:lnSpc>
              <a:buClr>
                <a:srgbClr val="CC3300"/>
              </a:buClr>
              <a:buFont typeface="Wingdings" pitchFamily="2" charset="2"/>
              <a:buNone/>
            </a:pPr>
            <a:r>
              <a:rPr lang="sl-SI" b="1">
                <a:solidFill>
                  <a:srgbClr val="632523"/>
                </a:solidFill>
                <a:latin typeface="Cambria" pitchFamily="18" charset="0"/>
              </a:rPr>
              <a:t>- These rights will be a subject within the presentation on European Health Insurance Card  </a:t>
            </a:r>
            <a:endParaRPr lang="sr-Latn-CS" b="1">
              <a:solidFill>
                <a:srgbClr val="632523"/>
              </a:solidFill>
              <a:latin typeface="Cambria" pitchFamily="18" charset="0"/>
            </a:endParaRPr>
          </a:p>
          <a:p>
            <a:pPr algn="just" eaLnBrk="1" hangingPunct="1">
              <a:spcAft>
                <a:spcPct val="40000"/>
              </a:spcAft>
              <a:buClr>
                <a:srgbClr val="FF0000"/>
              </a:buClr>
            </a:pPr>
            <a:endParaRPr lang="sr-Latn-CS" b="1">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526D29D6-7511-4D8C-9F8F-F1112454C75F}" type="slidenum">
              <a:rPr lang="en-US" sz="1200">
                <a:solidFill>
                  <a:schemeClr val="tx1">
                    <a:tint val="75000"/>
                  </a:schemeClr>
                </a:solidFill>
                <a:latin typeface="+mn-lt"/>
              </a:rPr>
              <a:pPr algn="r" eaLnBrk="1" fontAlgn="auto" hangingPunct="1">
                <a:spcBef>
                  <a:spcPts val="0"/>
                </a:spcBef>
                <a:spcAft>
                  <a:spcPts val="0"/>
                </a:spcAft>
                <a:defRPr/>
              </a:pPr>
              <a:t>42</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19460"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1946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1947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43020" name="Rectangle 17"/>
          <p:cNvSpPr>
            <a:spLocks noChangeArrowheads="1"/>
          </p:cNvSpPr>
          <p:nvPr/>
        </p:nvSpPr>
        <p:spPr bwMode="auto">
          <a:xfrm>
            <a:off x="574675" y="1219200"/>
            <a:ext cx="8278813" cy="3649663"/>
          </a:xfrm>
          <a:prstGeom prst="rect">
            <a:avLst/>
          </a:prstGeom>
          <a:noFill/>
          <a:ln w="9525">
            <a:noFill/>
            <a:miter lim="800000"/>
            <a:headEnd/>
            <a:tailEnd/>
          </a:ln>
        </p:spPr>
        <p:txBody>
          <a:bodyPr>
            <a:spAutoFit/>
          </a:bodyPr>
          <a:lstStyle/>
          <a:p>
            <a:pPr algn="ctr" eaLnBrk="1" hangingPunct="1">
              <a:buClr>
                <a:srgbClr val="CC3300"/>
              </a:buClr>
            </a:pPr>
            <a:r>
              <a:rPr lang="sr-Latn-CS" sz="2400" b="1">
                <a:solidFill>
                  <a:srgbClr val="632523"/>
                </a:solidFill>
                <a:latin typeface="Cambria" pitchFamily="18" charset="0"/>
              </a:rPr>
              <a:t>Bilateral agreements on social insurance</a:t>
            </a:r>
          </a:p>
          <a:p>
            <a:pPr algn="ctr" eaLnBrk="1" hangingPunct="1">
              <a:buClr>
                <a:srgbClr val="CC3300"/>
              </a:buClr>
            </a:pPr>
            <a:endParaRPr lang="sr-Latn-CS" sz="2000" b="1" u="sng">
              <a:solidFill>
                <a:srgbClr val="632523"/>
              </a:solidFill>
              <a:latin typeface="Cambria" pitchFamily="18" charset="0"/>
            </a:endParaRPr>
          </a:p>
          <a:p>
            <a:pPr eaLnBrk="1" hangingPunct="1">
              <a:buClr>
                <a:srgbClr val="CC3300"/>
              </a:buClr>
              <a:buFont typeface="Wingdings" pitchFamily="2" charset="2"/>
              <a:buNone/>
            </a:pPr>
            <a:r>
              <a:rPr lang="sr-Latn-CS" sz="2000" b="1" u="sng">
                <a:solidFill>
                  <a:srgbClr val="632523"/>
                </a:solidFill>
                <a:latin typeface="Cambria" pitchFamily="18" charset="0"/>
              </a:rPr>
              <a:t>Unemployment provisions</a:t>
            </a:r>
            <a:r>
              <a:rPr lang="en-GB" sz="2000" b="1" u="sng">
                <a:solidFill>
                  <a:srgbClr val="632523"/>
                </a:solidFill>
                <a:latin typeface="Cambria" pitchFamily="18" charset="0"/>
              </a:rPr>
              <a:t> </a:t>
            </a:r>
            <a:r>
              <a:rPr lang="en-GB" sz="2000" b="1">
                <a:solidFill>
                  <a:srgbClr val="632523"/>
                </a:solidFill>
                <a:latin typeface="Cambria" pitchFamily="18" charset="0"/>
              </a:rPr>
              <a:t>:</a:t>
            </a:r>
          </a:p>
          <a:p>
            <a:pPr eaLnBrk="1" hangingPunct="1">
              <a:buClr>
                <a:srgbClr val="CC3300"/>
              </a:buClr>
              <a:buFont typeface="Wingdings" pitchFamily="2" charset="2"/>
              <a:buNone/>
            </a:pPr>
            <a:endParaRPr lang="en-GB" sz="700" b="1">
              <a:solidFill>
                <a:srgbClr val="632523"/>
              </a:solidFill>
              <a:latin typeface="Cambria" pitchFamily="18" charset="0"/>
            </a:endParaRPr>
          </a:p>
          <a:p>
            <a:pPr algn="just" eaLnBrk="1" hangingPunct="1">
              <a:spcBef>
                <a:spcPct val="50000"/>
              </a:spcBef>
              <a:buClr>
                <a:srgbClr val="632523"/>
              </a:buClr>
              <a:buFont typeface="Wingdings" pitchFamily="2" charset="2"/>
              <a:buChar char="§"/>
            </a:pPr>
            <a:r>
              <a:rPr lang="sr-Latn-CS">
                <a:solidFill>
                  <a:srgbClr val="632523"/>
                </a:solidFill>
                <a:latin typeface="Cambria" pitchFamily="18" charset="0"/>
              </a:rPr>
              <a:t> Aggregation of the insurance periods,</a:t>
            </a:r>
            <a:endParaRPr lang="en-GB">
              <a:solidFill>
                <a:srgbClr val="632523"/>
              </a:solidFill>
              <a:latin typeface="Cambria" pitchFamily="18" charset="0"/>
            </a:endParaRPr>
          </a:p>
          <a:p>
            <a:pPr algn="just" eaLnBrk="1" hangingPunct="1">
              <a:spcBef>
                <a:spcPct val="50000"/>
              </a:spcBef>
              <a:buClr>
                <a:srgbClr val="632523"/>
              </a:buClr>
              <a:buFont typeface="Wingdings" pitchFamily="2" charset="2"/>
              <a:buChar char="§"/>
            </a:pPr>
            <a:r>
              <a:rPr lang="sr-Latn-CS">
                <a:solidFill>
                  <a:srgbClr val="632523"/>
                </a:solidFill>
                <a:latin typeface="Cambria" pitchFamily="18" charset="0"/>
              </a:rPr>
              <a:t> Duration of the right</a:t>
            </a:r>
            <a:r>
              <a:rPr lang="en-GB">
                <a:solidFill>
                  <a:srgbClr val="632523"/>
                </a:solidFill>
                <a:latin typeface="Cambria" pitchFamily="18" charset="0"/>
              </a:rPr>
              <a:t> (</a:t>
            </a:r>
            <a:r>
              <a:rPr lang="sr-Latn-CS">
                <a:solidFill>
                  <a:srgbClr val="632523"/>
                </a:solidFill>
                <a:latin typeface="Cambria" pitchFamily="18" charset="0"/>
              </a:rPr>
              <a:t>reduction due to benefits in another signatory state</a:t>
            </a:r>
            <a:r>
              <a:rPr lang="en-GB">
                <a:solidFill>
                  <a:srgbClr val="632523"/>
                </a:solidFill>
                <a:latin typeface="Cambria" pitchFamily="18" charset="0"/>
              </a:rPr>
              <a:t>)</a:t>
            </a:r>
            <a:r>
              <a:rPr lang="sr-Latn-CS">
                <a:solidFill>
                  <a:srgbClr val="632523"/>
                </a:solidFill>
                <a:latin typeface="Cambria" pitchFamily="18" charset="0"/>
              </a:rPr>
              <a:t>,</a:t>
            </a:r>
            <a:endParaRPr lang="en-GB">
              <a:solidFill>
                <a:srgbClr val="632523"/>
              </a:solidFill>
              <a:latin typeface="Cambria" pitchFamily="18" charset="0"/>
            </a:endParaRPr>
          </a:p>
          <a:p>
            <a:pPr algn="just" eaLnBrk="1" hangingPunct="1">
              <a:spcBef>
                <a:spcPct val="50000"/>
              </a:spcBef>
              <a:buClr>
                <a:srgbClr val="632523"/>
              </a:buClr>
              <a:buFont typeface="Wingdings" pitchFamily="2" charset="2"/>
              <a:buChar char="§"/>
            </a:pPr>
            <a:r>
              <a:rPr lang="sr-Latn-CS">
                <a:solidFill>
                  <a:srgbClr val="632523"/>
                </a:solidFill>
                <a:latin typeface="Cambria" pitchFamily="18" charset="0"/>
              </a:rPr>
              <a:t> Amount of payment </a:t>
            </a:r>
            <a:r>
              <a:rPr lang="en-GB">
                <a:solidFill>
                  <a:srgbClr val="632523"/>
                </a:solidFill>
                <a:latin typeface="Cambria" pitchFamily="18" charset="0"/>
              </a:rPr>
              <a:t>(</a:t>
            </a:r>
            <a:r>
              <a:rPr lang="sr-Latn-CS">
                <a:solidFill>
                  <a:srgbClr val="632523"/>
                </a:solidFill>
                <a:latin typeface="Cambria" pitchFamily="18" charset="0"/>
              </a:rPr>
              <a:t>according to regulations of each signatory state</a:t>
            </a:r>
            <a:r>
              <a:rPr lang="en-GB">
                <a:solidFill>
                  <a:srgbClr val="632523"/>
                </a:solidFill>
                <a:latin typeface="Cambria" pitchFamily="18" charset="0"/>
              </a:rPr>
              <a:t>)</a:t>
            </a:r>
          </a:p>
          <a:p>
            <a:pPr algn="just" eaLnBrk="1" hangingPunct="1">
              <a:spcBef>
                <a:spcPct val="50000"/>
              </a:spcBef>
              <a:buClr>
                <a:srgbClr val="632523"/>
              </a:buClr>
              <a:buFont typeface="Wingdings" pitchFamily="2" charset="2"/>
              <a:buChar char="§"/>
            </a:pPr>
            <a:r>
              <a:rPr lang="sr-Latn-CS">
                <a:solidFill>
                  <a:srgbClr val="632523"/>
                </a:solidFill>
                <a:latin typeface="Cambria" pitchFamily="18" charset="0"/>
              </a:rPr>
              <a:t> Export </a:t>
            </a:r>
            <a:r>
              <a:rPr lang="en-GB">
                <a:solidFill>
                  <a:srgbClr val="632523"/>
                </a:solidFill>
                <a:latin typeface="Cambria" pitchFamily="18" charset="0"/>
              </a:rPr>
              <a:t> (</a:t>
            </a:r>
            <a:r>
              <a:rPr lang="sr-Latn-CS">
                <a:solidFill>
                  <a:srgbClr val="632523"/>
                </a:solidFill>
                <a:latin typeface="Cambria" pitchFamily="18" charset="0"/>
              </a:rPr>
              <a:t>only with Bosnia and Herzegovina and Germany</a:t>
            </a:r>
            <a:r>
              <a:rPr lang="en-GB">
                <a:solidFill>
                  <a:srgbClr val="632523"/>
                </a:solidFill>
                <a:latin typeface="Cambria" pitchFamily="18" charset="0"/>
              </a:rPr>
              <a:t>)</a:t>
            </a:r>
            <a:r>
              <a:rPr lang="sr-Latn-CS">
                <a:solidFill>
                  <a:srgbClr val="632523"/>
                </a:solidFill>
                <a:latin typeface="Cambria" pitchFamily="18" charset="0"/>
              </a:rPr>
              <a:t>,</a:t>
            </a:r>
            <a:endParaRPr lang="en-GB">
              <a:solidFill>
                <a:srgbClr val="632523"/>
              </a:solidFill>
              <a:latin typeface="Cambria" pitchFamily="18" charset="0"/>
            </a:endParaRPr>
          </a:p>
          <a:p>
            <a:pPr algn="just" eaLnBrk="1" hangingPunct="1">
              <a:spcBef>
                <a:spcPct val="50000"/>
              </a:spcBef>
              <a:buClr>
                <a:srgbClr val="632523"/>
              </a:buClr>
              <a:buFont typeface="Wingdings" pitchFamily="2" charset="2"/>
              <a:buChar char="§"/>
            </a:pPr>
            <a:r>
              <a:rPr lang="sr-Latn-CS">
                <a:solidFill>
                  <a:srgbClr val="632523"/>
                </a:solidFill>
                <a:latin typeface="Cambria" pitchFamily="18" charset="0"/>
              </a:rPr>
              <a:t> Bilateral agreements on application</a:t>
            </a:r>
            <a:r>
              <a:rPr lang="en-GB">
                <a:solidFill>
                  <a:srgbClr val="632523"/>
                </a:solidFill>
                <a:latin typeface="Cambria" pitchFamily="18" charset="0"/>
              </a:rPr>
              <a:t> -  </a:t>
            </a:r>
            <a:r>
              <a:rPr lang="sr-Latn-CS">
                <a:solidFill>
                  <a:srgbClr val="632523"/>
                </a:solidFill>
                <a:latin typeface="Cambria" pitchFamily="18" charset="0"/>
              </a:rPr>
              <a:t>Employment Office of Montenegro,</a:t>
            </a:r>
            <a:endParaRPr lang="en-GB">
              <a:solidFill>
                <a:srgbClr val="632523"/>
              </a:solidFill>
              <a:latin typeface="Cambria" pitchFamily="18" charset="0"/>
            </a:endParaRPr>
          </a:p>
          <a:p>
            <a:pPr algn="just" eaLnBrk="1" hangingPunct="1">
              <a:spcBef>
                <a:spcPct val="50000"/>
              </a:spcBef>
              <a:buClr>
                <a:srgbClr val="632523"/>
              </a:buClr>
              <a:buFont typeface="Wingdings" pitchFamily="2" charset="2"/>
              <a:buChar char="§"/>
            </a:pPr>
            <a:r>
              <a:rPr lang="sr-Latn-CS">
                <a:solidFill>
                  <a:srgbClr val="632523"/>
                </a:solidFill>
                <a:latin typeface="Cambria" pitchFamily="18" charset="0"/>
              </a:rPr>
              <a:t> Bilingual forms</a:t>
            </a:r>
            <a:endParaRPr lang="en-GB">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91A34BCC-F3A1-431E-AA01-FBF59D3E964F}" type="slidenum">
              <a:rPr lang="en-US" sz="1200">
                <a:solidFill>
                  <a:schemeClr val="tx1">
                    <a:tint val="75000"/>
                  </a:schemeClr>
                </a:solidFill>
                <a:latin typeface="+mn-lt"/>
              </a:rPr>
              <a:pPr algn="r" eaLnBrk="1" fontAlgn="auto" hangingPunct="1">
                <a:spcBef>
                  <a:spcPts val="0"/>
                </a:spcBef>
                <a:spcAft>
                  <a:spcPts val="0"/>
                </a:spcAft>
                <a:defRPr/>
              </a:pPr>
              <a:t>43</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0484"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2049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a:solidFill>
                  <a:schemeClr val="accent2">
                    <a:lumMod val="50000"/>
                  </a:schemeClr>
                </a:solidFill>
              </a:rPr>
              <a:t>FREEDOM </a:t>
            </a:r>
            <a:r>
              <a:rPr lang="en-US" sz="1100" b="1"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2049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1219200"/>
            <a:ext cx="7924800" cy="4727575"/>
          </a:xfrm>
          <a:prstGeom prst="rect">
            <a:avLst/>
          </a:prstGeom>
        </p:spPr>
        <p:txBody>
          <a:bodyPr>
            <a:spAutoFit/>
          </a:bodyPr>
          <a:lstStyle/>
          <a:p>
            <a:pPr algn="ctr" eaLnBrk="1" hangingPunct="1">
              <a:lnSpc>
                <a:spcPct val="90000"/>
              </a:lnSpc>
            </a:pPr>
            <a:r>
              <a:rPr lang="en-US">
                <a:solidFill>
                  <a:srgbClr val="CC0000"/>
                </a:solidFill>
              </a:rPr>
              <a:t> </a:t>
            </a:r>
            <a:endParaRPr lang="sl-SI">
              <a:solidFill>
                <a:srgbClr val="CC0000"/>
              </a:solidFill>
            </a:endParaRPr>
          </a:p>
          <a:p>
            <a:pPr algn="ctr" eaLnBrk="1" hangingPunct="1">
              <a:lnSpc>
                <a:spcPct val="90000"/>
              </a:lnSpc>
            </a:pPr>
            <a:r>
              <a:rPr lang="sr-Latn-CS" sz="2400" b="1">
                <a:solidFill>
                  <a:srgbClr val="632523"/>
                </a:solidFill>
                <a:latin typeface="Cambria" pitchFamily="18" charset="0"/>
              </a:rPr>
              <a:t>Main co-ordination principles</a:t>
            </a:r>
          </a:p>
          <a:p>
            <a:pPr eaLnBrk="1" hangingPunct="1"/>
            <a:endParaRPr lang="sr-Latn-CS" sz="2000" b="1">
              <a:solidFill>
                <a:srgbClr val="632523"/>
              </a:solidFill>
              <a:latin typeface="Cambria" pitchFamily="18" charset="0"/>
            </a:endParaRPr>
          </a:p>
          <a:p>
            <a:pPr eaLnBrk="1" hangingPunct="1"/>
            <a:r>
              <a:rPr lang="sr-Latn-CS" sz="2000">
                <a:solidFill>
                  <a:srgbClr val="632523"/>
                </a:solidFill>
                <a:latin typeface="Cambria" pitchFamily="18" charset="0"/>
              </a:rPr>
              <a:t>1. Equal treatment</a:t>
            </a:r>
            <a:r>
              <a:rPr lang="en-GB" sz="2000">
                <a:solidFill>
                  <a:srgbClr val="632523"/>
                </a:solidFill>
                <a:latin typeface="Cambria" pitchFamily="18" charset="0"/>
              </a:rPr>
              <a:t> </a:t>
            </a:r>
          </a:p>
          <a:p>
            <a:pPr eaLnBrk="1" hangingPunct="1"/>
            <a:endParaRPr lang="en-GB" sz="2000">
              <a:solidFill>
                <a:srgbClr val="632523"/>
              </a:solidFill>
              <a:latin typeface="Cambria" pitchFamily="18" charset="0"/>
            </a:endParaRPr>
          </a:p>
          <a:p>
            <a:pPr eaLnBrk="1" hangingPunct="1"/>
            <a:r>
              <a:rPr lang="en-GB" sz="2000">
                <a:solidFill>
                  <a:srgbClr val="632523"/>
                </a:solidFill>
                <a:latin typeface="Cambria" pitchFamily="18" charset="0"/>
              </a:rPr>
              <a:t>2.</a:t>
            </a:r>
            <a:r>
              <a:rPr lang="sl-SI" sz="2000">
                <a:solidFill>
                  <a:srgbClr val="632523"/>
                </a:solidFill>
                <a:latin typeface="Cambria" pitchFamily="18" charset="0"/>
              </a:rPr>
              <a:t> Valid legislation</a:t>
            </a:r>
            <a:endParaRPr lang="en-GB" sz="2000">
              <a:solidFill>
                <a:srgbClr val="632523"/>
              </a:solidFill>
              <a:latin typeface="Cambria" pitchFamily="18" charset="0"/>
            </a:endParaRPr>
          </a:p>
          <a:p>
            <a:pPr eaLnBrk="1" hangingPunct="1"/>
            <a:endParaRPr lang="en-GB" sz="2000">
              <a:solidFill>
                <a:srgbClr val="632523"/>
              </a:solidFill>
              <a:latin typeface="Cambria" pitchFamily="18" charset="0"/>
            </a:endParaRPr>
          </a:p>
          <a:p>
            <a:pPr eaLnBrk="1" hangingPunct="1"/>
            <a:r>
              <a:rPr lang="sl-SI" sz="2000">
                <a:solidFill>
                  <a:srgbClr val="632523"/>
                </a:solidFill>
                <a:latin typeface="Cambria" pitchFamily="18" charset="0"/>
              </a:rPr>
              <a:t>3. Aggregation of periods</a:t>
            </a:r>
            <a:endParaRPr lang="en-GB" sz="2000">
              <a:solidFill>
                <a:srgbClr val="632523"/>
              </a:solidFill>
              <a:latin typeface="Cambria" pitchFamily="18" charset="0"/>
            </a:endParaRPr>
          </a:p>
          <a:p>
            <a:pPr eaLnBrk="1" hangingPunct="1"/>
            <a:endParaRPr lang="en-GB" sz="2000">
              <a:solidFill>
                <a:srgbClr val="632523"/>
              </a:solidFill>
              <a:latin typeface="Cambria" pitchFamily="18" charset="0"/>
            </a:endParaRPr>
          </a:p>
          <a:p>
            <a:pPr eaLnBrk="1" hangingPunct="1"/>
            <a:r>
              <a:rPr lang="sl-SI" sz="2000">
                <a:solidFill>
                  <a:srgbClr val="632523"/>
                </a:solidFill>
                <a:latin typeface="Cambria" pitchFamily="18" charset="0"/>
              </a:rPr>
              <a:t>4. Export of benefits</a:t>
            </a:r>
            <a:endParaRPr lang="en-GB" sz="2000">
              <a:solidFill>
                <a:srgbClr val="632523"/>
              </a:solidFill>
              <a:latin typeface="Cambria" pitchFamily="18" charset="0"/>
            </a:endParaRPr>
          </a:p>
          <a:p>
            <a:pPr eaLnBrk="1" hangingPunct="1">
              <a:lnSpc>
                <a:spcPct val="90000"/>
              </a:lnSpc>
            </a:pPr>
            <a:endParaRPr lang="sr-Latn-CS" sz="2000">
              <a:solidFill>
                <a:srgbClr val="CC0000"/>
              </a:solidFill>
            </a:endParaRPr>
          </a:p>
          <a:p>
            <a:pPr eaLnBrk="1" hangingPunct="1">
              <a:lnSpc>
                <a:spcPct val="90000"/>
              </a:lnSpc>
            </a:pPr>
            <a:endParaRPr lang="sr-Latn-CS" sz="2000" b="1">
              <a:solidFill>
                <a:srgbClr val="CC0000"/>
              </a:solidFill>
              <a:latin typeface="Cambria" pitchFamily="18" charset="0"/>
            </a:endParaRPr>
          </a:p>
          <a:p>
            <a:pPr eaLnBrk="1" hangingPunct="1">
              <a:lnSpc>
                <a:spcPct val="90000"/>
              </a:lnSpc>
            </a:pPr>
            <a:endParaRPr lang="sr-Latn-CS" sz="2000" b="1">
              <a:solidFill>
                <a:srgbClr val="CC0000"/>
              </a:solidFill>
              <a:latin typeface="Cambria" pitchFamily="18" charset="0"/>
            </a:endParaRPr>
          </a:p>
          <a:p>
            <a:pPr eaLnBrk="1" hangingPunct="1">
              <a:lnSpc>
                <a:spcPct val="90000"/>
              </a:lnSpc>
            </a:pPr>
            <a:endParaRPr lang="sr-Latn-CS" sz="2000" b="1">
              <a:solidFill>
                <a:srgbClr val="CC0000"/>
              </a:solidFill>
              <a:latin typeface="Cambria" pitchFamily="18" charset="0"/>
            </a:endParaRPr>
          </a:p>
          <a:p>
            <a:pPr eaLnBrk="1" hangingPunct="1">
              <a:lnSpc>
                <a:spcPct val="90000"/>
              </a:lnSpc>
            </a:pPr>
            <a:endParaRPr lang="sr-Latn-CS" b="1">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0E6C4C3D-F482-4F1F-A2A0-8705827C82B1}" type="slidenum">
              <a:rPr lang="en-US" sz="1200">
                <a:solidFill>
                  <a:schemeClr val="tx1">
                    <a:tint val="75000"/>
                  </a:schemeClr>
                </a:solidFill>
                <a:latin typeface="+mn-lt"/>
              </a:rPr>
              <a:pPr algn="r" eaLnBrk="1" fontAlgn="auto" hangingPunct="1">
                <a:spcBef>
                  <a:spcPts val="0"/>
                </a:spcBef>
                <a:spcAft>
                  <a:spcPts val="0"/>
                </a:spcAft>
                <a:defRPr/>
              </a:pPr>
              <a:t>44</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1508"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2151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2152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21521" name="Rectangle 16"/>
          <p:cNvSpPr>
            <a:spLocks noChangeArrowheads="1"/>
          </p:cNvSpPr>
          <p:nvPr/>
        </p:nvSpPr>
        <p:spPr bwMode="auto">
          <a:xfrm>
            <a:off x="574675" y="1143000"/>
            <a:ext cx="7831138" cy="5702300"/>
          </a:xfrm>
          <a:prstGeom prst="rect">
            <a:avLst/>
          </a:prstGeom>
          <a:noFill/>
          <a:ln w="9525">
            <a:noFill/>
            <a:miter lim="800000"/>
            <a:headEnd/>
            <a:tailEnd/>
          </a:ln>
        </p:spPr>
        <p:txBody>
          <a:bodyPr>
            <a:spAutoFit/>
          </a:bodyPr>
          <a:lstStyle/>
          <a:p>
            <a:pPr algn="ctr" eaLnBrk="1" hangingPunct="1">
              <a:lnSpc>
                <a:spcPct val="90000"/>
              </a:lnSpc>
            </a:pPr>
            <a:r>
              <a:rPr lang="en-US" dirty="0">
                <a:solidFill>
                  <a:srgbClr val="CC0000"/>
                </a:solidFill>
              </a:rPr>
              <a:t> </a:t>
            </a:r>
            <a:endParaRPr lang="sl-SI" dirty="0">
              <a:solidFill>
                <a:srgbClr val="CC0000"/>
              </a:solidFill>
            </a:endParaRPr>
          </a:p>
          <a:p>
            <a:pPr algn="ctr" eaLnBrk="1" hangingPunct="1">
              <a:lnSpc>
                <a:spcPct val="90000"/>
              </a:lnSpc>
            </a:pPr>
            <a:r>
              <a:rPr lang="sr-Latn-CS" sz="2400" b="1" dirty="0">
                <a:solidFill>
                  <a:srgbClr val="632523"/>
                </a:solidFill>
                <a:latin typeface="Cambria" pitchFamily="18" charset="0"/>
              </a:rPr>
              <a:t>1.Equal treatment</a:t>
            </a:r>
          </a:p>
          <a:p>
            <a:pPr eaLnBrk="1" hangingPunct="1"/>
            <a:endParaRPr lang="sl-SI" sz="2400" b="1" dirty="0">
              <a:solidFill>
                <a:srgbClr val="632523"/>
              </a:solidFill>
              <a:latin typeface="Cambria" pitchFamily="18" charset="0"/>
            </a:endParaRPr>
          </a:p>
          <a:p>
            <a:pPr algn="just" eaLnBrk="1" hangingPunct="1"/>
            <a:r>
              <a:rPr lang="sr-Latn-CS" sz="2000" b="1" u="sng" dirty="0">
                <a:solidFill>
                  <a:srgbClr val="632523"/>
                </a:solidFill>
                <a:latin typeface="Cambria" pitchFamily="18" charset="0"/>
              </a:rPr>
              <a:t>Pension and disability insurance</a:t>
            </a:r>
            <a:endParaRPr lang="en-GB" sz="2000" b="1" u="sng" dirty="0">
              <a:solidFill>
                <a:srgbClr val="632523"/>
              </a:solidFill>
              <a:latin typeface="Cambria" pitchFamily="18" charset="0"/>
            </a:endParaRPr>
          </a:p>
          <a:p>
            <a:pPr algn="just" eaLnBrk="1" hangingPunct="1"/>
            <a:r>
              <a:rPr lang="en-US" sz="2000" dirty="0">
                <a:solidFill>
                  <a:srgbClr val="632523"/>
                </a:solidFill>
                <a:latin typeface="Cambria" pitchFamily="18" charset="0"/>
              </a:rPr>
              <a:t>- </a:t>
            </a:r>
            <a:r>
              <a:rPr lang="sr-Latn-CS" sz="2000" dirty="0">
                <a:solidFill>
                  <a:srgbClr val="632523"/>
                </a:solidFill>
                <a:latin typeface="Cambria" pitchFamily="18" charset="0"/>
              </a:rPr>
              <a:t>For all employed persons, regardless of their citizenship</a:t>
            </a:r>
            <a:endParaRPr lang="en-GB" sz="2000" dirty="0">
              <a:solidFill>
                <a:srgbClr val="632523"/>
              </a:solidFill>
              <a:latin typeface="Cambria" pitchFamily="18" charset="0"/>
            </a:endParaRPr>
          </a:p>
          <a:p>
            <a:pPr algn="just" eaLnBrk="1" hangingPunct="1"/>
            <a:r>
              <a:rPr lang="en-US" sz="2000" dirty="0">
                <a:solidFill>
                  <a:srgbClr val="632523"/>
                </a:solidFill>
                <a:latin typeface="Cambria" pitchFamily="18" charset="0"/>
              </a:rPr>
              <a:t>- </a:t>
            </a:r>
            <a:r>
              <a:rPr lang="sr-Latn-CS" sz="2000" dirty="0">
                <a:solidFill>
                  <a:srgbClr val="632523"/>
                </a:solidFill>
                <a:latin typeface="Cambria" pitchFamily="18" charset="0"/>
              </a:rPr>
              <a:t>Migrant workers-right and obligations to be registered</a:t>
            </a:r>
            <a:endParaRPr lang="en-GB" sz="2000" dirty="0">
              <a:solidFill>
                <a:srgbClr val="632523"/>
              </a:solidFill>
              <a:latin typeface="Cambria" pitchFamily="18" charset="0"/>
            </a:endParaRPr>
          </a:p>
          <a:p>
            <a:pPr algn="just" eaLnBrk="1" hangingPunct="1"/>
            <a:endParaRPr lang="en-GB" sz="1000" b="1" dirty="0">
              <a:solidFill>
                <a:srgbClr val="632523"/>
              </a:solidFill>
              <a:latin typeface="Cambria" pitchFamily="18" charset="0"/>
            </a:endParaRPr>
          </a:p>
          <a:p>
            <a:pPr algn="just" eaLnBrk="1" hangingPunct="1"/>
            <a:r>
              <a:rPr lang="sr-Latn-CS" sz="2000" b="1" u="sng" dirty="0">
                <a:solidFill>
                  <a:srgbClr val="632523"/>
                </a:solidFill>
                <a:latin typeface="Cambria" pitchFamily="18" charset="0"/>
              </a:rPr>
              <a:t>Health insurance</a:t>
            </a:r>
            <a:endParaRPr lang="en-GB" sz="2000" b="1" u="sng" dirty="0">
              <a:solidFill>
                <a:srgbClr val="632523"/>
              </a:solidFill>
              <a:latin typeface="Cambria" pitchFamily="18" charset="0"/>
            </a:endParaRPr>
          </a:p>
          <a:p>
            <a:pPr algn="just" eaLnBrk="1" hangingPunct="1"/>
            <a:r>
              <a:rPr lang="en-US" sz="2000" dirty="0">
                <a:solidFill>
                  <a:srgbClr val="632523"/>
                </a:solidFill>
                <a:latin typeface="Cambria" pitchFamily="18" charset="0"/>
              </a:rPr>
              <a:t>- </a:t>
            </a:r>
            <a:r>
              <a:rPr lang="sr-Latn-CS" sz="2000" dirty="0">
                <a:solidFill>
                  <a:srgbClr val="632523"/>
                </a:solidFill>
                <a:latin typeface="Cambria" pitchFamily="18" charset="0"/>
              </a:rPr>
              <a:t>Does not differentiate between Montenegrin and foreign nationals,</a:t>
            </a:r>
            <a:endParaRPr lang="en-GB" sz="2000" dirty="0">
              <a:solidFill>
                <a:srgbClr val="632523"/>
              </a:solidFill>
              <a:latin typeface="Cambria" pitchFamily="18" charset="0"/>
            </a:endParaRPr>
          </a:p>
          <a:p>
            <a:pPr algn="just" eaLnBrk="1" hangingPunct="1"/>
            <a:endParaRPr lang="en-GB" sz="1000" b="1" dirty="0">
              <a:solidFill>
                <a:srgbClr val="632523"/>
              </a:solidFill>
              <a:latin typeface="Cambria" pitchFamily="18" charset="0"/>
            </a:endParaRPr>
          </a:p>
          <a:p>
            <a:pPr algn="just" eaLnBrk="1" hangingPunct="1"/>
            <a:r>
              <a:rPr lang="sr-Latn-CS" sz="2000" b="1" u="sng" dirty="0">
                <a:solidFill>
                  <a:srgbClr val="632523"/>
                </a:solidFill>
                <a:latin typeface="Cambria" pitchFamily="18" charset="0"/>
              </a:rPr>
              <a:t>Unemployment insurance</a:t>
            </a:r>
            <a:endParaRPr lang="en-GB" sz="2000" b="1" u="sng" dirty="0">
              <a:solidFill>
                <a:srgbClr val="632523"/>
              </a:solidFill>
              <a:latin typeface="Cambria" pitchFamily="18" charset="0"/>
            </a:endParaRPr>
          </a:p>
          <a:p>
            <a:pPr algn="just" eaLnBrk="1" hangingPunct="1"/>
            <a:r>
              <a:rPr lang="sr-Latn-CS" sz="2000" dirty="0">
                <a:solidFill>
                  <a:srgbClr val="632523"/>
                </a:solidFill>
                <a:latin typeface="Cambria" pitchFamily="18" charset="0"/>
              </a:rPr>
              <a:t>- Does not differentiate between </a:t>
            </a:r>
            <a:r>
              <a:rPr lang="en-US" sz="2000" dirty="0" smtClean="0">
                <a:solidFill>
                  <a:srgbClr val="632523"/>
                </a:solidFill>
                <a:latin typeface="Cambria" pitchFamily="18" charset="0"/>
              </a:rPr>
              <a:t>an </a:t>
            </a:r>
            <a:r>
              <a:rPr lang="sr-Latn-CS" sz="2000" dirty="0" smtClean="0">
                <a:solidFill>
                  <a:srgbClr val="632523"/>
                </a:solidFill>
                <a:latin typeface="Cambria" pitchFamily="18" charset="0"/>
              </a:rPr>
              <a:t>unemployed </a:t>
            </a:r>
            <a:r>
              <a:rPr lang="sr-Latn-CS" sz="2000" dirty="0">
                <a:solidFill>
                  <a:srgbClr val="632523"/>
                </a:solidFill>
                <a:latin typeface="Cambria" pitchFamily="18" charset="0"/>
              </a:rPr>
              <a:t>person with a Montenegrin citizenship and a foreigner with a personal work permit who is registered at the Employment Office,</a:t>
            </a:r>
            <a:endParaRPr lang="en-GB" sz="2000" dirty="0">
              <a:solidFill>
                <a:srgbClr val="632523"/>
              </a:solidFill>
              <a:latin typeface="Cambria" pitchFamily="18" charset="0"/>
            </a:endParaRPr>
          </a:p>
          <a:p>
            <a:pPr algn="just" eaLnBrk="1" hangingPunct="1">
              <a:lnSpc>
                <a:spcPct val="90000"/>
              </a:lnSpc>
            </a:pPr>
            <a:endParaRPr lang="sr-Latn-CS" sz="2000" b="1" dirty="0">
              <a:solidFill>
                <a:srgbClr val="CC0000"/>
              </a:solidFill>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b="1"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B5E5F3C3-29CF-4650-97E5-EDF391FF03F2}" type="slidenum">
              <a:rPr lang="en-US" sz="1200">
                <a:solidFill>
                  <a:schemeClr val="tx1">
                    <a:tint val="75000"/>
                  </a:schemeClr>
                </a:solidFill>
                <a:latin typeface="+mn-lt"/>
              </a:rPr>
              <a:pPr algn="r" eaLnBrk="1" fontAlgn="auto" hangingPunct="1">
                <a:spcBef>
                  <a:spcPts val="0"/>
                </a:spcBef>
                <a:spcAft>
                  <a:spcPts val="0"/>
                </a:spcAft>
                <a:defRPr/>
              </a:pPr>
              <a:t>45</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2532"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2254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22544"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498475" y="1219200"/>
            <a:ext cx="7907338" cy="6438900"/>
          </a:xfrm>
          <a:prstGeom prst="rect">
            <a:avLst/>
          </a:prstGeom>
        </p:spPr>
        <p:txBody>
          <a:bodyPr>
            <a:spAutoFit/>
          </a:bodyPr>
          <a:lstStyle/>
          <a:p>
            <a:pPr algn="ctr" eaLnBrk="1" hangingPunct="1">
              <a:lnSpc>
                <a:spcPct val="90000"/>
              </a:lnSpc>
            </a:pPr>
            <a:r>
              <a:rPr lang="en-US" dirty="0">
                <a:solidFill>
                  <a:srgbClr val="CC0000"/>
                </a:solidFill>
              </a:rPr>
              <a:t> </a:t>
            </a:r>
            <a:endParaRPr lang="sl-SI" dirty="0">
              <a:solidFill>
                <a:srgbClr val="CC0000"/>
              </a:solidFill>
            </a:endParaRPr>
          </a:p>
          <a:p>
            <a:pPr algn="ctr" eaLnBrk="1" hangingPunct="1">
              <a:lnSpc>
                <a:spcPct val="90000"/>
              </a:lnSpc>
            </a:pPr>
            <a:r>
              <a:rPr lang="sr-Latn-CS" sz="2400" b="1" dirty="0">
                <a:solidFill>
                  <a:srgbClr val="632523"/>
                </a:solidFill>
                <a:latin typeface="Cambria" pitchFamily="18" charset="0"/>
              </a:rPr>
              <a:t>2.Existing legislation</a:t>
            </a:r>
            <a:endParaRPr lang="sl-SI" sz="2000" b="1" i="1" dirty="0">
              <a:solidFill>
                <a:srgbClr val="632523"/>
              </a:solidFill>
              <a:latin typeface="Cambria" pitchFamily="18" charset="0"/>
            </a:endParaRPr>
          </a:p>
          <a:p>
            <a:pPr algn="just" eaLnBrk="1" hangingPunct="1">
              <a:buFont typeface="Wingdings" pitchFamily="2" charset="2"/>
              <a:buChar char="§"/>
            </a:pPr>
            <a:r>
              <a:rPr lang="sl-SI" sz="2000" b="1" i="1" dirty="0">
                <a:solidFill>
                  <a:srgbClr val="632523"/>
                </a:solidFill>
                <a:latin typeface="Cambria" pitchFamily="18" charset="0"/>
              </a:rPr>
              <a:t> </a:t>
            </a:r>
            <a:r>
              <a:rPr lang="sr-Latn-CS" dirty="0">
                <a:solidFill>
                  <a:srgbClr val="632523"/>
                </a:solidFill>
                <a:latin typeface="Cambria" pitchFamily="18" charset="0"/>
              </a:rPr>
              <a:t>Lex loci laboris </a:t>
            </a:r>
            <a:r>
              <a:rPr lang="en-GB" dirty="0">
                <a:solidFill>
                  <a:srgbClr val="632523"/>
                </a:solidFill>
                <a:latin typeface="Cambria" pitchFamily="18" charset="0"/>
              </a:rPr>
              <a:t>(</a:t>
            </a:r>
            <a:r>
              <a:rPr lang="sr-Latn-CS" dirty="0">
                <a:solidFill>
                  <a:srgbClr val="632523"/>
                </a:solidFill>
                <a:latin typeface="Cambria" pitchFamily="18" charset="0"/>
              </a:rPr>
              <a:t>for all the branches of social insurance</a:t>
            </a:r>
            <a:r>
              <a:rPr lang="en-GB" dirty="0">
                <a:solidFill>
                  <a:srgbClr val="632523"/>
                </a:solidFill>
                <a:latin typeface="Cambria" pitchFamily="18" charset="0"/>
              </a:rPr>
              <a:t>)</a:t>
            </a:r>
          </a:p>
          <a:p>
            <a:pPr algn="just" eaLnBrk="1" hangingPunct="1">
              <a:buFont typeface="Wingdings" pitchFamily="2" charset="2"/>
              <a:buChar char="§"/>
            </a:pPr>
            <a:r>
              <a:rPr lang="sr-Latn-CS" dirty="0">
                <a:solidFill>
                  <a:srgbClr val="632523"/>
                </a:solidFill>
                <a:latin typeface="Cambria" pitchFamily="18" charset="0"/>
              </a:rPr>
              <a:t> Lex loci domicilii </a:t>
            </a:r>
            <a:r>
              <a:rPr lang="en-GB" dirty="0">
                <a:solidFill>
                  <a:srgbClr val="632523"/>
                </a:solidFill>
                <a:latin typeface="Cambria" pitchFamily="18" charset="0"/>
              </a:rPr>
              <a:t>(</a:t>
            </a:r>
            <a:r>
              <a:rPr lang="sr-Latn-CS" dirty="0">
                <a:solidFill>
                  <a:srgbClr val="632523"/>
                </a:solidFill>
                <a:latin typeface="Cambria" pitchFamily="18" charset="0"/>
              </a:rPr>
              <a:t>child benefit</a:t>
            </a:r>
            <a:r>
              <a:rPr lang="en-GB" dirty="0">
                <a:solidFill>
                  <a:srgbClr val="632523"/>
                </a:solidFill>
                <a:latin typeface="Cambria" pitchFamily="18" charset="0"/>
              </a:rPr>
              <a:t>)</a:t>
            </a:r>
          </a:p>
          <a:p>
            <a:pPr algn="just" eaLnBrk="1" hangingPunct="1"/>
            <a:r>
              <a:rPr lang="sr-Latn-CS" b="1" dirty="0">
                <a:solidFill>
                  <a:srgbClr val="632523"/>
                </a:solidFill>
                <a:latin typeface="Cambria" pitchFamily="18" charset="0"/>
              </a:rPr>
              <a:t>Rights to the pension and disability insurance</a:t>
            </a:r>
            <a:endParaRPr lang="en-GB" b="1" dirty="0">
              <a:solidFill>
                <a:srgbClr val="632523"/>
              </a:solidFill>
              <a:latin typeface="Cambria" pitchFamily="18" charset="0"/>
            </a:endParaRPr>
          </a:p>
          <a:p>
            <a:pPr algn="just" eaLnBrk="1" hangingPunct="1"/>
            <a:r>
              <a:rPr lang="en-US" dirty="0">
                <a:solidFill>
                  <a:srgbClr val="632523"/>
                </a:solidFill>
                <a:latin typeface="Cambria" pitchFamily="18" charset="0"/>
              </a:rPr>
              <a:t>- </a:t>
            </a:r>
            <a:r>
              <a:rPr lang="sr-Latn-CS" dirty="0">
                <a:solidFill>
                  <a:srgbClr val="632523"/>
                </a:solidFill>
                <a:latin typeface="Cambria" pitchFamily="18" charset="0"/>
              </a:rPr>
              <a:t>Based on the insurance period</a:t>
            </a:r>
            <a:endParaRPr lang="en-GB" dirty="0">
              <a:solidFill>
                <a:srgbClr val="632523"/>
              </a:solidFill>
              <a:latin typeface="Cambria" pitchFamily="18" charset="0"/>
            </a:endParaRPr>
          </a:p>
          <a:p>
            <a:pPr algn="just" eaLnBrk="1" hangingPunct="1"/>
            <a:r>
              <a:rPr lang="en-US" dirty="0">
                <a:solidFill>
                  <a:srgbClr val="632523"/>
                </a:solidFill>
                <a:latin typeface="Cambria" pitchFamily="18" charset="0"/>
              </a:rPr>
              <a:t>- </a:t>
            </a:r>
            <a:r>
              <a:rPr lang="sr-Latn-CS" dirty="0">
                <a:solidFill>
                  <a:srgbClr val="632523"/>
                </a:solidFill>
                <a:latin typeface="Cambria" pitchFamily="18" charset="0"/>
              </a:rPr>
              <a:t>Export of benefits, based on the international treaties on social insurance and </a:t>
            </a:r>
            <a:r>
              <a:rPr lang="sr-Latn-CS" dirty="0" smtClean="0">
                <a:solidFill>
                  <a:srgbClr val="632523"/>
                </a:solidFill>
                <a:latin typeface="Cambria" pitchFamily="18" charset="0"/>
              </a:rPr>
              <a:t> </a:t>
            </a:r>
            <a:r>
              <a:rPr lang="sr-Latn-CS" dirty="0">
                <a:solidFill>
                  <a:srgbClr val="632523"/>
                </a:solidFill>
                <a:latin typeface="Cambria" pitchFamily="18" charset="0"/>
              </a:rPr>
              <a:t>on the basis of reciprocity</a:t>
            </a:r>
          </a:p>
          <a:p>
            <a:pPr algn="just" eaLnBrk="1" hangingPunct="1"/>
            <a:r>
              <a:rPr lang="sr-Latn-CS" b="1" dirty="0">
                <a:solidFill>
                  <a:srgbClr val="632523"/>
                </a:solidFill>
                <a:effectLst>
                  <a:outerShdw blurRad="38100" dist="38100" dir="2700000" algn="tl">
                    <a:srgbClr val="C0C0C0"/>
                  </a:outerShdw>
                </a:effectLst>
                <a:latin typeface="Cambria" pitchFamily="18" charset="0"/>
              </a:rPr>
              <a:t>Exceptions to the</a:t>
            </a:r>
            <a:r>
              <a:rPr lang="en-US" b="1" dirty="0">
                <a:solidFill>
                  <a:srgbClr val="632523"/>
                </a:solidFill>
                <a:effectLst>
                  <a:outerShdw blurRad="38100" dist="38100" dir="2700000" algn="tl">
                    <a:srgbClr val="C0C0C0"/>
                  </a:outerShdw>
                </a:effectLst>
                <a:latin typeface="Cambria" pitchFamily="18" charset="0"/>
              </a:rPr>
              <a:t> </a:t>
            </a:r>
            <a:r>
              <a:rPr lang="en-US" b="1" dirty="0" err="1">
                <a:solidFill>
                  <a:srgbClr val="632523"/>
                </a:solidFill>
                <a:effectLst>
                  <a:outerShdw blurRad="38100" dist="38100" dir="2700000" algn="tl">
                    <a:srgbClr val="C0C0C0"/>
                  </a:outerShdw>
                </a:effectLst>
                <a:latin typeface="Cambria" pitchFamily="18" charset="0"/>
              </a:rPr>
              <a:t>lex</a:t>
            </a:r>
            <a:r>
              <a:rPr lang="en-US" b="1" dirty="0">
                <a:solidFill>
                  <a:srgbClr val="632523"/>
                </a:solidFill>
                <a:effectLst>
                  <a:outerShdw blurRad="38100" dist="38100" dir="2700000" algn="tl">
                    <a:srgbClr val="C0C0C0"/>
                  </a:outerShdw>
                </a:effectLst>
                <a:latin typeface="Cambria" pitchFamily="18" charset="0"/>
              </a:rPr>
              <a:t> loci </a:t>
            </a:r>
            <a:r>
              <a:rPr lang="en-US" b="1" dirty="0" err="1">
                <a:solidFill>
                  <a:srgbClr val="632523"/>
                </a:solidFill>
                <a:effectLst>
                  <a:outerShdw blurRad="38100" dist="38100" dir="2700000" algn="tl">
                    <a:srgbClr val="C0C0C0"/>
                  </a:outerShdw>
                </a:effectLst>
                <a:latin typeface="Cambria" pitchFamily="18" charset="0"/>
              </a:rPr>
              <a:t>laboris</a:t>
            </a:r>
            <a:r>
              <a:rPr lang="sr-Latn-CS" b="1" dirty="0">
                <a:solidFill>
                  <a:srgbClr val="632523"/>
                </a:solidFill>
                <a:effectLst>
                  <a:outerShdw blurRad="38100" dist="38100" dir="2700000" algn="tl">
                    <a:srgbClr val="C0C0C0"/>
                  </a:outerShdw>
                </a:effectLst>
                <a:latin typeface="Cambria" pitchFamily="18" charset="0"/>
              </a:rPr>
              <a:t> principle</a:t>
            </a:r>
          </a:p>
          <a:p>
            <a:pPr algn="just" eaLnBrk="1" hangingPunct="1"/>
            <a:r>
              <a:rPr lang="en-US" b="1" dirty="0">
                <a:solidFill>
                  <a:srgbClr val="632523"/>
                </a:solidFill>
                <a:effectLst>
                  <a:outerShdw blurRad="38100" dist="38100" dir="2700000" algn="tl">
                    <a:srgbClr val="C0C0C0"/>
                  </a:outerShdw>
                </a:effectLst>
                <a:latin typeface="Cambria" pitchFamily="18" charset="0"/>
              </a:rPr>
              <a:t>-</a:t>
            </a:r>
            <a:r>
              <a:rPr lang="sr-Latn-CS" dirty="0" smtClean="0">
                <a:solidFill>
                  <a:srgbClr val="632523"/>
                </a:solidFill>
                <a:effectLst>
                  <a:outerShdw blurRad="38100" dist="38100" dir="2700000" algn="tl">
                    <a:srgbClr val="C0C0C0"/>
                  </a:outerShdw>
                </a:effectLst>
                <a:latin typeface="Cambria" pitchFamily="18" charset="0"/>
              </a:rPr>
              <a:t>se</a:t>
            </a:r>
            <a:r>
              <a:rPr lang="en-US" dirty="0" err="1" smtClean="0">
                <a:solidFill>
                  <a:srgbClr val="632523"/>
                </a:solidFill>
                <a:effectLst>
                  <a:outerShdw blurRad="38100" dist="38100" dir="2700000" algn="tl">
                    <a:srgbClr val="C0C0C0"/>
                  </a:outerShdw>
                </a:effectLst>
                <a:latin typeface="Cambria" pitchFamily="18" charset="0"/>
              </a:rPr>
              <a:t>conded</a:t>
            </a:r>
            <a:r>
              <a:rPr lang="sr-Latn-CS" b="1" dirty="0" smtClean="0">
                <a:solidFill>
                  <a:srgbClr val="632523"/>
                </a:solidFill>
                <a:effectLst>
                  <a:outerShdw blurRad="38100" dist="38100" dir="2700000" algn="tl">
                    <a:srgbClr val="C0C0C0"/>
                  </a:outerShdw>
                </a:effectLst>
                <a:latin typeface="Cambria" pitchFamily="18" charset="0"/>
              </a:rPr>
              <a:t> </a:t>
            </a:r>
            <a:r>
              <a:rPr lang="sr-Latn-CS" dirty="0">
                <a:solidFill>
                  <a:srgbClr val="632523"/>
                </a:solidFill>
                <a:effectLst>
                  <a:outerShdw blurRad="38100" dist="38100" dir="2700000" algn="tl">
                    <a:srgbClr val="C0C0C0"/>
                  </a:outerShdw>
                </a:effectLst>
                <a:latin typeface="Cambria" pitchFamily="18" charset="0"/>
              </a:rPr>
              <a:t>persons</a:t>
            </a:r>
          </a:p>
          <a:p>
            <a:pPr algn="just" eaLnBrk="1" hangingPunct="1"/>
            <a:r>
              <a:rPr lang="en-US" b="1" dirty="0">
                <a:solidFill>
                  <a:srgbClr val="632523"/>
                </a:solidFill>
                <a:effectLst>
                  <a:outerShdw blurRad="38100" dist="38100" dir="2700000" algn="tl">
                    <a:srgbClr val="C0C0C0"/>
                  </a:outerShdw>
                </a:effectLst>
                <a:latin typeface="Cambria" pitchFamily="18" charset="0"/>
              </a:rPr>
              <a:t>-</a:t>
            </a:r>
            <a:r>
              <a:rPr lang="sr-Latn-CS" dirty="0">
                <a:solidFill>
                  <a:srgbClr val="632523"/>
                </a:solidFill>
                <a:effectLst>
                  <a:outerShdw blurRad="38100" dist="38100" dir="2700000" algn="tl">
                    <a:srgbClr val="C0C0C0"/>
                  </a:outerShdw>
                </a:effectLst>
                <a:latin typeface="Cambria" pitchFamily="18" charset="0"/>
              </a:rPr>
              <a:t>Montenegrin nationals employed abroad, if they are not under the compulsory insurance with the foreign insurer during that time</a:t>
            </a:r>
          </a:p>
          <a:p>
            <a:pPr algn="just" eaLnBrk="1" hangingPunct="1"/>
            <a:r>
              <a:rPr lang="en-US" dirty="0">
                <a:solidFill>
                  <a:srgbClr val="632523"/>
                </a:solidFill>
                <a:effectLst>
                  <a:outerShdw blurRad="38100" dist="38100" dir="2700000" algn="tl">
                    <a:srgbClr val="C0C0C0"/>
                  </a:outerShdw>
                </a:effectLst>
                <a:latin typeface="Cambria" pitchFamily="18" charset="0"/>
              </a:rPr>
              <a:t>-</a:t>
            </a:r>
            <a:r>
              <a:rPr lang="sr-Latn-CS" dirty="0">
                <a:solidFill>
                  <a:srgbClr val="632523"/>
                </a:solidFill>
                <a:effectLst>
                  <a:outerShdw blurRad="38100" dist="38100" dir="2700000" algn="tl">
                    <a:srgbClr val="C0C0C0"/>
                  </a:outerShdw>
                </a:effectLst>
                <a:latin typeface="Cambria" pitchFamily="18" charset="0"/>
              </a:rPr>
              <a:t>in accordance with the international treaties</a:t>
            </a:r>
          </a:p>
          <a:p>
            <a:pPr algn="just" eaLnBrk="1" hangingPunct="1">
              <a:buFont typeface="Wingdings" pitchFamily="2" charset="2"/>
              <a:buChar char="§"/>
            </a:pPr>
            <a:r>
              <a:rPr lang="sl-SI" dirty="0" smtClean="0">
                <a:solidFill>
                  <a:srgbClr val="632523"/>
                </a:solidFill>
                <a:latin typeface="Cambria" pitchFamily="18" charset="0"/>
              </a:rPr>
              <a:t>Se</a:t>
            </a:r>
            <a:r>
              <a:rPr lang="en-US" dirty="0" err="1" smtClean="0">
                <a:solidFill>
                  <a:srgbClr val="632523"/>
                </a:solidFill>
                <a:latin typeface="Cambria" pitchFamily="18" charset="0"/>
              </a:rPr>
              <a:t>conded</a:t>
            </a:r>
            <a:r>
              <a:rPr lang="sl-SI" dirty="0" smtClean="0">
                <a:solidFill>
                  <a:srgbClr val="632523"/>
                </a:solidFill>
                <a:latin typeface="Cambria" pitchFamily="18" charset="0"/>
              </a:rPr>
              <a:t> </a:t>
            </a:r>
            <a:r>
              <a:rPr lang="sl-SI" dirty="0">
                <a:solidFill>
                  <a:srgbClr val="632523"/>
                </a:solidFill>
                <a:latin typeface="Cambria" pitchFamily="18" charset="0"/>
              </a:rPr>
              <a:t>persons</a:t>
            </a:r>
            <a:endParaRPr lang="sr-Latn-CS" dirty="0">
              <a:solidFill>
                <a:srgbClr val="632523"/>
              </a:solidFill>
              <a:latin typeface="Cambria" pitchFamily="18" charset="0"/>
            </a:endParaRPr>
          </a:p>
          <a:p>
            <a:pPr algn="just" eaLnBrk="1" hangingPunct="1">
              <a:buFont typeface="Wingdings" pitchFamily="2" charset="2"/>
              <a:buChar char="§"/>
            </a:pPr>
            <a:r>
              <a:rPr lang="sr-Latn-CS" dirty="0">
                <a:solidFill>
                  <a:srgbClr val="632523"/>
                </a:solidFill>
                <a:latin typeface="Cambria" pitchFamily="18" charset="0"/>
              </a:rPr>
              <a:t>Travelling staff</a:t>
            </a:r>
            <a:endParaRPr lang="sl-SI" dirty="0">
              <a:solidFill>
                <a:srgbClr val="632523"/>
              </a:solidFill>
              <a:latin typeface="Cambria" pitchFamily="18" charset="0"/>
            </a:endParaRPr>
          </a:p>
          <a:p>
            <a:pPr algn="just" eaLnBrk="1" hangingPunct="1">
              <a:buFont typeface="Wingdings" pitchFamily="2" charset="2"/>
              <a:buChar char="§"/>
            </a:pPr>
            <a:r>
              <a:rPr lang="sl-SI" dirty="0">
                <a:solidFill>
                  <a:srgbClr val="632523"/>
                </a:solidFill>
                <a:latin typeface="Cambria" pitchFamily="18" charset="0"/>
              </a:rPr>
              <a:t>Crew of a ship</a:t>
            </a:r>
            <a:endParaRPr lang="sr-Latn-CS" dirty="0">
              <a:solidFill>
                <a:srgbClr val="632523"/>
              </a:solidFill>
              <a:latin typeface="Cambria" pitchFamily="18" charset="0"/>
            </a:endParaRPr>
          </a:p>
          <a:p>
            <a:pPr algn="just" eaLnBrk="1" hangingPunct="1">
              <a:buFont typeface="Wingdings" pitchFamily="2" charset="2"/>
              <a:buChar char="§"/>
            </a:pPr>
            <a:r>
              <a:rPr lang="en-GB" dirty="0">
                <a:solidFill>
                  <a:srgbClr val="632523"/>
                </a:solidFill>
                <a:latin typeface="Cambria" pitchFamily="18" charset="0"/>
              </a:rPr>
              <a:t>D</a:t>
            </a:r>
            <a:r>
              <a:rPr lang="sr-Latn-CS" dirty="0">
                <a:solidFill>
                  <a:srgbClr val="632523"/>
                </a:solidFill>
                <a:latin typeface="Cambria" pitchFamily="18" charset="0"/>
              </a:rPr>
              <a:t>iplomats/consuls</a:t>
            </a:r>
          </a:p>
          <a:p>
            <a:pPr algn="just" eaLnBrk="1" hangingPunct="1">
              <a:buFont typeface="Wingdings" pitchFamily="2" charset="2"/>
              <a:buChar char="§"/>
            </a:pPr>
            <a:r>
              <a:rPr lang="sr-Latn-CS" dirty="0">
                <a:solidFill>
                  <a:srgbClr val="632523"/>
                </a:solidFill>
                <a:latin typeface="Cambria" pitchFamily="18" charset="0"/>
              </a:rPr>
              <a:t>Other persons determined by the international treaties</a:t>
            </a:r>
            <a:endParaRPr lang="sr-Latn-CS" b="1" dirty="0">
              <a:solidFill>
                <a:srgbClr val="632523"/>
              </a:solidFill>
              <a:latin typeface="Cambria" pitchFamily="18" charset="0"/>
            </a:endParaRPr>
          </a:p>
          <a:p>
            <a:pPr algn="just" eaLnBrk="1" hangingPunct="1">
              <a:lnSpc>
                <a:spcPct val="90000"/>
              </a:lnSpc>
            </a:pPr>
            <a:endParaRPr lang="sr-Latn-CS" sz="2000" b="1" dirty="0">
              <a:solidFill>
                <a:srgbClr val="632523"/>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b="1"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42F9218C-570C-4D2F-95F8-57D0CB72DBEB}" type="slidenum">
              <a:rPr lang="en-US" sz="1200">
                <a:solidFill>
                  <a:schemeClr val="tx1">
                    <a:tint val="75000"/>
                  </a:schemeClr>
                </a:solidFill>
                <a:latin typeface="+mn-lt"/>
              </a:rPr>
              <a:pPr algn="r" eaLnBrk="1" fontAlgn="auto" hangingPunct="1">
                <a:spcBef>
                  <a:spcPts val="0"/>
                </a:spcBef>
                <a:spcAft>
                  <a:spcPts val="0"/>
                </a:spcAft>
                <a:defRPr/>
              </a:pPr>
              <a:t>46</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3556"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2356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2356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23569" name="Rectangle 16"/>
          <p:cNvSpPr>
            <a:spLocks noChangeArrowheads="1"/>
          </p:cNvSpPr>
          <p:nvPr/>
        </p:nvSpPr>
        <p:spPr bwMode="auto">
          <a:xfrm>
            <a:off x="574675" y="1295400"/>
            <a:ext cx="7831138" cy="5326063"/>
          </a:xfrm>
          <a:prstGeom prst="rect">
            <a:avLst/>
          </a:prstGeom>
          <a:noFill/>
          <a:ln w="9525">
            <a:noFill/>
            <a:miter lim="800000"/>
            <a:headEnd/>
            <a:tailEnd/>
          </a:ln>
        </p:spPr>
        <p:txBody>
          <a:bodyPr>
            <a:spAutoFit/>
          </a:bodyPr>
          <a:lstStyle/>
          <a:p>
            <a:pPr algn="ctr" eaLnBrk="1" hangingPunct="1">
              <a:lnSpc>
                <a:spcPct val="90000"/>
              </a:lnSpc>
            </a:pPr>
            <a:r>
              <a:rPr lang="en-US" dirty="0">
                <a:solidFill>
                  <a:srgbClr val="CC0000"/>
                </a:solidFill>
              </a:rPr>
              <a:t> </a:t>
            </a:r>
            <a:endParaRPr lang="sl-SI" dirty="0">
              <a:solidFill>
                <a:srgbClr val="CC0000"/>
              </a:solidFill>
            </a:endParaRPr>
          </a:p>
          <a:p>
            <a:pPr algn="ctr" eaLnBrk="1" hangingPunct="1">
              <a:lnSpc>
                <a:spcPct val="90000"/>
              </a:lnSpc>
            </a:pPr>
            <a:r>
              <a:rPr lang="sr-Latn-CS" sz="2400" b="1" dirty="0">
                <a:solidFill>
                  <a:srgbClr val="632523"/>
                </a:solidFill>
              </a:rPr>
              <a:t>Exisiting legislation</a:t>
            </a:r>
            <a:endParaRPr lang="sl-SI" sz="2400" b="1" dirty="0">
              <a:solidFill>
                <a:srgbClr val="632523"/>
              </a:solidFill>
              <a:latin typeface="Cambria" pitchFamily="18" charset="0"/>
            </a:endParaRPr>
          </a:p>
          <a:p>
            <a:pPr eaLnBrk="1" hangingPunct="1"/>
            <a:endParaRPr lang="sl-SI" sz="2000" b="1" i="1" dirty="0">
              <a:solidFill>
                <a:srgbClr val="632523"/>
              </a:solidFill>
              <a:latin typeface="Cambria" pitchFamily="18" charset="0"/>
            </a:endParaRPr>
          </a:p>
          <a:p>
            <a:pPr eaLnBrk="1" hangingPunct="1">
              <a:spcBef>
                <a:spcPct val="35000"/>
              </a:spcBef>
            </a:pPr>
            <a:r>
              <a:rPr lang="sr-Latn-CS" sz="2000" b="1" u="sng" dirty="0">
                <a:solidFill>
                  <a:srgbClr val="632523"/>
                </a:solidFill>
              </a:rPr>
              <a:t>Health insurance</a:t>
            </a:r>
            <a:endParaRPr lang="en-GB" sz="2000" b="1" u="sng" dirty="0">
              <a:solidFill>
                <a:srgbClr val="632523"/>
              </a:solidFill>
              <a:latin typeface="Cambria" pitchFamily="18" charset="0"/>
            </a:endParaRPr>
          </a:p>
          <a:p>
            <a:pPr eaLnBrk="1" hangingPunct="1">
              <a:spcBef>
                <a:spcPct val="35000"/>
              </a:spcBef>
            </a:pPr>
            <a:r>
              <a:rPr lang="sr-Latn-CS" sz="2000" dirty="0">
                <a:solidFill>
                  <a:srgbClr val="632523"/>
                </a:solidFill>
                <a:latin typeface="Cambria" pitchFamily="18" charset="0"/>
              </a:rPr>
              <a:t>-</a:t>
            </a:r>
            <a:r>
              <a:rPr lang="sr-Latn-CS" dirty="0">
                <a:solidFill>
                  <a:srgbClr val="632523"/>
                </a:solidFill>
                <a:latin typeface="Cambria" pitchFamily="18" charset="0"/>
              </a:rPr>
              <a:t>Acquiring the insured status</a:t>
            </a:r>
            <a:endParaRPr lang="en-GB" sz="2000" dirty="0">
              <a:solidFill>
                <a:srgbClr val="632523"/>
              </a:solidFill>
              <a:latin typeface="Cambria" pitchFamily="18" charset="0"/>
            </a:endParaRPr>
          </a:p>
          <a:p>
            <a:pPr eaLnBrk="1" hangingPunct="1">
              <a:spcBef>
                <a:spcPct val="35000"/>
              </a:spcBef>
            </a:pPr>
            <a:r>
              <a:rPr lang="sr-Latn-CS" sz="2000" dirty="0">
                <a:solidFill>
                  <a:srgbClr val="632523"/>
                </a:solidFill>
                <a:latin typeface="Cambria" pitchFamily="18" charset="0"/>
              </a:rPr>
              <a:t>- </a:t>
            </a:r>
            <a:r>
              <a:rPr lang="sr-Latn-CS" dirty="0">
                <a:solidFill>
                  <a:srgbClr val="632523"/>
                </a:solidFill>
                <a:latin typeface="Cambria" pitchFamily="18" charset="0"/>
              </a:rPr>
              <a:t>Exceptions</a:t>
            </a:r>
            <a:r>
              <a:rPr lang="sr-Latn-CS" sz="2000" dirty="0">
                <a:solidFill>
                  <a:srgbClr val="632523"/>
                </a:solidFill>
                <a:latin typeface="Cambria" pitchFamily="18" charset="0"/>
              </a:rPr>
              <a:t> </a:t>
            </a:r>
            <a:r>
              <a:rPr lang="sr-Latn-CS" dirty="0">
                <a:solidFill>
                  <a:srgbClr val="632523"/>
                </a:solidFill>
                <a:latin typeface="Cambria" pitchFamily="18" charset="0"/>
              </a:rPr>
              <a:t>to the</a:t>
            </a:r>
            <a:r>
              <a:rPr lang="sr-Latn-CS" sz="2000" dirty="0">
                <a:solidFill>
                  <a:srgbClr val="632523"/>
                </a:solidFill>
                <a:latin typeface="Cambria" pitchFamily="18" charset="0"/>
              </a:rPr>
              <a:t> </a:t>
            </a:r>
            <a:r>
              <a:rPr lang="sr-Latn-CS" dirty="0">
                <a:solidFill>
                  <a:srgbClr val="632523"/>
                </a:solidFill>
                <a:latin typeface="Cambria" pitchFamily="18" charset="0"/>
              </a:rPr>
              <a:t>lex </a:t>
            </a:r>
            <a:r>
              <a:rPr lang="en-GB" dirty="0">
                <a:solidFill>
                  <a:srgbClr val="632523"/>
                </a:solidFill>
                <a:latin typeface="Cambria" pitchFamily="18" charset="0"/>
              </a:rPr>
              <a:t>loci </a:t>
            </a:r>
            <a:r>
              <a:rPr lang="sr-Latn-CS" dirty="0">
                <a:solidFill>
                  <a:srgbClr val="632523"/>
                </a:solidFill>
                <a:latin typeface="Cambria" pitchFamily="18" charset="0"/>
              </a:rPr>
              <a:t>laboris</a:t>
            </a:r>
            <a:r>
              <a:rPr lang="en-GB" dirty="0">
                <a:solidFill>
                  <a:srgbClr val="632523"/>
                </a:solidFill>
                <a:latin typeface="Cambria" pitchFamily="18" charset="0"/>
              </a:rPr>
              <a:t> principle</a:t>
            </a:r>
            <a:r>
              <a:rPr lang="sr-Latn-CS" sz="2000" dirty="0">
                <a:solidFill>
                  <a:srgbClr val="632523"/>
                </a:solidFill>
                <a:latin typeface="Cambria" pitchFamily="18" charset="0"/>
              </a:rPr>
              <a:t> – </a:t>
            </a:r>
            <a:r>
              <a:rPr lang="sr-Latn-CS" dirty="0">
                <a:solidFill>
                  <a:srgbClr val="632523"/>
                </a:solidFill>
                <a:latin typeface="Cambria" pitchFamily="18" charset="0"/>
              </a:rPr>
              <a:t>envisaged by the bilateral agreements</a:t>
            </a:r>
            <a:endParaRPr lang="sr-Latn-CS" sz="2000" dirty="0">
              <a:solidFill>
                <a:srgbClr val="632523"/>
              </a:solidFill>
              <a:latin typeface="Cambria" pitchFamily="18" charset="0"/>
            </a:endParaRPr>
          </a:p>
          <a:p>
            <a:pPr lvl="1" eaLnBrk="1" hangingPunct="1">
              <a:spcBef>
                <a:spcPct val="35000"/>
              </a:spcBef>
              <a:buFont typeface="Wingdings" pitchFamily="2" charset="2"/>
              <a:buChar char="§"/>
            </a:pPr>
            <a:r>
              <a:rPr lang="sr-Latn-CS" sz="2000" dirty="0">
                <a:solidFill>
                  <a:srgbClr val="632523"/>
                </a:solidFill>
                <a:latin typeface="Cambria" pitchFamily="18" charset="0"/>
              </a:rPr>
              <a:t> </a:t>
            </a:r>
            <a:r>
              <a:rPr lang="en-GB" dirty="0">
                <a:solidFill>
                  <a:srgbClr val="632523"/>
                </a:solidFill>
                <a:latin typeface="Cambria" pitchFamily="18" charset="0"/>
              </a:rPr>
              <a:t>dip</a:t>
            </a:r>
            <a:r>
              <a:rPr lang="sr-Latn-CS" dirty="0">
                <a:solidFill>
                  <a:srgbClr val="632523"/>
                </a:solidFill>
                <a:latin typeface="Cambria" pitchFamily="18" charset="0"/>
              </a:rPr>
              <a:t>lomats</a:t>
            </a:r>
          </a:p>
          <a:p>
            <a:pPr lvl="1" eaLnBrk="1" hangingPunct="1">
              <a:spcBef>
                <a:spcPct val="35000"/>
              </a:spcBef>
              <a:buFont typeface="Wingdings" pitchFamily="2" charset="2"/>
              <a:buChar char="§"/>
            </a:pPr>
            <a:r>
              <a:rPr lang="sr-Latn-CS" dirty="0">
                <a:solidFill>
                  <a:srgbClr val="632523"/>
                </a:solidFill>
                <a:latin typeface="Cambria" pitchFamily="18" charset="0"/>
              </a:rPr>
              <a:t> crew of a ship</a:t>
            </a:r>
          </a:p>
          <a:p>
            <a:pPr lvl="1" eaLnBrk="1" hangingPunct="1">
              <a:spcBef>
                <a:spcPct val="35000"/>
              </a:spcBef>
              <a:buFont typeface="Wingdings" pitchFamily="2" charset="2"/>
              <a:buChar char="§"/>
            </a:pPr>
            <a:r>
              <a:rPr lang="sr-Latn-CS" dirty="0">
                <a:solidFill>
                  <a:srgbClr val="632523"/>
                </a:solidFill>
                <a:latin typeface="Cambria" pitchFamily="18" charset="0"/>
              </a:rPr>
              <a:t> employed in road, maritime and air transport</a:t>
            </a:r>
          </a:p>
          <a:p>
            <a:pPr lvl="1" eaLnBrk="1" hangingPunct="1">
              <a:spcBef>
                <a:spcPct val="35000"/>
              </a:spcBef>
              <a:buFont typeface="Wingdings" pitchFamily="2" charset="2"/>
              <a:buChar char="§"/>
            </a:pPr>
            <a:r>
              <a:rPr lang="sr-Latn-CS" dirty="0">
                <a:solidFill>
                  <a:srgbClr val="632523"/>
                </a:solidFill>
                <a:latin typeface="Cambria" pitchFamily="18" charset="0"/>
              </a:rPr>
              <a:t> temporarily relocated workers</a:t>
            </a:r>
            <a:endParaRPr lang="en-GB" dirty="0">
              <a:solidFill>
                <a:srgbClr val="632523"/>
              </a:solidFill>
              <a:latin typeface="Cambria" pitchFamily="18" charset="0"/>
            </a:endParaRPr>
          </a:p>
          <a:p>
            <a:pPr eaLnBrk="1" hangingPunct="1">
              <a:lnSpc>
                <a:spcPct val="90000"/>
              </a:lnSpc>
            </a:pPr>
            <a:endParaRPr lang="sr-Latn-CS" b="1" dirty="0">
              <a:solidFill>
                <a:srgbClr val="CC0000"/>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b="1"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980D98F1-5748-453E-92E1-1DF83EE46ECF}" type="slidenum">
              <a:rPr lang="en-US" sz="1200">
                <a:solidFill>
                  <a:schemeClr val="tx1">
                    <a:tint val="75000"/>
                  </a:schemeClr>
                </a:solidFill>
                <a:latin typeface="+mn-lt"/>
              </a:rPr>
              <a:pPr algn="r" eaLnBrk="1" fontAlgn="auto" hangingPunct="1">
                <a:spcBef>
                  <a:spcPts val="0"/>
                </a:spcBef>
                <a:spcAft>
                  <a:spcPts val="0"/>
                </a:spcAft>
                <a:defRPr/>
              </a:pPr>
              <a:t>47</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4580"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2458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2459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498475" y="1143000"/>
            <a:ext cx="8001000" cy="7140416"/>
          </a:xfrm>
          <a:prstGeom prst="rect">
            <a:avLst/>
          </a:prstGeom>
        </p:spPr>
        <p:txBody>
          <a:bodyPr>
            <a:spAutoFit/>
          </a:bodyPr>
          <a:lstStyle/>
          <a:p>
            <a:pPr algn="ctr" eaLnBrk="1" hangingPunct="1">
              <a:lnSpc>
                <a:spcPct val="90000"/>
              </a:lnSpc>
            </a:pPr>
            <a:r>
              <a:rPr lang="en-US" dirty="0">
                <a:solidFill>
                  <a:srgbClr val="CC0000"/>
                </a:solidFill>
              </a:rPr>
              <a:t> </a:t>
            </a:r>
            <a:endParaRPr lang="sl-SI" dirty="0">
              <a:solidFill>
                <a:srgbClr val="CC0000"/>
              </a:solidFill>
            </a:endParaRPr>
          </a:p>
          <a:p>
            <a:pPr algn="ctr" eaLnBrk="1" hangingPunct="1">
              <a:lnSpc>
                <a:spcPct val="90000"/>
              </a:lnSpc>
            </a:pPr>
            <a:r>
              <a:rPr lang="sr-Latn-CS" sz="2400" b="1" dirty="0">
                <a:solidFill>
                  <a:srgbClr val="632523"/>
                </a:solidFill>
                <a:latin typeface="Cambria" pitchFamily="18" charset="0"/>
              </a:rPr>
              <a:t>Existing legislation</a:t>
            </a:r>
            <a:r>
              <a:rPr lang="sl-SI" sz="2400" b="1" dirty="0">
                <a:solidFill>
                  <a:srgbClr val="632523"/>
                </a:solidFill>
                <a:latin typeface="Cambria" pitchFamily="18" charset="0"/>
              </a:rPr>
              <a:t> </a:t>
            </a:r>
          </a:p>
          <a:p>
            <a:pPr eaLnBrk="1" hangingPunct="1"/>
            <a:endParaRPr lang="sl-SI" sz="2000" b="1" i="1" dirty="0">
              <a:solidFill>
                <a:srgbClr val="632523"/>
              </a:solidFill>
              <a:latin typeface="Cambria" pitchFamily="18" charset="0"/>
            </a:endParaRPr>
          </a:p>
          <a:p>
            <a:pPr eaLnBrk="1" hangingPunct="1"/>
            <a:r>
              <a:rPr lang="sr-Latn-CS" sz="1600" b="1" dirty="0">
                <a:solidFill>
                  <a:srgbClr val="632523"/>
                </a:solidFill>
                <a:latin typeface="Cambria" pitchFamily="18" charset="0"/>
              </a:rPr>
              <a:t>Unemployment insurance</a:t>
            </a:r>
          </a:p>
          <a:p>
            <a:pPr eaLnBrk="1" hangingPunct="1"/>
            <a:r>
              <a:rPr lang="sr-Latn-CS" sz="1600" dirty="0">
                <a:solidFill>
                  <a:srgbClr val="632523"/>
                </a:solidFill>
                <a:latin typeface="Cambria" pitchFamily="18" charset="0"/>
              </a:rPr>
              <a:t>All employees are covered</a:t>
            </a:r>
          </a:p>
          <a:p>
            <a:pPr eaLnBrk="1" hangingPunct="1"/>
            <a:r>
              <a:rPr lang="sr-Latn-CS" sz="1600" dirty="0">
                <a:solidFill>
                  <a:srgbClr val="632523"/>
                </a:solidFill>
                <a:latin typeface="Cambria" pitchFamily="18" charset="0"/>
              </a:rPr>
              <a:t>Contributions of employer and employee</a:t>
            </a:r>
          </a:p>
          <a:p>
            <a:pPr eaLnBrk="1" hangingPunct="1"/>
            <a:r>
              <a:rPr lang="sr-Latn-CS" sz="1400" b="1" u="sng" dirty="0">
                <a:solidFill>
                  <a:srgbClr val="632523"/>
                </a:solidFill>
                <a:latin typeface="Cambria" pitchFamily="18" charset="0"/>
              </a:rPr>
              <a:t>Exceptions to the</a:t>
            </a:r>
            <a:r>
              <a:rPr lang="en-US" sz="1400" b="1" u="sng" dirty="0">
                <a:solidFill>
                  <a:srgbClr val="632523"/>
                </a:solidFill>
                <a:latin typeface="Cambria" pitchFamily="18" charset="0"/>
              </a:rPr>
              <a:t> </a:t>
            </a:r>
            <a:r>
              <a:rPr lang="en-US" sz="1400" b="1" u="sng" dirty="0" err="1">
                <a:solidFill>
                  <a:srgbClr val="632523"/>
                </a:solidFill>
                <a:latin typeface="Cambria" pitchFamily="18" charset="0"/>
              </a:rPr>
              <a:t>lex</a:t>
            </a:r>
            <a:r>
              <a:rPr lang="en-US" sz="1400" b="1" u="sng" dirty="0">
                <a:solidFill>
                  <a:srgbClr val="632523"/>
                </a:solidFill>
                <a:latin typeface="Cambria" pitchFamily="18" charset="0"/>
              </a:rPr>
              <a:t> loci </a:t>
            </a:r>
            <a:r>
              <a:rPr lang="en-US" sz="1400" b="1" u="sng" dirty="0" err="1">
                <a:solidFill>
                  <a:srgbClr val="632523"/>
                </a:solidFill>
                <a:latin typeface="Cambria" pitchFamily="18" charset="0"/>
              </a:rPr>
              <a:t>laboris</a:t>
            </a:r>
            <a:r>
              <a:rPr lang="sr-Latn-CS" sz="1400" b="1" u="sng" dirty="0">
                <a:solidFill>
                  <a:srgbClr val="632523"/>
                </a:solidFill>
                <a:latin typeface="Cambria" pitchFamily="18" charset="0"/>
              </a:rPr>
              <a:t> principle</a:t>
            </a:r>
            <a:endParaRPr lang="sr-Latn-CS" sz="1400" u="sng" dirty="0">
              <a:solidFill>
                <a:srgbClr val="632523"/>
              </a:solidFill>
              <a:latin typeface="Cambria" pitchFamily="18" charset="0"/>
            </a:endParaRPr>
          </a:p>
          <a:p>
            <a:pPr algn="just" eaLnBrk="1" hangingPunct="1">
              <a:buFont typeface="Wingdings" pitchFamily="2" charset="2"/>
              <a:buChar char="§"/>
            </a:pPr>
            <a:r>
              <a:rPr lang="en-US" sz="1400" dirty="0" smtClean="0">
                <a:solidFill>
                  <a:srgbClr val="632523"/>
                </a:solidFill>
                <a:latin typeface="Cambria" pitchFamily="18" charset="0"/>
              </a:rPr>
              <a:t>seconded</a:t>
            </a:r>
            <a:r>
              <a:rPr lang="sr-Latn-CS" sz="1400" dirty="0" smtClean="0">
                <a:solidFill>
                  <a:srgbClr val="632523"/>
                </a:solidFill>
                <a:latin typeface="Cambria" pitchFamily="18" charset="0"/>
              </a:rPr>
              <a:t> </a:t>
            </a:r>
            <a:r>
              <a:rPr lang="sr-Latn-CS" sz="1400" dirty="0">
                <a:solidFill>
                  <a:srgbClr val="632523"/>
                </a:solidFill>
                <a:latin typeface="Cambria" pitchFamily="18" charset="0"/>
              </a:rPr>
              <a:t>persons if they are not compulsorily insured under the regulations of that country or if not prescribed otherwise by an international treaty</a:t>
            </a:r>
            <a:r>
              <a:rPr lang="sl-SI" sz="1400" dirty="0">
                <a:solidFill>
                  <a:srgbClr val="632523"/>
                </a:solidFill>
                <a:latin typeface="Cambria" pitchFamily="18" charset="0"/>
              </a:rPr>
              <a:t>, </a:t>
            </a:r>
            <a:endParaRPr lang="sr-Latn-CS" sz="1400" dirty="0">
              <a:solidFill>
                <a:srgbClr val="632523"/>
              </a:solidFill>
              <a:latin typeface="Cambria" pitchFamily="18" charset="0"/>
            </a:endParaRPr>
          </a:p>
          <a:p>
            <a:pPr algn="just" eaLnBrk="1" hangingPunct="1">
              <a:buFont typeface="Wingdings" pitchFamily="2" charset="2"/>
              <a:buChar char="§"/>
            </a:pPr>
            <a:r>
              <a:rPr lang="sr-Latn-CS" sz="1400" dirty="0">
                <a:solidFill>
                  <a:srgbClr val="632523"/>
                </a:solidFill>
                <a:latin typeface="Cambria" pitchFamily="18" charset="0"/>
              </a:rPr>
              <a:t>Montenegrin nationals who are employed on the territory of Montenegro with foreign or international organizations and institutions, foreign diplomatic and consular representative offices or with foreign legal and natural persons, unless prescribed otherwise by an international treaty</a:t>
            </a:r>
            <a:r>
              <a:rPr lang="sl-SI" sz="1400" dirty="0">
                <a:solidFill>
                  <a:srgbClr val="632523"/>
                </a:solidFill>
                <a:latin typeface="Cambria" pitchFamily="18" charset="0"/>
              </a:rPr>
              <a:t>, </a:t>
            </a:r>
          </a:p>
          <a:p>
            <a:pPr algn="just" eaLnBrk="1" hangingPunct="1">
              <a:buFont typeface="Wingdings" pitchFamily="2" charset="2"/>
              <a:buChar char="§"/>
            </a:pPr>
            <a:r>
              <a:rPr lang="sl-SI" sz="1400" dirty="0">
                <a:solidFill>
                  <a:srgbClr val="632523"/>
                </a:solidFill>
                <a:latin typeface="Cambria" pitchFamily="18" charset="0"/>
              </a:rPr>
              <a:t>foreign nationals and stateless persons who are employed on the territory of Montenegro with foreign legal and natural persons, unless prescribed otherwise by an international treaty, or if they are not insured under the regulations of another country, </a:t>
            </a:r>
          </a:p>
          <a:p>
            <a:pPr algn="just" eaLnBrk="1" hangingPunct="1">
              <a:buFont typeface="Wingdings" pitchFamily="2" charset="2"/>
              <a:buChar char="§"/>
            </a:pPr>
            <a:r>
              <a:rPr lang="sl-SI" sz="1400" dirty="0">
                <a:solidFill>
                  <a:srgbClr val="632523"/>
                </a:solidFill>
                <a:latin typeface="Cambria" pitchFamily="18" charset="0"/>
              </a:rPr>
              <a:t>foreign nationals and stateless persons who are employed on the territory of Montenegro with international organizations and institutions and foreign diplomatic and consular representative offices, if that insurance is envisaged by an international treaty,</a:t>
            </a:r>
          </a:p>
          <a:p>
            <a:pPr algn="just" eaLnBrk="1" hangingPunct="1">
              <a:buFont typeface="Wingdings" pitchFamily="2" charset="2"/>
              <a:buChar char="§"/>
            </a:pPr>
            <a:r>
              <a:rPr lang="sl-SI" sz="1400" dirty="0">
                <a:solidFill>
                  <a:srgbClr val="632523"/>
                </a:solidFill>
                <a:latin typeface="Cambria" pitchFamily="18" charset="0"/>
              </a:rPr>
              <a:t>foreign nationals and stateless persons who are employed on the territory of Montenegro with domestic legal or natural persons, based on special treaties and agreements on international technical co-operation, unless prescribed otherwise by an international treaty, or if they are not insured under the regulations of another country,</a:t>
            </a:r>
            <a:endParaRPr lang="en-GB" sz="1400" dirty="0">
              <a:solidFill>
                <a:srgbClr val="632523"/>
              </a:solidFill>
              <a:latin typeface="Cambria" pitchFamily="18" charset="0"/>
            </a:endParaRPr>
          </a:p>
          <a:p>
            <a:pPr lvl="1" eaLnBrk="1" hangingPunct="1"/>
            <a:endParaRPr lang="en-GB" sz="2000" dirty="0">
              <a:solidFill>
                <a:srgbClr val="632523"/>
              </a:solidFill>
              <a:latin typeface="Cambria" pitchFamily="18" charset="0"/>
            </a:endParaRPr>
          </a:p>
          <a:p>
            <a:pPr lvl="1" eaLnBrk="1" hangingPunct="1"/>
            <a:r>
              <a:rPr lang="sl-SI" sz="2000" b="1" u="sng" dirty="0">
                <a:solidFill>
                  <a:srgbClr val="632523"/>
                </a:solidFill>
                <a:latin typeface="Cambria" pitchFamily="18" charset="0"/>
              </a:rPr>
              <a:t> </a:t>
            </a:r>
            <a:endParaRPr lang="sr-Latn-CS" sz="2000" b="1" u="sng" dirty="0">
              <a:solidFill>
                <a:srgbClr val="CC0000"/>
              </a:solidFill>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b="1"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F1C259E9-071F-4609-A7F0-915DB06C4BEA}" type="slidenum">
              <a:rPr lang="en-US" sz="1200">
                <a:solidFill>
                  <a:schemeClr val="tx1">
                    <a:tint val="75000"/>
                  </a:schemeClr>
                </a:solidFill>
                <a:latin typeface="+mn-lt"/>
              </a:rPr>
              <a:pPr algn="r" eaLnBrk="1" fontAlgn="auto" hangingPunct="1">
                <a:spcBef>
                  <a:spcPts val="0"/>
                </a:spcBef>
                <a:spcAft>
                  <a:spcPts val="0"/>
                </a:spcAft>
                <a:defRPr/>
              </a:pPr>
              <a:t>48</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5604"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2561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2561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25617" name="Rectangle 16"/>
          <p:cNvSpPr>
            <a:spLocks noChangeArrowheads="1"/>
          </p:cNvSpPr>
          <p:nvPr/>
        </p:nvSpPr>
        <p:spPr bwMode="auto">
          <a:xfrm>
            <a:off x="574675" y="1143000"/>
            <a:ext cx="7924800" cy="4881563"/>
          </a:xfrm>
          <a:prstGeom prst="rect">
            <a:avLst/>
          </a:prstGeom>
          <a:noFill/>
          <a:ln w="9525">
            <a:noFill/>
            <a:miter lim="800000"/>
            <a:headEnd/>
            <a:tailEnd/>
          </a:ln>
        </p:spPr>
        <p:txBody>
          <a:bodyPr>
            <a:spAutoFit/>
          </a:bodyPr>
          <a:lstStyle/>
          <a:p>
            <a:pPr algn="ctr" eaLnBrk="1" hangingPunct="1">
              <a:lnSpc>
                <a:spcPct val="90000"/>
              </a:lnSpc>
            </a:pPr>
            <a:r>
              <a:rPr lang="en-US">
                <a:solidFill>
                  <a:srgbClr val="CC0000"/>
                </a:solidFill>
              </a:rPr>
              <a:t> </a:t>
            </a:r>
            <a:endParaRPr lang="sl-SI">
              <a:solidFill>
                <a:srgbClr val="CC0000"/>
              </a:solidFill>
            </a:endParaRPr>
          </a:p>
          <a:p>
            <a:pPr algn="ctr" eaLnBrk="1" hangingPunct="1">
              <a:lnSpc>
                <a:spcPct val="90000"/>
              </a:lnSpc>
            </a:pPr>
            <a:r>
              <a:rPr lang="sr-Latn-CS" sz="2400" b="1">
                <a:solidFill>
                  <a:srgbClr val="632523"/>
                </a:solidFill>
                <a:latin typeface="Cambria" pitchFamily="18" charset="0"/>
              </a:rPr>
              <a:t>3.Aggregation of periods </a:t>
            </a:r>
            <a:endParaRPr lang="sl-SI" sz="2400" b="1" i="1">
              <a:solidFill>
                <a:srgbClr val="632523"/>
              </a:solidFill>
              <a:latin typeface="Cambria" pitchFamily="18" charset="0"/>
            </a:endParaRPr>
          </a:p>
          <a:p>
            <a:pPr eaLnBrk="1" hangingPunct="1"/>
            <a:endParaRPr lang="sr-Latn-CS" sz="2400" b="1">
              <a:solidFill>
                <a:srgbClr val="632523"/>
              </a:solidFill>
              <a:latin typeface="Cambria" pitchFamily="18" charset="0"/>
            </a:endParaRPr>
          </a:p>
          <a:p>
            <a:pPr algn="just" eaLnBrk="1" hangingPunct="1">
              <a:lnSpc>
                <a:spcPct val="90000"/>
              </a:lnSpc>
              <a:buClr>
                <a:srgbClr val="FF0000"/>
              </a:buClr>
            </a:pPr>
            <a:r>
              <a:rPr lang="sr-Latn-CS" sz="2000" b="1">
                <a:solidFill>
                  <a:srgbClr val="632523"/>
                </a:solidFill>
                <a:latin typeface="Cambria" pitchFamily="18" charset="0"/>
              </a:rPr>
              <a:t>Implementation of the agreement on social insurance</a:t>
            </a:r>
            <a:endParaRPr lang="en-GB" sz="2000" b="1">
              <a:solidFill>
                <a:srgbClr val="632523"/>
              </a:solidFill>
              <a:latin typeface="Cambria" pitchFamily="18" charset="0"/>
            </a:endParaRPr>
          </a:p>
          <a:p>
            <a:pPr algn="just" eaLnBrk="1" hangingPunct="1">
              <a:lnSpc>
                <a:spcPct val="90000"/>
              </a:lnSpc>
              <a:buClr>
                <a:srgbClr val="FF0000"/>
              </a:buClr>
            </a:pPr>
            <a:r>
              <a:rPr lang="sr-Latn-CS" sz="2000" b="1">
                <a:solidFill>
                  <a:srgbClr val="632523"/>
                </a:solidFill>
                <a:latin typeface="Cambria" pitchFamily="18" charset="0"/>
              </a:rPr>
              <a:t>Institutions</a:t>
            </a:r>
            <a:r>
              <a:rPr lang="en-GB" sz="2000" b="1">
                <a:solidFill>
                  <a:srgbClr val="632523"/>
                </a:solidFill>
                <a:latin typeface="Cambria" pitchFamily="18" charset="0"/>
              </a:rPr>
              <a:t>: </a:t>
            </a:r>
            <a:endParaRPr lang="sr-Latn-CS" sz="2000" b="1">
              <a:solidFill>
                <a:srgbClr val="632523"/>
              </a:solidFill>
              <a:latin typeface="Cambria" pitchFamily="18" charset="0"/>
            </a:endParaRPr>
          </a:p>
          <a:p>
            <a:pPr algn="just" eaLnBrk="1" hangingPunct="1">
              <a:lnSpc>
                <a:spcPct val="90000"/>
              </a:lnSpc>
              <a:buClr>
                <a:srgbClr val="FF0000"/>
              </a:buClr>
            </a:pPr>
            <a:endParaRPr lang="en-GB" sz="2000" b="1">
              <a:solidFill>
                <a:srgbClr val="632523"/>
              </a:solidFill>
              <a:latin typeface="Cambria" pitchFamily="18" charset="0"/>
            </a:endParaRPr>
          </a:p>
          <a:p>
            <a:pPr lvl="1" algn="just" eaLnBrk="1" hangingPunct="1">
              <a:lnSpc>
                <a:spcPct val="90000"/>
              </a:lnSpc>
              <a:buFont typeface="Wingdings" pitchFamily="2" charset="2"/>
              <a:buChar char="§"/>
            </a:pPr>
            <a:r>
              <a:rPr lang="sl-SI" sz="2000">
                <a:solidFill>
                  <a:srgbClr val="632523"/>
                </a:solidFill>
                <a:latin typeface="Cambria" pitchFamily="18" charset="0"/>
              </a:rPr>
              <a:t> Pension and Disability Insurance Fund of Montenegro</a:t>
            </a:r>
            <a:endParaRPr lang="en-GB" sz="2000">
              <a:solidFill>
                <a:srgbClr val="632523"/>
              </a:solidFill>
              <a:latin typeface="Cambria" pitchFamily="18" charset="0"/>
            </a:endParaRPr>
          </a:p>
          <a:p>
            <a:pPr lvl="1" algn="just" eaLnBrk="1" hangingPunct="1">
              <a:lnSpc>
                <a:spcPct val="90000"/>
              </a:lnSpc>
              <a:buFont typeface="Wingdings" pitchFamily="2" charset="2"/>
              <a:buChar char="§"/>
            </a:pPr>
            <a:r>
              <a:rPr lang="sl-SI" sz="2000">
                <a:solidFill>
                  <a:srgbClr val="632523"/>
                </a:solidFill>
                <a:latin typeface="Cambria" pitchFamily="18" charset="0"/>
              </a:rPr>
              <a:t> Health Insurance Fund of Montenegro</a:t>
            </a:r>
            <a:r>
              <a:rPr lang="en-GB" sz="2000">
                <a:solidFill>
                  <a:srgbClr val="632523"/>
                </a:solidFill>
                <a:latin typeface="Cambria" pitchFamily="18" charset="0"/>
              </a:rPr>
              <a:t> </a:t>
            </a:r>
          </a:p>
          <a:p>
            <a:pPr lvl="1" algn="just" eaLnBrk="1" hangingPunct="1">
              <a:lnSpc>
                <a:spcPct val="90000"/>
              </a:lnSpc>
              <a:buFont typeface="Wingdings" pitchFamily="2" charset="2"/>
              <a:buChar char="§"/>
            </a:pPr>
            <a:r>
              <a:rPr lang="sr-Latn-CS" sz="2000">
                <a:solidFill>
                  <a:srgbClr val="632523"/>
                </a:solidFill>
                <a:latin typeface="Cambria" pitchFamily="18" charset="0"/>
              </a:rPr>
              <a:t> Employment Office of Montenegro</a:t>
            </a:r>
            <a:endParaRPr lang="en-GB" sz="2000">
              <a:solidFill>
                <a:srgbClr val="632523"/>
              </a:solidFill>
              <a:latin typeface="Cambria" pitchFamily="18" charset="0"/>
            </a:endParaRPr>
          </a:p>
          <a:p>
            <a:pPr lvl="1" algn="just" eaLnBrk="1" hangingPunct="1">
              <a:lnSpc>
                <a:spcPct val="90000"/>
              </a:lnSpc>
              <a:buFontTx/>
              <a:buChar char="-"/>
            </a:pPr>
            <a:endParaRPr lang="en-GB" sz="2000">
              <a:solidFill>
                <a:srgbClr val="632523"/>
              </a:solidFill>
              <a:latin typeface="Cambria" pitchFamily="18" charset="0"/>
            </a:endParaRPr>
          </a:p>
          <a:p>
            <a:pPr algn="just" eaLnBrk="1" hangingPunct="1">
              <a:lnSpc>
                <a:spcPct val="90000"/>
              </a:lnSpc>
              <a:buClr>
                <a:srgbClr val="FF0000"/>
              </a:buClr>
              <a:buFont typeface="Wingdings" pitchFamily="2" charset="2"/>
              <a:buNone/>
            </a:pPr>
            <a:r>
              <a:rPr lang="en-GB" sz="2000">
                <a:solidFill>
                  <a:srgbClr val="632523"/>
                </a:solidFill>
                <a:latin typeface="Cambria" pitchFamily="18" charset="0"/>
              </a:rPr>
              <a:t>	</a:t>
            </a:r>
          </a:p>
          <a:p>
            <a:pPr lvl="1" eaLnBrk="1" hangingPunct="1"/>
            <a:endParaRPr lang="sr-Latn-CS" sz="2000" b="1">
              <a:solidFill>
                <a:srgbClr val="CC0000"/>
              </a:solidFill>
            </a:endParaRPr>
          </a:p>
          <a:p>
            <a:pPr eaLnBrk="1" hangingPunct="1">
              <a:lnSpc>
                <a:spcPct val="90000"/>
              </a:lnSpc>
            </a:pPr>
            <a:endParaRPr lang="sr-Latn-CS" sz="2000" b="1">
              <a:solidFill>
                <a:srgbClr val="CC0000"/>
              </a:solidFill>
              <a:latin typeface="Cambria" pitchFamily="18" charset="0"/>
            </a:endParaRPr>
          </a:p>
          <a:p>
            <a:pPr eaLnBrk="1" hangingPunct="1">
              <a:lnSpc>
                <a:spcPct val="90000"/>
              </a:lnSpc>
            </a:pPr>
            <a:endParaRPr lang="sr-Latn-CS" sz="2000" b="1">
              <a:solidFill>
                <a:srgbClr val="CC0000"/>
              </a:solidFill>
              <a:latin typeface="Cambria" pitchFamily="18" charset="0"/>
            </a:endParaRPr>
          </a:p>
          <a:p>
            <a:pPr eaLnBrk="1" hangingPunct="1">
              <a:lnSpc>
                <a:spcPct val="90000"/>
              </a:lnSpc>
            </a:pPr>
            <a:endParaRPr lang="sr-Latn-CS" sz="2000" b="1">
              <a:solidFill>
                <a:srgbClr val="CC0000"/>
              </a:solidFill>
              <a:latin typeface="Cambria" pitchFamily="18" charset="0"/>
            </a:endParaRPr>
          </a:p>
          <a:p>
            <a:pPr eaLnBrk="1" hangingPunct="1">
              <a:lnSpc>
                <a:spcPct val="90000"/>
              </a:lnSpc>
            </a:pPr>
            <a:endParaRPr lang="sr-Latn-CS" b="1">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7FF0EDDF-FEB9-4831-82FD-306F1BD73143}" type="slidenum">
              <a:rPr lang="en-US" sz="1200">
                <a:solidFill>
                  <a:schemeClr val="tx1">
                    <a:tint val="75000"/>
                  </a:schemeClr>
                </a:solidFill>
                <a:latin typeface="+mn-lt"/>
              </a:rPr>
              <a:pPr algn="r" eaLnBrk="1" fontAlgn="auto" hangingPunct="1">
                <a:spcBef>
                  <a:spcPts val="0"/>
                </a:spcBef>
                <a:spcAft>
                  <a:spcPts val="0"/>
                </a:spcAft>
                <a:defRPr/>
              </a:pPr>
              <a:t>49</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6628"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2663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6588125" cy="400050"/>
          </a:xfrm>
          <a:prstGeom prst="rect">
            <a:avLst/>
          </a:prstGeom>
        </p:spPr>
        <p:txBody>
          <a:bodyPr>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smtClean="0">
                <a:solidFill>
                  <a:schemeClr val="accent2">
                    <a:lumMod val="50000"/>
                  </a:schemeClr>
                </a:solidFill>
              </a:rPr>
              <a:t>FREEDOM OF </a:t>
            </a:r>
            <a:r>
              <a:rPr lang="en-US" sz="1100" b="1" dirty="0">
                <a:solidFill>
                  <a:schemeClr val="accent2">
                    <a:lumMod val="50000"/>
                  </a:schemeClr>
                </a:solidFill>
              </a:rPr>
              <a:t>MOVEMENT FOR WORKERS</a:t>
            </a:r>
            <a:endParaRPr lang="pl-PL" sz="1100" b="1" dirty="0">
              <a:solidFill>
                <a:schemeClr val="accent2">
                  <a:lumMod val="50000"/>
                </a:schemeClr>
              </a:solidFill>
            </a:endParaRPr>
          </a:p>
        </p:txBody>
      </p:sp>
      <p:pic>
        <p:nvPicPr>
          <p:cNvPr id="2664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498475" y="1143000"/>
            <a:ext cx="8001000" cy="6526213"/>
          </a:xfrm>
          <a:prstGeom prst="rect">
            <a:avLst/>
          </a:prstGeom>
        </p:spPr>
        <p:txBody>
          <a:bodyPr>
            <a:spAutoFit/>
          </a:bodyPr>
          <a:lstStyle/>
          <a:p>
            <a:pPr algn="ctr" eaLnBrk="1" hangingPunct="1">
              <a:lnSpc>
                <a:spcPct val="90000"/>
              </a:lnSpc>
            </a:pPr>
            <a:r>
              <a:rPr lang="en-US" dirty="0">
                <a:solidFill>
                  <a:srgbClr val="CC0000"/>
                </a:solidFill>
              </a:rPr>
              <a:t> </a:t>
            </a:r>
            <a:endParaRPr lang="sl-SI" dirty="0">
              <a:solidFill>
                <a:srgbClr val="CC0000"/>
              </a:solidFill>
            </a:endParaRPr>
          </a:p>
          <a:p>
            <a:pPr algn="ctr" eaLnBrk="1" hangingPunct="1">
              <a:lnSpc>
                <a:spcPct val="90000"/>
              </a:lnSpc>
            </a:pPr>
            <a:r>
              <a:rPr lang="sr-Latn-CS" sz="2400" b="1" dirty="0">
                <a:solidFill>
                  <a:srgbClr val="632523"/>
                </a:solidFill>
                <a:latin typeface="Cambria" pitchFamily="18" charset="0"/>
              </a:rPr>
              <a:t>4.Export of benefits</a:t>
            </a:r>
          </a:p>
          <a:p>
            <a:pPr eaLnBrk="1" hangingPunct="1">
              <a:buClr>
                <a:srgbClr val="632523"/>
              </a:buClr>
            </a:pPr>
            <a:endParaRPr lang="sr-Latn-CS" sz="2000" b="1" dirty="0">
              <a:solidFill>
                <a:srgbClr val="632523"/>
              </a:solidFill>
              <a:effectLst>
                <a:outerShdw blurRad="38100" dist="38100" dir="2700000" algn="tl">
                  <a:srgbClr val="C0C0C0"/>
                </a:outerShdw>
              </a:effectLst>
              <a:latin typeface="Cambria" pitchFamily="18" charset="0"/>
            </a:endParaRPr>
          </a:p>
          <a:p>
            <a:pPr eaLnBrk="1" hangingPunct="1">
              <a:buClr>
                <a:srgbClr val="632523"/>
              </a:buClr>
            </a:pPr>
            <a:r>
              <a:rPr lang="sr-Latn-CS" sz="2000" b="1" u="sng" dirty="0">
                <a:solidFill>
                  <a:srgbClr val="632523"/>
                </a:solidFill>
                <a:effectLst>
                  <a:outerShdw blurRad="38100" dist="38100" dir="2700000" algn="tl">
                    <a:srgbClr val="C0C0C0"/>
                  </a:outerShdw>
                </a:effectLst>
                <a:latin typeface="Cambria" pitchFamily="18" charset="0"/>
              </a:rPr>
              <a:t>Pension and disability insurance benefits</a:t>
            </a:r>
            <a:endParaRPr lang="en-GB" sz="2000" b="1" u="sng" dirty="0">
              <a:solidFill>
                <a:srgbClr val="632523"/>
              </a:solidFill>
              <a:effectLst>
                <a:outerShdw blurRad="38100" dist="38100" dir="2700000" algn="tl">
                  <a:srgbClr val="C0C0C0"/>
                </a:outerShdw>
              </a:effectLst>
              <a:latin typeface="Cambria" pitchFamily="18" charset="0"/>
            </a:endParaRPr>
          </a:p>
          <a:p>
            <a:pPr lvl="1" algn="just" eaLnBrk="1" hangingPunct="1">
              <a:buClr>
                <a:srgbClr val="632523"/>
              </a:buClr>
              <a:buFont typeface="Wingdings" pitchFamily="2" charset="2"/>
              <a:buChar char="§"/>
            </a:pPr>
            <a:r>
              <a:rPr lang="sr-Latn-CS" sz="2000" dirty="0">
                <a:solidFill>
                  <a:srgbClr val="632523"/>
                </a:solidFill>
                <a:latin typeface="Cambria" pitchFamily="18" charset="0"/>
              </a:rPr>
              <a:t>based on international treaties on social insurance and on the basis of reciprocity,</a:t>
            </a:r>
            <a:endParaRPr lang="en-GB" sz="2000" dirty="0">
              <a:solidFill>
                <a:srgbClr val="632523"/>
              </a:solidFill>
              <a:latin typeface="Cambria" pitchFamily="18" charset="0"/>
            </a:endParaRPr>
          </a:p>
          <a:p>
            <a:pPr lvl="1" algn="just" eaLnBrk="1" hangingPunct="1">
              <a:buClr>
                <a:srgbClr val="632523"/>
              </a:buClr>
              <a:buFont typeface="Wingdings" pitchFamily="2" charset="2"/>
              <a:buChar char="§"/>
            </a:pPr>
            <a:r>
              <a:rPr lang="sr-Latn-CS" sz="2000" dirty="0">
                <a:solidFill>
                  <a:srgbClr val="632523"/>
                </a:solidFill>
                <a:latin typeface="Cambria" pitchFamily="18" charset="0"/>
              </a:rPr>
              <a:t>no limitations regarding the payment,</a:t>
            </a:r>
            <a:endParaRPr lang="en-GB" sz="2000" dirty="0">
              <a:solidFill>
                <a:srgbClr val="632523"/>
              </a:solidFill>
              <a:latin typeface="Cambria" pitchFamily="18" charset="0"/>
            </a:endParaRPr>
          </a:p>
          <a:p>
            <a:pPr lvl="1" algn="just" eaLnBrk="1" hangingPunct="1">
              <a:buClr>
                <a:srgbClr val="632523"/>
              </a:buClr>
              <a:buFont typeface="Wingdings" pitchFamily="2" charset="2"/>
              <a:buChar char="§"/>
            </a:pPr>
            <a:r>
              <a:rPr lang="sr-Latn-CS" sz="2000" dirty="0">
                <a:solidFill>
                  <a:srgbClr val="632523"/>
                </a:solidFill>
                <a:latin typeface="Cambria" pitchFamily="18" charset="0"/>
              </a:rPr>
              <a:t>no limitations regarding the amount of compensation,</a:t>
            </a:r>
            <a:endParaRPr lang="en-GB" sz="2000" dirty="0">
              <a:solidFill>
                <a:srgbClr val="632523"/>
              </a:solidFill>
              <a:latin typeface="Cambria" pitchFamily="18" charset="0"/>
            </a:endParaRPr>
          </a:p>
          <a:p>
            <a:pPr lvl="1" algn="just" eaLnBrk="1" hangingPunct="1">
              <a:buClr>
                <a:srgbClr val="632523"/>
              </a:buClr>
              <a:buFont typeface="Wingdings" pitchFamily="2" charset="2"/>
              <a:buChar char="§"/>
            </a:pPr>
            <a:r>
              <a:rPr lang="sr-Latn-CS" sz="2000" dirty="0">
                <a:solidFill>
                  <a:srgbClr val="632523"/>
                </a:solidFill>
                <a:latin typeface="Cambria" pitchFamily="18" charset="0"/>
              </a:rPr>
              <a:t>payment in the country of residence,</a:t>
            </a:r>
            <a:endParaRPr lang="en-GB" sz="2000" dirty="0">
              <a:solidFill>
                <a:srgbClr val="632523"/>
              </a:solidFill>
              <a:latin typeface="Cambria" pitchFamily="18" charset="0"/>
            </a:endParaRPr>
          </a:p>
          <a:p>
            <a:pPr algn="just" eaLnBrk="1" hangingPunct="1">
              <a:buClr>
                <a:srgbClr val="632523"/>
              </a:buClr>
            </a:pPr>
            <a:r>
              <a:rPr lang="sr-Latn-CS" sz="2000" b="1" u="sng" dirty="0">
                <a:solidFill>
                  <a:srgbClr val="632523"/>
                </a:solidFill>
                <a:effectLst>
                  <a:outerShdw blurRad="38100" dist="38100" dir="2700000" algn="tl">
                    <a:srgbClr val="C0C0C0"/>
                  </a:outerShdw>
                </a:effectLst>
                <a:latin typeface="Cambria" pitchFamily="18" charset="0"/>
              </a:rPr>
              <a:t>Health insurance</a:t>
            </a:r>
            <a:endParaRPr lang="en-GB" sz="2000" b="1" u="sng" dirty="0">
              <a:solidFill>
                <a:srgbClr val="632523"/>
              </a:solidFill>
              <a:effectLst>
                <a:outerShdw blurRad="38100" dist="38100" dir="2700000" algn="tl">
                  <a:srgbClr val="C0C0C0"/>
                </a:outerShdw>
              </a:effectLst>
              <a:latin typeface="Cambria" pitchFamily="18" charset="0"/>
            </a:endParaRPr>
          </a:p>
          <a:p>
            <a:pPr lvl="1" algn="just" eaLnBrk="1" hangingPunct="1">
              <a:buClr>
                <a:srgbClr val="632523"/>
              </a:buClr>
              <a:buFont typeface="Wingdings" pitchFamily="2" charset="2"/>
              <a:buChar char="§"/>
            </a:pPr>
            <a:r>
              <a:rPr lang="sr-Latn-CS" sz="2000" dirty="0">
                <a:solidFill>
                  <a:srgbClr val="632523"/>
                </a:solidFill>
                <a:latin typeface="Cambria" pitchFamily="18" charset="0"/>
              </a:rPr>
              <a:t>only to the accounts opened in the banks in Montenegro or delivered to the home address on the territory of Montenegro;</a:t>
            </a:r>
            <a:endParaRPr lang="en-GB" sz="2000" dirty="0">
              <a:solidFill>
                <a:srgbClr val="632523"/>
              </a:solidFill>
              <a:latin typeface="Cambria" pitchFamily="18" charset="0"/>
            </a:endParaRPr>
          </a:p>
          <a:p>
            <a:pPr eaLnBrk="1" hangingPunct="1">
              <a:buClr>
                <a:srgbClr val="632523"/>
              </a:buClr>
            </a:pPr>
            <a:r>
              <a:rPr lang="sr-Latn-CS" sz="2000" b="1" u="sng" dirty="0">
                <a:solidFill>
                  <a:srgbClr val="632523"/>
                </a:solidFill>
                <a:effectLst>
                  <a:outerShdw blurRad="38100" dist="38100" dir="2700000" algn="tl">
                    <a:srgbClr val="C0C0C0"/>
                  </a:outerShdw>
                </a:effectLst>
                <a:latin typeface="Cambria" pitchFamily="18" charset="0"/>
              </a:rPr>
              <a:t>Unemployment insurance</a:t>
            </a:r>
            <a:endParaRPr lang="en-GB" sz="2000" b="1" u="sng" dirty="0">
              <a:solidFill>
                <a:srgbClr val="632523"/>
              </a:solidFill>
              <a:effectLst>
                <a:outerShdw blurRad="38100" dist="38100" dir="2700000" algn="tl">
                  <a:srgbClr val="C0C0C0"/>
                </a:outerShdw>
              </a:effectLst>
              <a:latin typeface="Cambria" pitchFamily="18" charset="0"/>
            </a:endParaRPr>
          </a:p>
          <a:p>
            <a:pPr lvl="1" eaLnBrk="1" hangingPunct="1">
              <a:buClr>
                <a:srgbClr val="632523"/>
              </a:buClr>
              <a:buFont typeface="Wingdings" pitchFamily="2" charset="2"/>
              <a:buChar char="§"/>
            </a:pPr>
            <a:r>
              <a:rPr lang="sr-Latn-CS" sz="2000" dirty="0">
                <a:solidFill>
                  <a:srgbClr val="632523"/>
                </a:solidFill>
                <a:latin typeface="Cambria" pitchFamily="18" charset="0"/>
              </a:rPr>
              <a:t>paid in Bosnia and Herzegovina and Germany,</a:t>
            </a:r>
            <a:endParaRPr lang="en-GB" sz="2000" dirty="0">
              <a:solidFill>
                <a:srgbClr val="632523"/>
              </a:solidFill>
              <a:latin typeface="Cambria" pitchFamily="18" charset="0"/>
            </a:endParaRPr>
          </a:p>
          <a:p>
            <a:pPr eaLnBrk="1" hangingPunct="1">
              <a:lnSpc>
                <a:spcPct val="90000"/>
              </a:lnSpc>
              <a:buClr>
                <a:srgbClr val="FF0000"/>
              </a:buClr>
            </a:pPr>
            <a:endParaRPr lang="en-GB" sz="2000" dirty="0">
              <a:solidFill>
                <a:srgbClr val="000099"/>
              </a:solidFill>
              <a:effectLst>
                <a:outerShdw blurRad="38100" dist="38100" dir="2700000" algn="tl">
                  <a:srgbClr val="C0C0C0"/>
                </a:outerShdw>
              </a:effectLst>
            </a:endParaRPr>
          </a:p>
          <a:p>
            <a:pPr eaLnBrk="1" hangingPunct="1">
              <a:lnSpc>
                <a:spcPct val="90000"/>
              </a:lnSpc>
              <a:buClr>
                <a:srgbClr val="FF0000"/>
              </a:buClr>
              <a:buFont typeface="Wingdings" pitchFamily="2" charset="2"/>
              <a:buNone/>
            </a:pPr>
            <a:r>
              <a:rPr lang="en-GB" sz="2000" dirty="0">
                <a:solidFill>
                  <a:srgbClr val="000099"/>
                </a:solidFill>
              </a:rPr>
              <a:t>	</a:t>
            </a:r>
          </a:p>
          <a:p>
            <a:pPr lvl="1" eaLnBrk="1" hangingPunct="1"/>
            <a:endParaRPr lang="sr-Latn-CS" sz="2000" b="1" dirty="0">
              <a:solidFill>
                <a:srgbClr val="CC0000"/>
              </a:solidFill>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b="1"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7F4F47CA-6D74-4778-A296-7436E6870E90}" type="slidenum">
              <a:rPr lang="en-US" sz="1200">
                <a:solidFill>
                  <a:schemeClr val="tx1">
                    <a:tint val="75000"/>
                  </a:schemeClr>
                </a:solidFill>
                <a:latin typeface="+mn-lt"/>
              </a:rPr>
              <a:pPr algn="r" eaLnBrk="1" fontAlgn="auto" hangingPunct="1">
                <a:spcBef>
                  <a:spcPts val="0"/>
                </a:spcBef>
                <a:spcAft>
                  <a:spcPts val="0"/>
                </a:spcAft>
                <a:defRPr/>
              </a:pPr>
              <a:t>50</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7652"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2766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27664"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1295400"/>
            <a:ext cx="7831138" cy="5722938"/>
          </a:xfrm>
          <a:prstGeom prst="rect">
            <a:avLst/>
          </a:prstGeom>
        </p:spPr>
        <p:txBody>
          <a:bodyPr>
            <a:spAutoFit/>
          </a:bodyPr>
          <a:lstStyle/>
          <a:p>
            <a:pPr algn="ctr" eaLnBrk="1" hangingPunct="1">
              <a:lnSpc>
                <a:spcPct val="90000"/>
              </a:lnSpc>
            </a:pPr>
            <a:r>
              <a:rPr lang="en-US" dirty="0">
                <a:solidFill>
                  <a:srgbClr val="CC0000"/>
                </a:solidFill>
              </a:rPr>
              <a:t> </a:t>
            </a:r>
            <a:endParaRPr lang="sl-SI" dirty="0">
              <a:solidFill>
                <a:srgbClr val="CC0000"/>
              </a:solidFill>
            </a:endParaRPr>
          </a:p>
          <a:p>
            <a:pPr eaLnBrk="1" hangingPunct="1">
              <a:lnSpc>
                <a:spcPct val="90000"/>
              </a:lnSpc>
            </a:pPr>
            <a:r>
              <a:rPr lang="en-US" sz="2400" b="1" dirty="0">
                <a:solidFill>
                  <a:srgbClr val="632523"/>
                </a:solidFill>
                <a:latin typeface="Cambria" pitchFamily="18" charset="0"/>
              </a:rPr>
              <a:t>III  </a:t>
            </a:r>
            <a:r>
              <a:rPr lang="sr-Latn-CS" sz="2400" b="1" dirty="0">
                <a:solidFill>
                  <a:srgbClr val="632523"/>
                </a:solidFill>
                <a:latin typeface="Cambria" pitchFamily="18" charset="0"/>
              </a:rPr>
              <a:t>Co-ordination of different categories of benefits</a:t>
            </a:r>
          </a:p>
          <a:p>
            <a:pPr eaLnBrk="1" hangingPunct="1">
              <a:lnSpc>
                <a:spcPct val="90000"/>
              </a:lnSpc>
            </a:pPr>
            <a:endParaRPr lang="sr-Latn-CS" sz="2000" b="1" dirty="0">
              <a:solidFill>
                <a:srgbClr val="632523"/>
              </a:solidFill>
              <a:latin typeface="Cambria" pitchFamily="18" charset="0"/>
            </a:endParaRPr>
          </a:p>
          <a:p>
            <a:pPr algn="just" eaLnBrk="1" hangingPunct="1">
              <a:lnSpc>
                <a:spcPct val="90000"/>
              </a:lnSpc>
            </a:pPr>
            <a:endParaRPr lang="en-GB" sz="2000" dirty="0">
              <a:solidFill>
                <a:srgbClr val="632523"/>
              </a:solidFill>
              <a:latin typeface="Cambria" pitchFamily="18" charset="0"/>
            </a:endParaRPr>
          </a:p>
          <a:p>
            <a:pPr algn="just" eaLnBrk="1" hangingPunct="1">
              <a:lnSpc>
                <a:spcPct val="90000"/>
              </a:lnSpc>
              <a:buFont typeface="Wingdings" pitchFamily="2" charset="2"/>
              <a:buChar char="§"/>
            </a:pPr>
            <a:r>
              <a:rPr lang="sr-Latn-CS" sz="2000" dirty="0">
                <a:solidFill>
                  <a:srgbClr val="632523"/>
                </a:solidFill>
                <a:latin typeface="Cambria" pitchFamily="18" charset="0"/>
              </a:rPr>
              <a:t>Bigger difficulties are not expected in the application of the Decree 883/2004,</a:t>
            </a:r>
          </a:p>
          <a:p>
            <a:pPr algn="just" eaLnBrk="1" hangingPunct="1">
              <a:lnSpc>
                <a:spcPct val="90000"/>
              </a:lnSpc>
              <a:buFont typeface="Wingdings" pitchFamily="2" charset="2"/>
              <a:buChar char="§"/>
            </a:pPr>
            <a:endParaRPr lang="sr-Latn-CS" sz="2000" dirty="0">
              <a:solidFill>
                <a:srgbClr val="632523"/>
              </a:solidFill>
              <a:latin typeface="Cambria" pitchFamily="18" charset="0"/>
            </a:endParaRPr>
          </a:p>
          <a:p>
            <a:pPr algn="just" eaLnBrk="1" hangingPunct="1">
              <a:lnSpc>
                <a:spcPct val="90000"/>
              </a:lnSpc>
              <a:buFont typeface="Wingdings" pitchFamily="2" charset="2"/>
              <a:buChar char="§"/>
            </a:pPr>
            <a:r>
              <a:rPr lang="sr-Latn-CS" sz="2000" dirty="0">
                <a:solidFill>
                  <a:srgbClr val="632523"/>
                </a:solidFill>
                <a:latin typeface="Cambria" pitchFamily="18" charset="0"/>
              </a:rPr>
              <a:t>Increase in the number of cases,</a:t>
            </a:r>
          </a:p>
          <a:p>
            <a:pPr algn="just" eaLnBrk="1" hangingPunct="1">
              <a:lnSpc>
                <a:spcPct val="90000"/>
              </a:lnSpc>
              <a:buFont typeface="Wingdings" pitchFamily="2" charset="2"/>
              <a:buChar char="§"/>
            </a:pPr>
            <a:endParaRPr lang="sr-Latn-CS" sz="2000" dirty="0">
              <a:solidFill>
                <a:srgbClr val="632523"/>
              </a:solidFill>
              <a:latin typeface="Cambria" pitchFamily="18" charset="0"/>
            </a:endParaRPr>
          </a:p>
          <a:p>
            <a:pPr algn="just" eaLnBrk="1" hangingPunct="1">
              <a:lnSpc>
                <a:spcPct val="90000"/>
              </a:lnSpc>
              <a:buFont typeface="Wingdings" pitchFamily="2" charset="2"/>
              <a:buChar char="§"/>
            </a:pPr>
            <a:r>
              <a:rPr lang="sr-Latn-CS" sz="2000" dirty="0">
                <a:solidFill>
                  <a:srgbClr val="632523"/>
                </a:solidFill>
                <a:latin typeface="Cambria" pitchFamily="18" charset="0"/>
              </a:rPr>
              <a:t>A multilateral application of the principle of aggregation of relevant periods is possible without special adjustments of the Montenegrin system of social insurance,</a:t>
            </a:r>
            <a:endParaRPr lang="en-GB" sz="2000" dirty="0">
              <a:solidFill>
                <a:srgbClr val="632523"/>
              </a:solidFill>
              <a:latin typeface="Cambria" pitchFamily="18" charset="0"/>
            </a:endParaRPr>
          </a:p>
          <a:p>
            <a:pPr eaLnBrk="1" hangingPunct="1">
              <a:lnSpc>
                <a:spcPct val="90000"/>
              </a:lnSpc>
              <a:buClr>
                <a:srgbClr val="FF0000"/>
              </a:buClr>
              <a:buFont typeface="Wingdings" pitchFamily="2" charset="2"/>
              <a:buChar char="v"/>
            </a:pPr>
            <a:endParaRPr lang="en-GB" sz="2400" dirty="0">
              <a:solidFill>
                <a:srgbClr val="000099"/>
              </a:solidFill>
              <a:effectLst>
                <a:outerShdw blurRad="38100" dist="38100" dir="2700000" algn="tl">
                  <a:srgbClr val="C0C0C0"/>
                </a:outerShdw>
              </a:effectLst>
            </a:endParaRPr>
          </a:p>
          <a:p>
            <a:pPr eaLnBrk="1" hangingPunct="1">
              <a:lnSpc>
                <a:spcPct val="90000"/>
              </a:lnSpc>
              <a:buClr>
                <a:srgbClr val="FF0000"/>
              </a:buClr>
              <a:buFont typeface="Wingdings" pitchFamily="2" charset="2"/>
              <a:buNone/>
            </a:pPr>
            <a:r>
              <a:rPr lang="en-GB" sz="2400" b="1" dirty="0">
                <a:solidFill>
                  <a:srgbClr val="000099"/>
                </a:solidFill>
              </a:rPr>
              <a:t>	</a:t>
            </a:r>
          </a:p>
          <a:p>
            <a:pPr lvl="1" eaLnBrk="1" hangingPunct="1"/>
            <a:endParaRPr lang="sr-Latn-CS" sz="2000" b="1" dirty="0">
              <a:solidFill>
                <a:srgbClr val="CC0000"/>
              </a:solidFill>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sz="2000" b="1" dirty="0">
              <a:solidFill>
                <a:srgbClr val="CC0000"/>
              </a:solidFill>
              <a:latin typeface="Cambria" pitchFamily="18" charset="0"/>
            </a:endParaRPr>
          </a:p>
          <a:p>
            <a:pPr eaLnBrk="1" hangingPunct="1">
              <a:lnSpc>
                <a:spcPct val="90000"/>
              </a:lnSpc>
            </a:pPr>
            <a:endParaRPr lang="sr-Latn-CS" b="1" dirty="0">
              <a:solidFill>
                <a:srgbClr val="632523"/>
              </a:solidFill>
              <a:latin typeface="Cambria" pitchFamily="18" charset="0"/>
            </a:endParaRPr>
          </a:p>
          <a:p>
            <a:pPr algn="ctr" eaLnBrk="1" hangingPunct="1">
              <a:spcAft>
                <a:spcPct val="40000"/>
              </a:spcAft>
              <a:buClr>
                <a:srgbClr val="FF0000"/>
              </a:buClr>
              <a:buFont typeface="Wingdings" pitchFamily="2" charset="2"/>
              <a:buNone/>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D3DA661F-87C7-4DD8-AA6A-2027FBAD3FCC}" type="slidenum">
              <a:rPr lang="en-US" sz="1200">
                <a:solidFill>
                  <a:schemeClr val="tx1">
                    <a:tint val="75000"/>
                  </a:schemeClr>
                </a:solidFill>
                <a:latin typeface="+mn-lt"/>
              </a:rPr>
              <a:pPr algn="r" eaLnBrk="1" fontAlgn="auto" hangingPunct="1">
                <a:spcBef>
                  <a:spcPts val="0"/>
                </a:spcBef>
                <a:spcAft>
                  <a:spcPts val="0"/>
                </a:spcAft>
                <a:defRPr/>
              </a:pPr>
              <a:t>51</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8676"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2868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2868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498475" y="1295400"/>
            <a:ext cx="7907338" cy="5933932"/>
          </a:xfrm>
          <a:prstGeom prst="rect">
            <a:avLst/>
          </a:prstGeom>
        </p:spPr>
        <p:txBody>
          <a:bodyPr>
            <a:spAutoFit/>
          </a:bodyPr>
          <a:lstStyle/>
          <a:p>
            <a:pPr algn="ctr" eaLnBrk="1" hangingPunct="1">
              <a:lnSpc>
                <a:spcPct val="90000"/>
              </a:lnSpc>
              <a:defRPr/>
            </a:pPr>
            <a:r>
              <a:rPr lang="en-US" dirty="0">
                <a:solidFill>
                  <a:srgbClr val="CC0000"/>
                </a:solidFill>
              </a:rPr>
              <a:t> </a:t>
            </a:r>
            <a:endParaRPr lang="sl-SI" dirty="0">
              <a:solidFill>
                <a:srgbClr val="CC0000"/>
              </a:solidFill>
            </a:endParaRPr>
          </a:p>
          <a:p>
            <a:pPr algn="ctr" eaLnBrk="1" hangingPunct="1">
              <a:lnSpc>
                <a:spcPct val="90000"/>
              </a:lnSpc>
              <a:defRPr/>
            </a:pPr>
            <a:r>
              <a:rPr lang="sr-Latn-CS" sz="2400" b="1" dirty="0">
                <a:solidFill>
                  <a:schemeClr val="accent2">
                    <a:lumMod val="50000"/>
                  </a:schemeClr>
                </a:solidFill>
                <a:latin typeface="Cambria" pitchFamily="18" charset="0"/>
              </a:rPr>
              <a:t>IV </a:t>
            </a:r>
            <a:r>
              <a:rPr lang="sr-Latn-CS" sz="2400" b="1" dirty="0" smtClean="0">
                <a:solidFill>
                  <a:schemeClr val="accent2">
                    <a:lumMod val="50000"/>
                  </a:schemeClr>
                </a:solidFill>
                <a:latin typeface="Cambria" pitchFamily="18" charset="0"/>
              </a:rPr>
              <a:t>Administrati</a:t>
            </a:r>
            <a:r>
              <a:rPr lang="en-US" sz="2400" b="1" dirty="0" err="1" smtClean="0">
                <a:solidFill>
                  <a:schemeClr val="accent2">
                    <a:lumMod val="50000"/>
                  </a:schemeClr>
                </a:solidFill>
                <a:latin typeface="Cambria" pitchFamily="18" charset="0"/>
              </a:rPr>
              <a:t>ve</a:t>
            </a:r>
            <a:r>
              <a:rPr lang="en-US" sz="2400" b="1" dirty="0" smtClean="0">
                <a:solidFill>
                  <a:schemeClr val="accent2">
                    <a:lumMod val="50000"/>
                  </a:schemeClr>
                </a:solidFill>
                <a:latin typeface="Cambria" pitchFamily="18" charset="0"/>
              </a:rPr>
              <a:t> capacities</a:t>
            </a:r>
            <a:r>
              <a:rPr lang="sr-Latn-CS" sz="2400" b="1" dirty="0" smtClean="0">
                <a:solidFill>
                  <a:schemeClr val="accent2">
                    <a:lumMod val="50000"/>
                  </a:schemeClr>
                </a:solidFill>
                <a:latin typeface="Cambria" pitchFamily="18" charset="0"/>
              </a:rPr>
              <a:t> </a:t>
            </a:r>
            <a:endParaRPr lang="sr-Latn-CS" sz="2400" b="1" dirty="0">
              <a:solidFill>
                <a:schemeClr val="accent2">
                  <a:lumMod val="50000"/>
                </a:schemeClr>
              </a:solidFill>
              <a:latin typeface="Cambria" pitchFamily="18" charset="0"/>
            </a:endParaRPr>
          </a:p>
          <a:p>
            <a:pPr eaLnBrk="1" hangingPunct="1">
              <a:lnSpc>
                <a:spcPct val="90000"/>
              </a:lnSpc>
              <a:defRPr/>
            </a:pPr>
            <a:endParaRPr lang="sr-Latn-CS" sz="2400" b="1" dirty="0">
              <a:solidFill>
                <a:schemeClr val="accent2">
                  <a:lumMod val="50000"/>
                </a:schemeClr>
              </a:solidFill>
              <a:latin typeface="Cambria" pitchFamily="18" charset="0"/>
            </a:endParaRPr>
          </a:p>
          <a:p>
            <a:pPr eaLnBrk="1" hangingPunct="1">
              <a:lnSpc>
                <a:spcPct val="90000"/>
              </a:lnSpc>
              <a:defRPr/>
            </a:pPr>
            <a:endParaRPr lang="sr-Latn-CS" sz="2000" b="1" dirty="0">
              <a:solidFill>
                <a:schemeClr val="accent2">
                  <a:lumMod val="50000"/>
                </a:schemeClr>
              </a:solidFill>
              <a:latin typeface="Cambria" pitchFamily="18" charset="0"/>
            </a:endParaRPr>
          </a:p>
          <a:p>
            <a:pPr eaLnBrk="1" hangingPunct="1">
              <a:lnSpc>
                <a:spcPct val="80000"/>
              </a:lnSpc>
              <a:defRPr/>
            </a:pPr>
            <a:r>
              <a:rPr lang="en-US" sz="2000" b="1" u="sng" dirty="0" smtClean="0">
                <a:solidFill>
                  <a:schemeClr val="accent2">
                    <a:lumMod val="50000"/>
                  </a:schemeClr>
                </a:solidFill>
                <a:latin typeface="Cambria" pitchFamily="18" charset="0"/>
              </a:rPr>
              <a:t>Competent holders</a:t>
            </a:r>
            <a:r>
              <a:rPr lang="sr-Latn-CS" sz="2000" b="1" u="sng" dirty="0" smtClean="0">
                <a:solidFill>
                  <a:schemeClr val="accent2">
                    <a:lumMod val="50000"/>
                  </a:schemeClr>
                </a:solidFill>
                <a:latin typeface="Cambria" pitchFamily="18" charset="0"/>
              </a:rPr>
              <a:t> </a:t>
            </a:r>
            <a:r>
              <a:rPr lang="sr-Latn-CS" sz="2000" b="1" dirty="0">
                <a:solidFill>
                  <a:schemeClr val="accent2">
                    <a:lumMod val="50000"/>
                  </a:schemeClr>
                </a:solidFill>
                <a:latin typeface="Cambria" pitchFamily="18" charset="0"/>
              </a:rPr>
              <a:t>:</a:t>
            </a:r>
            <a:endParaRPr lang="en-GB" sz="2000" b="1" dirty="0">
              <a:solidFill>
                <a:schemeClr val="accent2">
                  <a:lumMod val="50000"/>
                </a:schemeClr>
              </a:solidFill>
              <a:latin typeface="Cambria" pitchFamily="18" charset="0"/>
            </a:endParaRPr>
          </a:p>
          <a:p>
            <a:pPr eaLnBrk="1" hangingPunct="1">
              <a:lnSpc>
                <a:spcPct val="80000"/>
              </a:lnSpc>
              <a:defRPr/>
            </a:pPr>
            <a:endParaRPr lang="en-GB" sz="2000" dirty="0">
              <a:solidFill>
                <a:schemeClr val="accent2">
                  <a:lumMod val="50000"/>
                </a:schemeClr>
              </a:solidFill>
              <a:latin typeface="Cambria" pitchFamily="18" charset="0"/>
            </a:endParaRPr>
          </a:p>
          <a:p>
            <a:pPr algn="just" eaLnBrk="1" hangingPunct="1">
              <a:lnSpc>
                <a:spcPct val="80000"/>
              </a:lnSpc>
              <a:buFont typeface="Wingdings" pitchFamily="2" charset="2"/>
              <a:buChar char="§"/>
              <a:defRPr/>
            </a:pPr>
            <a:r>
              <a:rPr lang="sr-Latn-CS" sz="2000" b="1" dirty="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for pension and disability insurance – Pension and Disability Insurance Fund  of Montenegro</a:t>
            </a:r>
            <a:r>
              <a:rPr lang="sr-Latn-CS" sz="2000" dirty="0" smtClean="0">
                <a:solidFill>
                  <a:schemeClr val="accent2">
                    <a:lumMod val="50000"/>
                  </a:schemeClr>
                </a:solidFill>
                <a:latin typeface="Cambria" pitchFamily="18" charset="0"/>
              </a:rPr>
              <a:t>, </a:t>
            </a:r>
            <a:endParaRPr lang="en-GB" sz="2000" dirty="0">
              <a:solidFill>
                <a:schemeClr val="accent2">
                  <a:lumMod val="50000"/>
                </a:schemeClr>
              </a:solidFill>
              <a:latin typeface="Cambria" pitchFamily="18" charset="0"/>
            </a:endParaRPr>
          </a:p>
          <a:p>
            <a:pPr algn="just" eaLnBrk="1" hangingPunct="1">
              <a:lnSpc>
                <a:spcPct val="80000"/>
              </a:lnSpc>
              <a:buFont typeface="Wingdings" pitchFamily="2" charset="2"/>
              <a:buChar char="§"/>
              <a:defRPr/>
            </a:pPr>
            <a:endParaRPr lang="en-GB" sz="2000" dirty="0">
              <a:solidFill>
                <a:schemeClr val="accent2">
                  <a:lumMod val="50000"/>
                </a:schemeClr>
              </a:solidFill>
              <a:latin typeface="Cambria" pitchFamily="18" charset="0"/>
            </a:endParaRPr>
          </a:p>
          <a:p>
            <a:pPr algn="just" eaLnBrk="1" hangingPunct="1">
              <a:lnSpc>
                <a:spcPct val="80000"/>
              </a:lnSpc>
              <a:buFont typeface="Wingdings" pitchFamily="2" charset="2"/>
              <a:buChar char="§"/>
              <a:defRPr/>
            </a:pPr>
            <a:r>
              <a:rPr lang="sr-Latn-CS" sz="2000" dirty="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for health insurance – Health Insurance Fund of Montenegro</a:t>
            </a:r>
            <a:r>
              <a:rPr lang="sr-Latn-CS" sz="2000" dirty="0" smtClean="0">
                <a:solidFill>
                  <a:schemeClr val="accent2">
                    <a:lumMod val="50000"/>
                  </a:schemeClr>
                </a:solidFill>
                <a:latin typeface="Cambria" pitchFamily="18" charset="0"/>
              </a:rPr>
              <a:t>, </a:t>
            </a:r>
            <a:endParaRPr lang="sr-Latn-CS" sz="2000" dirty="0">
              <a:solidFill>
                <a:schemeClr val="accent2">
                  <a:lumMod val="50000"/>
                </a:schemeClr>
              </a:solidFill>
              <a:latin typeface="Cambria" pitchFamily="18" charset="0"/>
            </a:endParaRPr>
          </a:p>
          <a:p>
            <a:pPr algn="just" eaLnBrk="1" hangingPunct="1">
              <a:lnSpc>
                <a:spcPct val="80000"/>
              </a:lnSpc>
              <a:buFont typeface="Wingdings" pitchFamily="2" charset="2"/>
              <a:buChar char="§"/>
              <a:defRPr/>
            </a:pPr>
            <a:endParaRPr lang="en-GB" sz="2000" dirty="0">
              <a:solidFill>
                <a:schemeClr val="accent2">
                  <a:lumMod val="50000"/>
                </a:schemeClr>
              </a:solidFill>
              <a:latin typeface="Cambria" pitchFamily="18" charset="0"/>
            </a:endParaRPr>
          </a:p>
          <a:p>
            <a:pPr algn="just" eaLnBrk="1" hangingPunct="1">
              <a:lnSpc>
                <a:spcPct val="80000"/>
              </a:lnSpc>
              <a:buFont typeface="Wingdings" pitchFamily="2" charset="2"/>
              <a:buChar char="§"/>
              <a:defRPr/>
            </a:pPr>
            <a:r>
              <a:rPr lang="sr-Latn-CS" sz="2000" dirty="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for unemployment insurance – Employment Office of Montenegro</a:t>
            </a:r>
            <a:r>
              <a:rPr lang="sr-Latn-CS" sz="2000" dirty="0" smtClean="0">
                <a:solidFill>
                  <a:schemeClr val="accent2">
                    <a:lumMod val="50000"/>
                  </a:schemeClr>
                </a:solidFill>
                <a:latin typeface="Cambria" pitchFamily="18" charset="0"/>
              </a:rPr>
              <a:t>,</a:t>
            </a:r>
            <a:endParaRPr lang="en-US" sz="2000" dirty="0">
              <a:solidFill>
                <a:schemeClr val="accent2">
                  <a:lumMod val="50000"/>
                </a:schemeClr>
              </a:solidFill>
              <a:latin typeface="Cambria" pitchFamily="18" charset="0"/>
            </a:endParaRPr>
          </a:p>
          <a:p>
            <a:pPr algn="just" eaLnBrk="1" hangingPunct="1">
              <a:lnSpc>
                <a:spcPct val="80000"/>
              </a:lnSpc>
              <a:buFont typeface="Wingdings" pitchFamily="2" charset="2"/>
              <a:buChar char="§"/>
              <a:defRPr/>
            </a:pPr>
            <a:endParaRPr lang="en-US" sz="2000" dirty="0">
              <a:solidFill>
                <a:schemeClr val="accent2">
                  <a:lumMod val="50000"/>
                </a:schemeClr>
              </a:solidFill>
              <a:latin typeface="Cambria" pitchFamily="18" charset="0"/>
            </a:endParaRPr>
          </a:p>
          <a:p>
            <a:pPr algn="just" eaLnBrk="1" hangingPunct="1">
              <a:lnSpc>
                <a:spcPct val="80000"/>
              </a:lnSpc>
              <a:buFont typeface="Wingdings" pitchFamily="2" charset="2"/>
              <a:buChar char="§"/>
              <a:defRPr/>
            </a:pPr>
            <a:r>
              <a:rPr lang="en-US" sz="2000" dirty="0">
                <a:solidFill>
                  <a:schemeClr val="accent2">
                    <a:lumMod val="50000"/>
                  </a:schemeClr>
                </a:solidFill>
                <a:latin typeface="Cambria" pitchFamily="18" charset="0"/>
              </a:rPr>
              <a:t> </a:t>
            </a:r>
            <a:r>
              <a:rPr lang="en-US" sz="2000" dirty="0" smtClean="0">
                <a:solidFill>
                  <a:schemeClr val="accent2">
                    <a:lumMod val="50000"/>
                  </a:schemeClr>
                </a:solidFill>
                <a:latin typeface="Cambria" pitchFamily="18" charset="0"/>
              </a:rPr>
              <a:t>for child benefit – social welfare </a:t>
            </a:r>
            <a:r>
              <a:rPr lang="en-US" sz="2000" dirty="0" err="1" smtClean="0">
                <a:solidFill>
                  <a:schemeClr val="accent2">
                    <a:lumMod val="50000"/>
                  </a:schemeClr>
                </a:solidFill>
                <a:latin typeface="Cambria" pitchFamily="18" charset="0"/>
              </a:rPr>
              <a:t>centres</a:t>
            </a:r>
            <a:r>
              <a:rPr lang="sl-SI" sz="2000" dirty="0" smtClean="0">
                <a:solidFill>
                  <a:schemeClr val="accent2">
                    <a:lumMod val="50000"/>
                  </a:schemeClr>
                </a:solidFill>
                <a:latin typeface="Cambria" pitchFamily="18" charset="0"/>
              </a:rPr>
              <a:t>,  </a:t>
            </a:r>
            <a:endParaRPr lang="en-US" sz="2000" dirty="0">
              <a:solidFill>
                <a:schemeClr val="accent2">
                  <a:lumMod val="50000"/>
                </a:schemeClr>
              </a:solidFill>
              <a:latin typeface="Cambria" pitchFamily="18" charset="0"/>
            </a:endParaRPr>
          </a:p>
          <a:p>
            <a:pPr algn="just" eaLnBrk="1" hangingPunct="1">
              <a:lnSpc>
                <a:spcPct val="80000"/>
              </a:lnSpc>
              <a:defRPr/>
            </a:pPr>
            <a:endParaRPr lang="en-GB" sz="2000" dirty="0">
              <a:solidFill>
                <a:srgbClr val="000099"/>
              </a:solidFill>
              <a:effectLst>
                <a:outerShdw blurRad="38100" dist="38100" dir="2700000" algn="tl">
                  <a:srgbClr val="C0C0C0"/>
                </a:outerShdw>
              </a:effectLst>
            </a:endParaRPr>
          </a:p>
          <a:p>
            <a:pPr algn="just" eaLnBrk="1" hangingPunct="1">
              <a:lnSpc>
                <a:spcPct val="90000"/>
              </a:lnSpc>
              <a:buClr>
                <a:srgbClr val="FF0000"/>
              </a:buClr>
              <a:buFont typeface="Wingdings" pitchFamily="2" charset="2"/>
              <a:buNone/>
              <a:defRPr/>
            </a:pPr>
            <a:r>
              <a:rPr lang="en-GB" sz="2000" b="1" dirty="0">
                <a:solidFill>
                  <a:srgbClr val="000099"/>
                </a:solidFill>
              </a:rPr>
              <a:t>	</a:t>
            </a:r>
          </a:p>
          <a:p>
            <a:pPr lvl="1" eaLnBrk="1" hangingPunct="1">
              <a:defRPr/>
            </a:pPr>
            <a:endParaRPr lang="sr-Latn-CS" sz="2000" b="1" dirty="0">
              <a:solidFill>
                <a:srgbClr val="CC0000"/>
              </a:solidFill>
            </a:endParaRPr>
          </a:p>
          <a:p>
            <a:pPr eaLnBrk="1" hangingPunct="1">
              <a:lnSpc>
                <a:spcPct val="90000"/>
              </a:lnSpc>
              <a:defRPr/>
            </a:pPr>
            <a:endParaRPr lang="sr-Latn-CS" sz="2000" b="1" dirty="0">
              <a:solidFill>
                <a:srgbClr val="CC0000"/>
              </a:solidFill>
              <a:latin typeface="Cambria" pitchFamily="18" charset="0"/>
            </a:endParaRPr>
          </a:p>
          <a:p>
            <a:pPr eaLnBrk="1" hangingPunct="1">
              <a:lnSpc>
                <a:spcPct val="90000"/>
              </a:lnSpc>
              <a:defRPr/>
            </a:pPr>
            <a:endParaRPr lang="sr-Latn-CS" sz="2000" b="1" dirty="0">
              <a:solidFill>
                <a:srgbClr val="CC0000"/>
              </a:solidFill>
              <a:latin typeface="Cambria" pitchFamily="18" charset="0"/>
            </a:endParaRPr>
          </a:p>
          <a:p>
            <a:pPr eaLnBrk="1" hangingPunct="1">
              <a:lnSpc>
                <a:spcPct val="90000"/>
              </a:lnSpc>
              <a:defRPr/>
            </a:pPr>
            <a:endParaRPr lang="sr-Latn-CS" sz="2000" b="1" dirty="0">
              <a:solidFill>
                <a:srgbClr val="CC0000"/>
              </a:solidFill>
              <a:latin typeface="Cambria" pitchFamily="18" charset="0"/>
            </a:endParaRPr>
          </a:p>
          <a:p>
            <a:pPr eaLnBrk="1" hangingPunct="1">
              <a:lnSpc>
                <a:spcPct val="90000"/>
              </a:lnSpc>
              <a:defRPr/>
            </a:pPr>
            <a:endParaRPr lang="sr-Latn-CS" b="1" dirty="0">
              <a:solidFill>
                <a:srgbClr val="632523"/>
              </a:solidFill>
              <a:latin typeface="Cambria" pitchFamily="18" charset="0"/>
            </a:endParaRPr>
          </a:p>
          <a:p>
            <a:pPr marL="14288" indent="-14288" algn="ctr" eaLnBrk="1" hangingPunct="1">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107FF9E9-7185-4AE6-8EF6-18736F812D30}" type="slidenum">
              <a:rPr lang="en-US" sz="1200">
                <a:solidFill>
                  <a:schemeClr val="tx1">
                    <a:tint val="75000"/>
                  </a:schemeClr>
                </a:solidFill>
                <a:latin typeface="+mn-lt"/>
              </a:rPr>
              <a:pPr algn="r" eaLnBrk="1" fontAlgn="auto" hangingPunct="1">
                <a:spcBef>
                  <a:spcPts val="0"/>
                </a:spcBef>
                <a:spcAft>
                  <a:spcPts val="0"/>
                </a:spcAft>
                <a:defRPr/>
              </a:pPr>
              <a:t>52</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Freedom </a:t>
            </a:r>
            <a:r>
              <a:rPr lang="en-US" b="1" dirty="0"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29700"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2970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2971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1295400"/>
            <a:ext cx="7831138" cy="5078313"/>
          </a:xfrm>
          <a:prstGeom prst="rect">
            <a:avLst/>
          </a:prstGeom>
        </p:spPr>
        <p:txBody>
          <a:bodyPr>
            <a:spAutoFit/>
          </a:bodyPr>
          <a:lstStyle/>
          <a:p>
            <a:pPr algn="ctr" eaLnBrk="1" hangingPunct="1">
              <a:lnSpc>
                <a:spcPct val="90000"/>
              </a:lnSpc>
              <a:defRPr/>
            </a:pPr>
            <a:r>
              <a:rPr lang="en-US" dirty="0">
                <a:solidFill>
                  <a:srgbClr val="CC0000"/>
                </a:solidFill>
              </a:rPr>
              <a:t> </a:t>
            </a:r>
            <a:endParaRPr lang="sl-SI" dirty="0">
              <a:solidFill>
                <a:srgbClr val="CC0000"/>
              </a:solidFill>
            </a:endParaRPr>
          </a:p>
          <a:p>
            <a:pPr algn="ctr" eaLnBrk="1" hangingPunct="1">
              <a:lnSpc>
                <a:spcPct val="90000"/>
              </a:lnSpc>
              <a:defRPr/>
            </a:pPr>
            <a:r>
              <a:rPr lang="sr-Latn-CS" sz="2400" b="1" dirty="0" smtClean="0">
                <a:solidFill>
                  <a:schemeClr val="accent2">
                    <a:lumMod val="50000"/>
                  </a:schemeClr>
                </a:solidFill>
                <a:latin typeface="Cambria" pitchFamily="18" charset="0"/>
              </a:rPr>
              <a:t>Administrativ</a:t>
            </a:r>
            <a:r>
              <a:rPr lang="en-US" sz="2400" b="1" dirty="0" smtClean="0">
                <a:solidFill>
                  <a:schemeClr val="accent2">
                    <a:lumMod val="50000"/>
                  </a:schemeClr>
                </a:solidFill>
                <a:latin typeface="Cambria" pitchFamily="18" charset="0"/>
              </a:rPr>
              <a:t>e</a:t>
            </a:r>
            <a:r>
              <a:rPr lang="sl-SI" sz="2400" b="1" dirty="0" smtClean="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c</a:t>
            </a:r>
            <a:r>
              <a:rPr lang="sl-SI" sz="2400" b="1" dirty="0" smtClean="0">
                <a:solidFill>
                  <a:schemeClr val="accent2">
                    <a:lumMod val="50000"/>
                  </a:schemeClr>
                </a:solidFill>
                <a:latin typeface="Cambria" pitchFamily="18" charset="0"/>
              </a:rPr>
              <a:t>apacitie</a:t>
            </a:r>
            <a:r>
              <a:rPr lang="en-US" sz="2400" b="1" dirty="0" smtClean="0">
                <a:solidFill>
                  <a:schemeClr val="accent2">
                    <a:lumMod val="50000"/>
                  </a:schemeClr>
                </a:solidFill>
                <a:latin typeface="Cambria" pitchFamily="18" charset="0"/>
              </a:rPr>
              <a:t>s</a:t>
            </a:r>
            <a:r>
              <a:rPr lang="sl-SI" sz="2400" b="1" dirty="0" smtClean="0">
                <a:solidFill>
                  <a:schemeClr val="accent2">
                    <a:lumMod val="50000"/>
                  </a:schemeClr>
                </a:solidFill>
                <a:latin typeface="Cambria" pitchFamily="18" charset="0"/>
              </a:rPr>
              <a:t> </a:t>
            </a:r>
            <a:endParaRPr lang="sr-Latn-CS" sz="2400" b="1" dirty="0">
              <a:solidFill>
                <a:schemeClr val="accent2">
                  <a:lumMod val="50000"/>
                </a:schemeClr>
              </a:solidFill>
              <a:latin typeface="Cambria" pitchFamily="18" charset="0"/>
            </a:endParaRPr>
          </a:p>
          <a:p>
            <a:pPr eaLnBrk="1" hangingPunct="1">
              <a:lnSpc>
                <a:spcPct val="90000"/>
              </a:lnSpc>
              <a:defRPr/>
            </a:pPr>
            <a:endParaRPr lang="sr-Latn-CS" sz="2000" b="1" dirty="0">
              <a:solidFill>
                <a:schemeClr val="accent2">
                  <a:lumMod val="50000"/>
                </a:schemeClr>
              </a:solidFill>
              <a:latin typeface="Cambria" pitchFamily="18" charset="0"/>
            </a:endParaRPr>
          </a:p>
          <a:p>
            <a:pPr eaLnBrk="1" hangingPunct="1">
              <a:lnSpc>
                <a:spcPct val="80000"/>
              </a:lnSpc>
              <a:defRPr/>
            </a:pPr>
            <a:r>
              <a:rPr lang="en-US" sz="2000" b="1" u="sng" dirty="0" smtClean="0">
                <a:solidFill>
                  <a:schemeClr val="accent2">
                    <a:lumMod val="50000"/>
                  </a:schemeClr>
                </a:solidFill>
                <a:latin typeface="Cambria" pitchFamily="18" charset="0"/>
              </a:rPr>
              <a:t>Competent bodies</a:t>
            </a:r>
            <a:r>
              <a:rPr lang="sr-Latn-CS" sz="2000" b="1" u="sng" dirty="0" smtClean="0">
                <a:solidFill>
                  <a:schemeClr val="accent2">
                    <a:lumMod val="50000"/>
                  </a:schemeClr>
                </a:solidFill>
                <a:latin typeface="Cambria" pitchFamily="18" charset="0"/>
              </a:rPr>
              <a:t>: </a:t>
            </a:r>
            <a:endParaRPr lang="sr-Latn-CS" sz="2000" b="1" u="sng" dirty="0">
              <a:solidFill>
                <a:schemeClr val="accent2">
                  <a:lumMod val="50000"/>
                </a:schemeClr>
              </a:solidFill>
              <a:latin typeface="Cambria" pitchFamily="18" charset="0"/>
            </a:endParaRPr>
          </a:p>
          <a:p>
            <a:pPr eaLnBrk="1" hangingPunct="1">
              <a:lnSpc>
                <a:spcPct val="80000"/>
              </a:lnSpc>
              <a:defRPr/>
            </a:pPr>
            <a:endParaRPr lang="en-GB" sz="2000" b="1" dirty="0">
              <a:solidFill>
                <a:schemeClr val="accent2">
                  <a:lumMod val="50000"/>
                </a:schemeClr>
              </a:solidFill>
              <a:latin typeface="Cambria" pitchFamily="18" charset="0"/>
            </a:endParaRPr>
          </a:p>
          <a:p>
            <a:pPr eaLnBrk="1" hangingPunct="1">
              <a:lnSpc>
                <a:spcPct val="80000"/>
              </a:lnSpc>
              <a:defRPr/>
            </a:pPr>
            <a:r>
              <a:rPr lang="sr-Latn-CS" sz="2000" b="1" dirty="0" smtClean="0">
                <a:solidFill>
                  <a:schemeClr val="accent2">
                    <a:lumMod val="50000"/>
                  </a:schemeClr>
                </a:solidFill>
                <a:latin typeface="Cambria" pitchFamily="18" charset="0"/>
              </a:rPr>
              <a:t>Pen</a:t>
            </a:r>
            <a:r>
              <a:rPr lang="en-US" sz="2000" b="1" dirty="0" err="1" smtClean="0">
                <a:solidFill>
                  <a:schemeClr val="accent2">
                    <a:lumMod val="50000"/>
                  </a:schemeClr>
                </a:solidFill>
                <a:latin typeface="Cambria" pitchFamily="18" charset="0"/>
              </a:rPr>
              <a:t>sion</a:t>
            </a:r>
            <a:r>
              <a:rPr lang="sr-Latn-CS" sz="2000" b="1" dirty="0" smtClean="0">
                <a:solidFill>
                  <a:schemeClr val="accent2">
                    <a:lumMod val="50000"/>
                  </a:schemeClr>
                </a:solidFill>
                <a:latin typeface="Cambria" pitchFamily="18" charset="0"/>
              </a:rPr>
              <a:t> </a:t>
            </a:r>
            <a:r>
              <a:rPr lang="en-US" sz="2000" b="1" dirty="0" smtClean="0">
                <a:solidFill>
                  <a:schemeClr val="accent2">
                    <a:lumMod val="50000"/>
                  </a:schemeClr>
                </a:solidFill>
                <a:latin typeface="Cambria" pitchFamily="18" charset="0"/>
              </a:rPr>
              <a:t>and d</a:t>
            </a:r>
            <a:r>
              <a:rPr lang="sr-Latn-CS" sz="2000" b="1" dirty="0" smtClean="0">
                <a:solidFill>
                  <a:schemeClr val="accent2">
                    <a:lumMod val="50000"/>
                  </a:schemeClr>
                </a:solidFill>
                <a:latin typeface="Cambria" pitchFamily="18" charset="0"/>
              </a:rPr>
              <a:t>i</a:t>
            </a:r>
            <a:r>
              <a:rPr lang="en-US" sz="2000" b="1" dirty="0" err="1" smtClean="0">
                <a:solidFill>
                  <a:schemeClr val="accent2">
                    <a:lumMod val="50000"/>
                  </a:schemeClr>
                </a:solidFill>
                <a:latin typeface="Cambria" pitchFamily="18" charset="0"/>
              </a:rPr>
              <a:t>sability</a:t>
            </a:r>
            <a:r>
              <a:rPr lang="en-US" sz="2000" b="1" dirty="0" smtClean="0">
                <a:solidFill>
                  <a:schemeClr val="accent2">
                    <a:lumMod val="50000"/>
                  </a:schemeClr>
                </a:solidFill>
                <a:latin typeface="Cambria" pitchFamily="18" charset="0"/>
              </a:rPr>
              <a:t> insurance</a:t>
            </a:r>
            <a:r>
              <a:rPr lang="sr-Latn-CS" sz="2000" b="1" dirty="0" smtClean="0">
                <a:solidFill>
                  <a:schemeClr val="accent2">
                    <a:lumMod val="50000"/>
                  </a:schemeClr>
                </a:solidFill>
                <a:latin typeface="Cambria" pitchFamily="18" charset="0"/>
              </a:rPr>
              <a:t>  </a:t>
            </a:r>
            <a:endParaRPr lang="en-GB" sz="2000" b="1" dirty="0">
              <a:solidFill>
                <a:schemeClr val="accent2">
                  <a:lumMod val="50000"/>
                </a:schemeClr>
              </a:solidFill>
              <a:latin typeface="Cambria" pitchFamily="18" charset="0"/>
            </a:endParaRPr>
          </a:p>
          <a:p>
            <a:pPr marL="342900" indent="-342900" eaLnBrk="1" hangingPunct="1">
              <a:lnSpc>
                <a:spcPct val="80000"/>
              </a:lnSpc>
              <a:buFont typeface="Wingdings" pitchFamily="2" charset="2"/>
              <a:buChar char="§"/>
              <a:defRPr/>
            </a:pPr>
            <a:r>
              <a:rPr lang="en-GB" sz="2000" dirty="0">
                <a:solidFill>
                  <a:schemeClr val="accent2">
                    <a:lumMod val="50000"/>
                  </a:schemeClr>
                </a:solidFill>
                <a:latin typeface="Cambria" pitchFamily="18" charset="0"/>
              </a:rPr>
              <a:t>Min</a:t>
            </a:r>
            <a:r>
              <a:rPr lang="sr-Latn-CS" sz="2000" dirty="0" smtClean="0">
                <a:solidFill>
                  <a:schemeClr val="accent2">
                    <a:lumMod val="50000"/>
                  </a:schemeClr>
                </a:solidFill>
                <a:latin typeface="Cambria" pitchFamily="18" charset="0"/>
              </a:rPr>
              <a:t>ist</a:t>
            </a:r>
            <a:r>
              <a:rPr lang="en-US" sz="2000" dirty="0" err="1" smtClean="0">
                <a:solidFill>
                  <a:schemeClr val="accent2">
                    <a:lumMod val="50000"/>
                  </a:schemeClr>
                </a:solidFill>
                <a:latin typeface="Cambria" pitchFamily="18" charset="0"/>
              </a:rPr>
              <a:t>ry</a:t>
            </a:r>
            <a:r>
              <a:rPr lang="en-US" sz="2000" dirty="0" smtClean="0">
                <a:solidFill>
                  <a:schemeClr val="accent2">
                    <a:lumMod val="50000"/>
                  </a:schemeClr>
                </a:solidFill>
                <a:latin typeface="Cambria" pitchFamily="18" charset="0"/>
              </a:rPr>
              <a:t> of </a:t>
            </a:r>
            <a:r>
              <a:rPr lang="en-US" sz="2000" dirty="0" smtClean="0">
                <a:solidFill>
                  <a:schemeClr val="accent2">
                    <a:lumMod val="50000"/>
                  </a:schemeClr>
                </a:solidFill>
                <a:latin typeface="Cambria" pitchFamily="18" charset="0"/>
              </a:rPr>
              <a:t>Labor </a:t>
            </a:r>
            <a:r>
              <a:rPr lang="en-US" sz="2000" dirty="0" smtClean="0">
                <a:solidFill>
                  <a:schemeClr val="accent2">
                    <a:lumMod val="50000"/>
                  </a:schemeClr>
                </a:solidFill>
                <a:latin typeface="Cambria" pitchFamily="18" charset="0"/>
              </a:rPr>
              <a:t>and Social Welfare of Montenegro</a:t>
            </a:r>
            <a:r>
              <a:rPr lang="sr-Latn-CS" sz="2000" dirty="0" smtClean="0">
                <a:solidFill>
                  <a:schemeClr val="accent2">
                    <a:lumMod val="50000"/>
                  </a:schemeClr>
                </a:solidFill>
                <a:latin typeface="Cambria" pitchFamily="18" charset="0"/>
              </a:rPr>
              <a:t>,</a:t>
            </a:r>
            <a:endParaRPr lang="en-US" sz="2000" dirty="0">
              <a:solidFill>
                <a:schemeClr val="accent2">
                  <a:lumMod val="50000"/>
                </a:schemeClr>
              </a:solidFill>
              <a:latin typeface="Cambria" pitchFamily="18" charset="0"/>
            </a:endParaRPr>
          </a:p>
          <a:p>
            <a:pPr eaLnBrk="1" hangingPunct="1">
              <a:lnSpc>
                <a:spcPct val="80000"/>
              </a:lnSpc>
              <a:defRPr/>
            </a:pPr>
            <a:endParaRPr lang="en-GB" sz="2000" dirty="0">
              <a:solidFill>
                <a:schemeClr val="accent2">
                  <a:lumMod val="50000"/>
                </a:schemeClr>
              </a:solidFill>
              <a:latin typeface="Cambria" pitchFamily="18" charset="0"/>
            </a:endParaRPr>
          </a:p>
          <a:p>
            <a:pPr eaLnBrk="1" hangingPunct="1">
              <a:lnSpc>
                <a:spcPct val="80000"/>
              </a:lnSpc>
              <a:defRPr/>
            </a:pPr>
            <a:r>
              <a:rPr lang="en-US" sz="2000" b="1" dirty="0" smtClean="0">
                <a:solidFill>
                  <a:schemeClr val="accent2">
                    <a:lumMod val="50000"/>
                  </a:schemeClr>
                </a:solidFill>
                <a:latin typeface="Cambria" pitchFamily="18" charset="0"/>
              </a:rPr>
              <a:t>Health insurance</a:t>
            </a:r>
            <a:endParaRPr lang="en-GB" sz="2000" b="1" dirty="0">
              <a:solidFill>
                <a:schemeClr val="accent2">
                  <a:lumMod val="50000"/>
                </a:schemeClr>
              </a:solidFill>
              <a:latin typeface="Cambria" pitchFamily="18" charset="0"/>
            </a:endParaRPr>
          </a:p>
          <a:p>
            <a:pPr marL="342900" indent="-342900" eaLnBrk="1" hangingPunct="1">
              <a:lnSpc>
                <a:spcPct val="80000"/>
              </a:lnSpc>
              <a:buFont typeface="Wingdings" pitchFamily="2" charset="2"/>
              <a:buChar char="§"/>
              <a:defRPr/>
            </a:pPr>
            <a:r>
              <a:rPr lang="en-US" sz="2000" dirty="0" smtClean="0">
                <a:solidFill>
                  <a:schemeClr val="accent2">
                    <a:lumMod val="50000"/>
                  </a:schemeClr>
                </a:solidFill>
                <a:latin typeface="Cambria" pitchFamily="18" charset="0"/>
              </a:rPr>
              <a:t>Ministry of Health of Montenegro</a:t>
            </a:r>
            <a:r>
              <a:rPr lang="sr-Latn-CS" sz="2000" dirty="0" smtClean="0">
                <a:solidFill>
                  <a:schemeClr val="accent2">
                    <a:lumMod val="50000"/>
                  </a:schemeClr>
                </a:solidFill>
                <a:latin typeface="Cambria" pitchFamily="18" charset="0"/>
              </a:rPr>
              <a:t>,</a:t>
            </a:r>
            <a:endParaRPr lang="en-US" sz="2000" dirty="0">
              <a:solidFill>
                <a:schemeClr val="accent2">
                  <a:lumMod val="50000"/>
                </a:schemeClr>
              </a:solidFill>
              <a:latin typeface="Cambria" pitchFamily="18" charset="0"/>
            </a:endParaRPr>
          </a:p>
          <a:p>
            <a:pPr eaLnBrk="1" hangingPunct="1">
              <a:lnSpc>
                <a:spcPct val="80000"/>
              </a:lnSpc>
              <a:defRPr/>
            </a:pPr>
            <a:endParaRPr lang="en-GB" sz="2000" dirty="0">
              <a:solidFill>
                <a:schemeClr val="accent2">
                  <a:lumMod val="50000"/>
                </a:schemeClr>
              </a:solidFill>
              <a:latin typeface="Cambria" pitchFamily="18" charset="0"/>
            </a:endParaRPr>
          </a:p>
          <a:p>
            <a:pPr eaLnBrk="1" hangingPunct="1">
              <a:lnSpc>
                <a:spcPct val="80000"/>
              </a:lnSpc>
              <a:defRPr/>
            </a:pPr>
            <a:r>
              <a:rPr lang="en-US" sz="2000" b="1" dirty="0" smtClean="0">
                <a:solidFill>
                  <a:schemeClr val="accent2">
                    <a:lumMod val="50000"/>
                  </a:schemeClr>
                </a:solidFill>
                <a:latin typeface="Cambria" pitchFamily="18" charset="0"/>
              </a:rPr>
              <a:t>Unemployment insurance</a:t>
            </a:r>
            <a:endParaRPr lang="hr-HR" sz="2000" dirty="0">
              <a:solidFill>
                <a:schemeClr val="accent2">
                  <a:lumMod val="50000"/>
                </a:schemeClr>
              </a:solidFill>
              <a:latin typeface="Cambria" pitchFamily="18" charset="0"/>
            </a:endParaRPr>
          </a:p>
          <a:p>
            <a:pPr marL="342900" indent="-342900" eaLnBrk="1" hangingPunct="1">
              <a:lnSpc>
                <a:spcPct val="80000"/>
              </a:lnSpc>
              <a:buFont typeface="Wingdings" pitchFamily="2" charset="2"/>
              <a:buChar char="§"/>
              <a:defRPr/>
            </a:pPr>
            <a:r>
              <a:rPr lang="en-GB" sz="2000" dirty="0">
                <a:solidFill>
                  <a:schemeClr val="accent2">
                    <a:lumMod val="50000"/>
                  </a:schemeClr>
                </a:solidFill>
                <a:latin typeface="Cambria" pitchFamily="18" charset="0"/>
              </a:rPr>
              <a:t>Min</a:t>
            </a:r>
            <a:r>
              <a:rPr lang="sr-Latn-CS" sz="2000" dirty="0" smtClean="0">
                <a:solidFill>
                  <a:schemeClr val="accent2">
                    <a:lumMod val="50000"/>
                  </a:schemeClr>
                </a:solidFill>
                <a:latin typeface="Cambria" pitchFamily="18" charset="0"/>
              </a:rPr>
              <a:t>ist</a:t>
            </a:r>
            <a:r>
              <a:rPr lang="en-US" sz="2000" dirty="0" err="1" smtClean="0">
                <a:solidFill>
                  <a:schemeClr val="accent2">
                    <a:lumMod val="50000"/>
                  </a:schemeClr>
                </a:solidFill>
                <a:latin typeface="Cambria" pitchFamily="18" charset="0"/>
              </a:rPr>
              <a:t>ry</a:t>
            </a:r>
            <a:r>
              <a:rPr lang="en-US" sz="2000" dirty="0" smtClean="0">
                <a:solidFill>
                  <a:schemeClr val="accent2">
                    <a:lumMod val="50000"/>
                  </a:schemeClr>
                </a:solidFill>
                <a:latin typeface="Cambria" pitchFamily="18" charset="0"/>
              </a:rPr>
              <a:t> of </a:t>
            </a:r>
            <a:r>
              <a:rPr lang="en-US" sz="2000" dirty="0" smtClean="0">
                <a:solidFill>
                  <a:schemeClr val="accent2">
                    <a:lumMod val="50000"/>
                  </a:schemeClr>
                </a:solidFill>
                <a:latin typeface="Cambria" pitchFamily="18" charset="0"/>
              </a:rPr>
              <a:t>Labor </a:t>
            </a:r>
            <a:r>
              <a:rPr lang="en-US" sz="2000" dirty="0" smtClean="0">
                <a:solidFill>
                  <a:schemeClr val="accent2">
                    <a:lumMod val="50000"/>
                  </a:schemeClr>
                </a:solidFill>
                <a:latin typeface="Cambria" pitchFamily="18" charset="0"/>
              </a:rPr>
              <a:t>and Social Welfare of Montenegro</a:t>
            </a:r>
            <a:r>
              <a:rPr lang="sr-Latn-CS" sz="2000" dirty="0" smtClean="0">
                <a:solidFill>
                  <a:schemeClr val="accent2">
                    <a:lumMod val="50000"/>
                  </a:schemeClr>
                </a:solidFill>
                <a:latin typeface="Cambria" pitchFamily="18" charset="0"/>
              </a:rPr>
              <a:t>, </a:t>
            </a:r>
            <a:r>
              <a:rPr lang="en-GB" sz="2000" b="1" dirty="0">
                <a:solidFill>
                  <a:schemeClr val="accent2">
                    <a:lumMod val="50000"/>
                  </a:schemeClr>
                </a:solidFill>
                <a:latin typeface="Cambria" pitchFamily="18" charset="0"/>
              </a:rPr>
              <a:t>	</a:t>
            </a:r>
          </a:p>
          <a:p>
            <a:pPr lvl="1" eaLnBrk="1" hangingPunct="1">
              <a:defRPr/>
            </a:pPr>
            <a:endParaRPr lang="sr-Latn-CS" sz="2000" b="1" dirty="0">
              <a:solidFill>
                <a:srgbClr val="CC0000"/>
              </a:solidFill>
            </a:endParaRPr>
          </a:p>
          <a:p>
            <a:pPr eaLnBrk="1" hangingPunct="1">
              <a:lnSpc>
                <a:spcPct val="90000"/>
              </a:lnSpc>
              <a:defRPr/>
            </a:pPr>
            <a:endParaRPr lang="sr-Latn-CS" sz="2000" b="1" dirty="0">
              <a:solidFill>
                <a:srgbClr val="CC0000"/>
              </a:solidFill>
              <a:latin typeface="Cambria" pitchFamily="18" charset="0"/>
            </a:endParaRPr>
          </a:p>
          <a:p>
            <a:pPr eaLnBrk="1" hangingPunct="1">
              <a:lnSpc>
                <a:spcPct val="90000"/>
              </a:lnSpc>
              <a:defRPr/>
            </a:pPr>
            <a:endParaRPr lang="sr-Latn-CS" sz="2000" b="1" dirty="0">
              <a:solidFill>
                <a:srgbClr val="CC0000"/>
              </a:solidFill>
              <a:latin typeface="Cambria" pitchFamily="18" charset="0"/>
            </a:endParaRPr>
          </a:p>
          <a:p>
            <a:pPr eaLnBrk="1" hangingPunct="1">
              <a:lnSpc>
                <a:spcPct val="90000"/>
              </a:lnSpc>
              <a:defRPr/>
            </a:pPr>
            <a:endParaRPr lang="sr-Latn-CS" sz="2000" b="1" dirty="0">
              <a:solidFill>
                <a:srgbClr val="CC0000"/>
              </a:solidFill>
              <a:latin typeface="Cambria" pitchFamily="18" charset="0"/>
            </a:endParaRPr>
          </a:p>
          <a:p>
            <a:pPr eaLnBrk="1" hangingPunct="1">
              <a:lnSpc>
                <a:spcPct val="90000"/>
              </a:lnSpc>
              <a:defRPr/>
            </a:pPr>
            <a:endParaRPr lang="sr-Latn-CS" b="1" dirty="0">
              <a:solidFill>
                <a:srgbClr val="632523"/>
              </a:solidFill>
              <a:latin typeface="Cambria" pitchFamily="18" charset="0"/>
            </a:endParaRPr>
          </a:p>
          <a:p>
            <a:pPr marL="14288" indent="-14288" algn="ctr" eaLnBrk="1" hangingPunct="1">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5712D6CA-AC52-4502-9F02-A1865FC6007A}" type="slidenum">
              <a:rPr lang="en-US" sz="1200">
                <a:solidFill>
                  <a:schemeClr val="tx1">
                    <a:tint val="75000"/>
                  </a:schemeClr>
                </a:solidFill>
                <a:latin typeface="+mn-lt"/>
              </a:rPr>
              <a:pPr algn="r" eaLnBrk="1" fontAlgn="auto" hangingPunct="1">
                <a:spcBef>
                  <a:spcPts val="0"/>
                </a:spcBef>
                <a:spcAft>
                  <a:spcPts val="0"/>
                </a:spcAft>
                <a:defRPr/>
              </a:pPr>
              <a:t>53</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eaLnBrk="1" fontAlgn="auto" hangingPunct="1">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a:t>
            </a:r>
            <a:r>
              <a:rPr lang="sr-Latn-CS" b="1" dirty="0">
                <a:solidFill>
                  <a:schemeClr val="accent2">
                    <a:lumMod val="20000"/>
                    <a:lumOff val="80000"/>
                  </a:schemeClr>
                </a:solidFill>
                <a:latin typeface="Cambria" pitchFamily="18" charset="0"/>
                <a:cs typeface="Arial" charset="0"/>
              </a:rPr>
              <a:t>: </a:t>
            </a:r>
            <a:r>
              <a:rPr lang="en-US" b="1">
                <a:solidFill>
                  <a:schemeClr val="accent2">
                    <a:lumMod val="20000"/>
                    <a:lumOff val="80000"/>
                  </a:schemeClr>
                </a:solidFill>
                <a:latin typeface="Cambria" pitchFamily="18" charset="0"/>
                <a:cs typeface="Arial" charset="0"/>
              </a:rPr>
              <a:t>Freedom </a:t>
            </a:r>
            <a:r>
              <a:rPr lang="en-US" b="1" smtClean="0">
                <a:solidFill>
                  <a:schemeClr val="accent2">
                    <a:lumMod val="20000"/>
                    <a:lumOff val="80000"/>
                  </a:schemeClr>
                </a:solidFill>
                <a:latin typeface="Cambria" pitchFamily="18" charset="0"/>
                <a:cs typeface="Arial" charset="0"/>
              </a:rPr>
              <a:t>of Movement </a:t>
            </a:r>
            <a:r>
              <a:rPr lang="en-US" b="1" dirty="0">
                <a:solidFill>
                  <a:schemeClr val="accent2">
                    <a:lumMod val="20000"/>
                    <a:lumOff val="80000"/>
                  </a:schemeClr>
                </a:solidFill>
                <a:latin typeface="Cambria" pitchFamily="18" charset="0"/>
                <a:cs typeface="Arial" charset="0"/>
              </a:rPr>
              <a:t>for Workers</a:t>
            </a:r>
          </a:p>
        </p:txBody>
      </p:sp>
      <p:sp>
        <p:nvSpPr>
          <p:cNvPr id="30724" name="Text Box 121"/>
          <p:cNvSpPr txBox="1">
            <a:spLocks noChangeArrowheads="1"/>
          </p:cNvSpPr>
          <p:nvPr/>
        </p:nvSpPr>
        <p:spPr bwMode="auto">
          <a:xfrm>
            <a:off x="914400" y="2819400"/>
            <a:ext cx="8569325" cy="609600"/>
          </a:xfrm>
          <a:prstGeom prst="rect">
            <a:avLst/>
          </a:prstGeom>
          <a:noFill/>
          <a:ln w="9525" algn="ctr">
            <a:noFill/>
            <a:miter lim="800000"/>
            <a:headEnd/>
            <a:tailEnd/>
          </a:ln>
        </p:spPr>
        <p:txBody>
          <a:bodyPr/>
          <a:lstStyle/>
          <a:p>
            <a:pPr marL="14288" indent="-14288" algn="ctr" eaLnBrk="1" hangingPunct="1">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eaLnBrk="1" hangingPunct="1">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eaLnBrk="1" hangingPunct="1"/>
            <a:endParaRPr lang="en-US" sz="4400" b="1">
              <a:solidFill>
                <a:srgbClr val="000099"/>
              </a:solidFill>
              <a:latin typeface="Cambria" pitchFamily="18" charset="0"/>
            </a:endParaRPr>
          </a:p>
          <a:p>
            <a:pPr marL="14288" indent="-14288" algn="ctr" eaLnBrk="1" hangingPunct="1"/>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a:p>
            <a:pPr marL="814388" indent="-450850" algn="ctr" eaLnBrk="1" fontAlgn="auto" hangingPunct="1">
              <a:spcBef>
                <a:spcPts val="0"/>
              </a:spcBef>
              <a:spcAft>
                <a:spcPts val="0"/>
              </a:spcAft>
              <a:defRPr/>
            </a:pPr>
            <a:endParaRPr lang="en-US" b="1" dirty="0">
              <a:solidFill>
                <a:schemeClr val="accent2">
                  <a:lumMod val="50000"/>
                </a:schemeClr>
              </a:solidFill>
              <a:latin typeface="Cambria" pitchFamily="18" charset="0"/>
            </a:endParaRPr>
          </a:p>
        </p:txBody>
      </p:sp>
      <p:pic>
        <p:nvPicPr>
          <p:cNvPr id="3073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accent2">
                    <a:lumMod val="50000"/>
                  </a:schemeClr>
                </a:solidFill>
              </a:rPr>
              <a:t>Chapter 2: </a:t>
            </a:r>
            <a:r>
              <a:rPr lang="x-none" sz="1100" b="1">
                <a:solidFill>
                  <a:schemeClr val="accent2">
                    <a:lumMod val="50000"/>
                  </a:schemeClr>
                </a:solidFill>
              </a:rPr>
              <a:t> </a:t>
            </a:r>
            <a:r>
              <a:rPr lang="en-US" sz="1100" b="1" dirty="0">
                <a:solidFill>
                  <a:schemeClr val="accent2">
                    <a:lumMod val="50000"/>
                  </a:schemeClr>
                </a:solidFill>
              </a:rPr>
              <a:t>FREEDOM </a:t>
            </a:r>
            <a:r>
              <a:rPr lang="en-US" sz="1100" b="1" dirty="0" smtClean="0">
                <a:solidFill>
                  <a:schemeClr val="accent2">
                    <a:lumMod val="50000"/>
                  </a:schemeClr>
                </a:solidFill>
              </a:rPr>
              <a:t>OF MOVEMENT </a:t>
            </a:r>
            <a:r>
              <a:rPr lang="en-US" sz="1100" b="1" dirty="0">
                <a:solidFill>
                  <a:schemeClr val="accent2">
                    <a:lumMod val="50000"/>
                  </a:schemeClr>
                </a:solidFill>
              </a:rPr>
              <a:t>FOR WORKERS</a:t>
            </a:r>
            <a:endParaRPr lang="pl-PL" sz="1100" b="1" dirty="0">
              <a:solidFill>
                <a:schemeClr val="accent2">
                  <a:lumMod val="50000"/>
                </a:schemeClr>
              </a:solidFill>
            </a:endParaRPr>
          </a:p>
        </p:txBody>
      </p:sp>
      <p:pic>
        <p:nvPicPr>
          <p:cNvPr id="3073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574675" y="1447800"/>
            <a:ext cx="7831138" cy="5266057"/>
          </a:xfrm>
          <a:prstGeom prst="rect">
            <a:avLst/>
          </a:prstGeom>
        </p:spPr>
        <p:txBody>
          <a:bodyPr>
            <a:spAutoFit/>
          </a:bodyPr>
          <a:lstStyle/>
          <a:p>
            <a:pPr algn="ctr" eaLnBrk="1" hangingPunct="1">
              <a:lnSpc>
                <a:spcPct val="90000"/>
              </a:lnSpc>
              <a:defRPr/>
            </a:pPr>
            <a:r>
              <a:rPr lang="en-US" sz="2400" dirty="0">
                <a:solidFill>
                  <a:srgbClr val="CC0000"/>
                </a:solidFill>
                <a:latin typeface="Cambria" pitchFamily="18" charset="0"/>
              </a:rPr>
              <a:t> </a:t>
            </a:r>
            <a:endParaRPr lang="sl-SI" sz="2400" dirty="0">
              <a:solidFill>
                <a:srgbClr val="CC0000"/>
              </a:solidFill>
              <a:latin typeface="Cambria" pitchFamily="18" charset="0"/>
            </a:endParaRPr>
          </a:p>
          <a:p>
            <a:pPr algn="ctr" eaLnBrk="1" hangingPunct="1">
              <a:lnSpc>
                <a:spcPct val="90000"/>
              </a:lnSpc>
              <a:defRPr/>
            </a:pPr>
            <a:r>
              <a:rPr lang="sr-Latn-CS" sz="2400" b="1" dirty="0" smtClean="0">
                <a:solidFill>
                  <a:srgbClr val="632523"/>
                </a:solidFill>
                <a:latin typeface="Cambria" pitchFamily="18" charset="0"/>
              </a:rPr>
              <a:t>Administrativ</a:t>
            </a:r>
            <a:r>
              <a:rPr lang="en-US" sz="2400" b="1" dirty="0" smtClean="0">
                <a:solidFill>
                  <a:srgbClr val="632523"/>
                </a:solidFill>
                <a:latin typeface="Cambria" pitchFamily="18" charset="0"/>
              </a:rPr>
              <a:t>e</a:t>
            </a:r>
            <a:r>
              <a:rPr lang="sl-SI" sz="2400" b="1" dirty="0" smtClean="0">
                <a:solidFill>
                  <a:srgbClr val="632523"/>
                </a:solidFill>
                <a:latin typeface="Cambria" pitchFamily="18" charset="0"/>
              </a:rPr>
              <a:t> </a:t>
            </a:r>
            <a:r>
              <a:rPr lang="en-US" sz="2400" b="1" dirty="0" smtClean="0">
                <a:solidFill>
                  <a:srgbClr val="632523"/>
                </a:solidFill>
                <a:latin typeface="Cambria" pitchFamily="18" charset="0"/>
              </a:rPr>
              <a:t>c</a:t>
            </a:r>
            <a:r>
              <a:rPr lang="sl-SI" sz="2400" b="1" dirty="0" smtClean="0">
                <a:solidFill>
                  <a:srgbClr val="632523"/>
                </a:solidFill>
                <a:latin typeface="Cambria" pitchFamily="18" charset="0"/>
              </a:rPr>
              <a:t>apaci</a:t>
            </a:r>
            <a:r>
              <a:rPr lang="en-US" sz="2400" b="1" dirty="0" smtClean="0">
                <a:solidFill>
                  <a:srgbClr val="632523"/>
                </a:solidFill>
                <a:latin typeface="Cambria" pitchFamily="18" charset="0"/>
              </a:rPr>
              <a:t>ties</a:t>
            </a:r>
            <a:endParaRPr lang="sr-Latn-CS" sz="2400" b="1" dirty="0">
              <a:solidFill>
                <a:srgbClr val="632523"/>
              </a:solidFill>
              <a:latin typeface="Cambria" pitchFamily="18" charset="0"/>
            </a:endParaRPr>
          </a:p>
          <a:p>
            <a:pPr algn="ctr" eaLnBrk="1" hangingPunct="1">
              <a:lnSpc>
                <a:spcPct val="80000"/>
              </a:lnSpc>
              <a:defRPr/>
            </a:pPr>
            <a:endParaRPr lang="sr-Latn-CS" sz="2000" b="1" u="sng" dirty="0">
              <a:solidFill>
                <a:srgbClr val="632523"/>
              </a:solidFill>
              <a:latin typeface="Cambria" pitchFamily="18" charset="0"/>
            </a:endParaRPr>
          </a:p>
          <a:p>
            <a:pPr algn="ctr" eaLnBrk="1" hangingPunct="1">
              <a:lnSpc>
                <a:spcPct val="80000"/>
              </a:lnSpc>
              <a:defRPr/>
            </a:pPr>
            <a:r>
              <a:rPr lang="en-US" sz="2000" b="1" dirty="0" smtClean="0">
                <a:solidFill>
                  <a:srgbClr val="632523"/>
                </a:solidFill>
                <a:latin typeface="Cambria" pitchFamily="18" charset="0"/>
              </a:rPr>
              <a:t>CONCLUSION</a:t>
            </a:r>
            <a:endParaRPr lang="en-GB" sz="2000" b="1" dirty="0">
              <a:solidFill>
                <a:srgbClr val="632523"/>
              </a:solidFill>
              <a:latin typeface="Cambria" pitchFamily="18" charset="0"/>
            </a:endParaRPr>
          </a:p>
          <a:p>
            <a:pPr eaLnBrk="1" hangingPunct="1">
              <a:lnSpc>
                <a:spcPct val="80000"/>
              </a:lnSpc>
              <a:defRPr/>
            </a:pPr>
            <a:endParaRPr lang="en-GB" sz="2000" b="1" u="sng" dirty="0">
              <a:solidFill>
                <a:srgbClr val="632523"/>
              </a:solidFill>
              <a:latin typeface="Cambria" pitchFamily="18" charset="0"/>
            </a:endParaRPr>
          </a:p>
          <a:p>
            <a:pPr algn="ctr" eaLnBrk="1" hangingPunct="1">
              <a:lnSpc>
                <a:spcPct val="80000"/>
              </a:lnSpc>
              <a:defRPr/>
            </a:pPr>
            <a:r>
              <a:rPr lang="en-GB" sz="2000" dirty="0">
                <a:solidFill>
                  <a:srgbClr val="632523"/>
                </a:solidFill>
                <a:latin typeface="Cambria" pitchFamily="18" charset="0"/>
              </a:rPr>
              <a:t>	 </a:t>
            </a:r>
            <a:r>
              <a:rPr lang="en-GB" sz="2000" dirty="0" smtClean="0">
                <a:solidFill>
                  <a:srgbClr val="632523"/>
                </a:solidFill>
                <a:latin typeface="Cambria" pitchFamily="18" charset="0"/>
              </a:rPr>
              <a:t>long tradition and experience of competent holders in the application of international agreements on social insurance</a:t>
            </a:r>
            <a:endParaRPr lang="en-GB" sz="2000" dirty="0">
              <a:solidFill>
                <a:srgbClr val="632523"/>
              </a:solidFill>
              <a:latin typeface="Cambria" pitchFamily="18" charset="0"/>
            </a:endParaRPr>
          </a:p>
          <a:p>
            <a:pPr algn="ctr" eaLnBrk="1" hangingPunct="1">
              <a:lnSpc>
                <a:spcPct val="80000"/>
              </a:lnSpc>
              <a:defRPr/>
            </a:pPr>
            <a:endParaRPr lang="sr-Latn-CS" sz="2000" b="1" dirty="0">
              <a:solidFill>
                <a:srgbClr val="632523"/>
              </a:solidFill>
              <a:latin typeface="Cambria" pitchFamily="18" charset="0"/>
              <a:sym typeface="Symbol" pitchFamily="18" charset="2"/>
            </a:endParaRPr>
          </a:p>
          <a:p>
            <a:pPr algn="ctr" eaLnBrk="1" hangingPunct="1">
              <a:lnSpc>
                <a:spcPct val="80000"/>
              </a:lnSpc>
              <a:defRPr/>
            </a:pPr>
            <a:r>
              <a:rPr lang="en-GB" sz="2000" b="1" dirty="0">
                <a:solidFill>
                  <a:srgbClr val="632523"/>
                </a:solidFill>
                <a:latin typeface="Cambria" pitchFamily="18" charset="0"/>
                <a:sym typeface="Symbol" pitchFamily="18" charset="2"/>
              </a:rPr>
              <a:t></a:t>
            </a:r>
          </a:p>
          <a:p>
            <a:pPr algn="ctr" eaLnBrk="1" hangingPunct="1">
              <a:lnSpc>
                <a:spcPct val="80000"/>
              </a:lnSpc>
              <a:defRPr/>
            </a:pPr>
            <a:r>
              <a:rPr lang="en-US" sz="2000" dirty="0" smtClean="0">
                <a:solidFill>
                  <a:srgbClr val="632523"/>
                </a:solidFill>
                <a:latin typeface="Cambria" pitchFamily="18" charset="0"/>
              </a:rPr>
              <a:t>Building administrative capacities</a:t>
            </a:r>
            <a:endParaRPr lang="en-GB" sz="2000" dirty="0">
              <a:solidFill>
                <a:srgbClr val="632523"/>
              </a:solidFill>
              <a:latin typeface="Cambria" pitchFamily="18" charset="0"/>
            </a:endParaRPr>
          </a:p>
          <a:p>
            <a:pPr eaLnBrk="1" hangingPunct="1">
              <a:lnSpc>
                <a:spcPct val="80000"/>
              </a:lnSpc>
              <a:defRPr/>
            </a:pPr>
            <a:endParaRPr lang="en-GB" sz="2000" dirty="0">
              <a:solidFill>
                <a:srgbClr val="632523"/>
              </a:solidFill>
              <a:latin typeface="Cambria" pitchFamily="18" charset="0"/>
            </a:endParaRPr>
          </a:p>
          <a:p>
            <a:pPr eaLnBrk="1" hangingPunct="1">
              <a:lnSpc>
                <a:spcPct val="80000"/>
              </a:lnSpc>
              <a:defRPr/>
            </a:pPr>
            <a:endParaRPr lang="en-GB" sz="2400" dirty="0">
              <a:solidFill>
                <a:srgbClr val="000099"/>
              </a:solidFill>
              <a:effectLst>
                <a:outerShdw blurRad="38100" dist="38100" dir="2700000" algn="tl">
                  <a:srgbClr val="C0C0C0"/>
                </a:outerShdw>
              </a:effectLst>
            </a:endParaRPr>
          </a:p>
          <a:p>
            <a:pPr eaLnBrk="1" hangingPunct="1">
              <a:lnSpc>
                <a:spcPct val="90000"/>
              </a:lnSpc>
              <a:buClr>
                <a:srgbClr val="FF0000"/>
              </a:buClr>
              <a:buFont typeface="Wingdings" pitchFamily="2" charset="2"/>
              <a:buNone/>
              <a:defRPr/>
            </a:pPr>
            <a:r>
              <a:rPr lang="en-GB" sz="2400" b="1" dirty="0">
                <a:solidFill>
                  <a:srgbClr val="000099"/>
                </a:solidFill>
              </a:rPr>
              <a:t>	</a:t>
            </a:r>
          </a:p>
          <a:p>
            <a:pPr lvl="1" eaLnBrk="1" hangingPunct="1">
              <a:defRPr/>
            </a:pPr>
            <a:endParaRPr lang="sr-Latn-CS" sz="2000" b="1" dirty="0">
              <a:solidFill>
                <a:srgbClr val="CC0000"/>
              </a:solidFill>
            </a:endParaRPr>
          </a:p>
          <a:p>
            <a:pPr eaLnBrk="1" hangingPunct="1">
              <a:lnSpc>
                <a:spcPct val="90000"/>
              </a:lnSpc>
              <a:defRPr/>
            </a:pPr>
            <a:endParaRPr lang="sr-Latn-CS" sz="2000" b="1" dirty="0">
              <a:solidFill>
                <a:srgbClr val="CC0000"/>
              </a:solidFill>
              <a:latin typeface="Cambria" pitchFamily="18" charset="0"/>
            </a:endParaRPr>
          </a:p>
          <a:p>
            <a:pPr eaLnBrk="1" hangingPunct="1">
              <a:lnSpc>
                <a:spcPct val="90000"/>
              </a:lnSpc>
              <a:defRPr/>
            </a:pPr>
            <a:endParaRPr lang="sr-Latn-CS" sz="2000" b="1" dirty="0">
              <a:solidFill>
                <a:srgbClr val="CC0000"/>
              </a:solidFill>
              <a:latin typeface="Cambria" pitchFamily="18" charset="0"/>
            </a:endParaRPr>
          </a:p>
          <a:p>
            <a:pPr eaLnBrk="1" hangingPunct="1">
              <a:lnSpc>
                <a:spcPct val="90000"/>
              </a:lnSpc>
              <a:defRPr/>
            </a:pPr>
            <a:endParaRPr lang="sr-Latn-CS" sz="2000" b="1" dirty="0">
              <a:solidFill>
                <a:srgbClr val="CC0000"/>
              </a:solidFill>
              <a:latin typeface="Cambria" pitchFamily="18" charset="0"/>
            </a:endParaRPr>
          </a:p>
          <a:p>
            <a:pPr eaLnBrk="1" hangingPunct="1">
              <a:lnSpc>
                <a:spcPct val="90000"/>
              </a:lnSpc>
              <a:defRPr/>
            </a:pPr>
            <a:endParaRPr lang="sr-Latn-CS" b="1" dirty="0">
              <a:solidFill>
                <a:srgbClr val="632523"/>
              </a:solidFill>
              <a:latin typeface="Cambria" pitchFamily="18" charset="0"/>
            </a:endParaRPr>
          </a:p>
          <a:p>
            <a:pPr algn="ctr" eaLnBrk="1" hangingPunct="1">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Slide Number Placeholder 20"/>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89D6C0A1-ED14-478F-8FF7-027C927F826D}" type="slidenum">
              <a:rPr lang="en-US" sz="1200">
                <a:solidFill>
                  <a:schemeClr val="tx1">
                    <a:tint val="75000"/>
                  </a:schemeClr>
                </a:solidFill>
                <a:latin typeface="+mn-lt"/>
              </a:rPr>
              <a:pPr algn="r" eaLnBrk="1" fontAlgn="auto" hangingPunct="1">
                <a:spcBef>
                  <a:spcPts val="0"/>
                </a:spcBef>
                <a:spcAft>
                  <a:spcPts val="0"/>
                </a:spcAft>
                <a:defRPr/>
              </a:pPr>
              <a:t>54</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2"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eaLnBrk="1" fontAlgn="auto" hangingPunct="1">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eaLnBrk="1" fontAlgn="auto" hangingPunct="1">
              <a:spcBef>
                <a:spcPts val="0"/>
              </a:spcBef>
              <a:spcAft>
                <a:spcPts val="0"/>
              </a:spcAft>
              <a:defRPr/>
            </a:pPr>
            <a:endParaRPr lang="sr-Latn-CS" sz="3200" dirty="0">
              <a:solidFill>
                <a:schemeClr val="accent2">
                  <a:lumMod val="20000"/>
                  <a:lumOff val="80000"/>
                </a:schemeClr>
              </a:solidFill>
              <a:latin typeface="Cambria" pitchFamily="18" charset="0"/>
            </a:endParaRPr>
          </a:p>
          <a:p>
            <a:pPr algn="ctr" eaLnBrk="1" fontAlgn="auto" hangingPunct="1">
              <a:spcBef>
                <a:spcPts val="0"/>
              </a:spcBef>
              <a:spcAft>
                <a:spcPts val="0"/>
              </a:spcAft>
              <a:defRPr/>
            </a:pPr>
            <a:r>
              <a:rPr lang="sr-Latn-CS" sz="4000" b="1" dirty="0">
                <a:solidFill>
                  <a:schemeClr val="accent2">
                    <a:lumMod val="20000"/>
                    <a:lumOff val="80000"/>
                  </a:schemeClr>
                </a:solidFill>
                <a:latin typeface="Cambria" pitchFamily="18" charset="0"/>
              </a:rPr>
              <a:t>QUESTIONS</a:t>
            </a:r>
            <a:endParaRPr lang="hr-HR" sz="4000" b="1" dirty="0">
              <a:solidFill>
                <a:schemeClr val="accent2">
                  <a:lumMod val="20000"/>
                  <a:lumOff val="80000"/>
                </a:schemeClr>
              </a:solidFill>
              <a:latin typeface="+mn-lt"/>
            </a:endParaRPr>
          </a:p>
        </p:txBody>
      </p:sp>
      <p:sp>
        <p:nvSpPr>
          <p:cNvPr id="19" name="Slide Number Placeholder 18"/>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1F3C316B-EF01-4674-B7F4-2AE9F5384484}" type="slidenum">
              <a:rPr lang="en-US" sz="1200">
                <a:solidFill>
                  <a:schemeClr val="tx1">
                    <a:tint val="75000"/>
                  </a:schemeClr>
                </a:solidFill>
                <a:latin typeface="+mn-lt"/>
              </a:rPr>
              <a:pPr algn="r" eaLnBrk="1" fontAlgn="auto" hangingPunct="1">
                <a:spcBef>
                  <a:spcPts val="0"/>
                </a:spcBef>
                <a:spcAft>
                  <a:spcPts val="0"/>
                </a:spcAft>
                <a:defRPr/>
              </a:pPr>
              <a:t>55</a:t>
            </a:fld>
            <a:endParaRPr lang="en-US" sz="1200">
              <a:solidFill>
                <a:schemeClr val="tx1">
                  <a:tint val="75000"/>
                </a:schemeClr>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6054</Words>
  <Application>Microsoft Office PowerPoint</Application>
  <PresentationFormat>On-screen Show (4:3)</PresentationFormat>
  <Paragraphs>1206</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damir.sabanovic</cp:lastModifiedBy>
  <cp:revision>7</cp:revision>
  <dcterms:created xsi:type="dcterms:W3CDTF">2006-08-16T00:00:00Z</dcterms:created>
  <dcterms:modified xsi:type="dcterms:W3CDTF">2013-06-03T14:40:51Z</dcterms:modified>
</cp:coreProperties>
</file>