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248C-926E-4B0D-AAC0-1104FC8C3E7F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E498E-F4BC-482D-B81B-AF14EC5701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1E813BCC-7661-4970-84CB-E27A07C42AB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057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smtClean="0">
                <a:solidFill>
                  <a:schemeClr val="bg1"/>
                </a:solidFill>
                <a:latin typeface="Cambria" pitchFamily="18" charset="0"/>
              </a:rPr>
              <a:t>29 </a:t>
            </a:r>
            <a:r>
              <a:rPr lang="hr-HR" sz="1600" b="1" i="1" smtClean="0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smtClean="0">
                <a:solidFill>
                  <a:schemeClr val="bg1"/>
                </a:solidFill>
                <a:latin typeface="Cambria" pitchFamily="18" charset="0"/>
              </a:rPr>
              <a:t>Customs union</a:t>
            </a:r>
            <a:endParaRPr lang="en-US" sz="1600"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048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43000" y="29718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smtClean="0">
                <a:solidFill>
                  <a:srgbClr val="F2DCDB"/>
                </a:solidFill>
                <a:latin typeface="Cambria" pitchFamily="18" charset="0"/>
              </a:rPr>
              <a:t>29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 eaLnBrk="1" hangingPunct="1"/>
            <a:r>
              <a:rPr lang="en-GB" sz="2600" b="1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>
              <a:solidFill>
                <a:srgbClr val="F2DCDB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025911" y="6172200"/>
            <a:ext cx="2318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1" err="1">
                <a:solidFill>
                  <a:srgbClr val="D99694"/>
                </a:solidFill>
                <a:latin typeface="Cambria" pitchFamily="18" charset="0"/>
              </a:rPr>
              <a:t>Bru</a:t>
            </a:r>
            <a:r>
              <a:rPr lang="hr-HR" sz="1800" b="1">
                <a:solidFill>
                  <a:srgbClr val="D99694"/>
                </a:solidFill>
                <a:latin typeface="Cambria" pitchFamily="18" charset="0"/>
              </a:rPr>
              <a:t>ssel</a:t>
            </a:r>
            <a:r>
              <a:rPr lang="en-US" sz="1800" b="1">
                <a:solidFill>
                  <a:srgbClr val="D99694"/>
                </a:solidFill>
                <a:latin typeface="Cambria" pitchFamily="18" charset="0"/>
              </a:rPr>
              <a:t>s, </a:t>
            </a:r>
            <a:r>
              <a:rPr lang="en-US" b="1" smtClean="0">
                <a:solidFill>
                  <a:srgbClr val="D99694"/>
                </a:solidFill>
                <a:latin typeface="Cambria" pitchFamily="18" charset="0"/>
              </a:rPr>
              <a:t> June</a:t>
            </a:r>
            <a:r>
              <a:rPr lang="en-US" sz="1800" b="1" smtClean="0">
                <a:solidFill>
                  <a:srgbClr val="D99694"/>
                </a:solidFill>
                <a:latin typeface="Cambria" pitchFamily="18" charset="0"/>
              </a:rPr>
              <a:t> </a:t>
            </a:r>
            <a:r>
              <a:rPr lang="sr-Latn-CS" sz="1800" b="1" smtClean="0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sz="1800" b="1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 sz="1800">
              <a:solidFill>
                <a:srgbClr val="D9969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9600" y="48768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>
                <a:solidFill>
                  <a:schemeClr val="bg1"/>
                </a:solidFill>
              </a:rPr>
              <a:t>Customs Administration of Montenegro</a:t>
            </a:r>
          </a:p>
          <a:p>
            <a:pPr algn="ctr"/>
            <a:r>
              <a:rPr lang="sl-SI" smtClean="0">
                <a:solidFill>
                  <a:schemeClr val="bg1"/>
                </a:solidFill>
              </a:rPr>
              <a:t>Introduction </a:t>
            </a:r>
            <a:endParaRPr lang="sl-SI">
              <a:solidFill>
                <a:schemeClr val="bg1"/>
              </a:solidFill>
            </a:endParaRPr>
          </a:p>
        </p:txBody>
      </p:sp>
      <p:grpSp>
        <p:nvGrpSpPr>
          <p:cNvPr id="3" name="Group 22"/>
          <p:cNvGrpSpPr/>
          <p:nvPr/>
        </p:nvGrpSpPr>
        <p:grpSpPr>
          <a:xfrm rot="14198871">
            <a:off x="-726797" y="5317370"/>
            <a:ext cx="2163619" cy="703097"/>
            <a:chOff x="7885100" y="-4763"/>
            <a:chExt cx="1211260" cy="385762"/>
          </a:xfrm>
        </p:grpSpPr>
        <p:sp>
          <p:nvSpPr>
            <p:cNvPr id="17" name="5-Point Star 16"/>
            <p:cNvSpPr/>
            <p:nvPr/>
          </p:nvSpPr>
          <p:spPr bwMode="auto">
            <a:xfrm rot="165688">
              <a:off x="7885100" y="-4763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5-Point Star 17"/>
            <p:cNvSpPr/>
            <p:nvPr/>
          </p:nvSpPr>
          <p:spPr bwMode="auto">
            <a:xfrm rot="165688">
              <a:off x="8066492" y="146913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9" name="5-Point Star 18"/>
            <p:cNvSpPr/>
            <p:nvPr/>
          </p:nvSpPr>
          <p:spPr bwMode="auto">
            <a:xfrm rot="165688">
              <a:off x="8295185" y="218759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0" name="5-Point Star 19"/>
            <p:cNvSpPr/>
            <p:nvPr/>
          </p:nvSpPr>
          <p:spPr bwMode="auto">
            <a:xfrm rot="165688">
              <a:off x="8533405" y="218757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1" name="5-Point Star 20"/>
            <p:cNvSpPr/>
            <p:nvPr/>
          </p:nvSpPr>
          <p:spPr bwMode="auto">
            <a:xfrm rot="165688">
              <a:off x="8914560" y="3219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22" name="5-Point Star 21"/>
            <p:cNvSpPr/>
            <p:nvPr/>
          </p:nvSpPr>
          <p:spPr bwMode="auto">
            <a:xfrm rot="165688">
              <a:off x="8743041" y="138928"/>
              <a:ext cx="181800" cy="16224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214617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mtClean="0"/>
              <a:t>Cultural property and precursors</a:t>
            </a:r>
            <a:r>
              <a:rPr lang="hr-HR" smtClean="0"/>
              <a:t/>
            </a:r>
            <a:br>
              <a:rPr lang="hr-HR" smtClean="0"/>
            </a:br>
            <a:r>
              <a:rPr lang="hr-HR" smtClean="0"/>
              <a:t>C</a:t>
            </a:r>
            <a:r>
              <a:rPr lang="en-US" err="1" smtClean="0"/>
              <a:t>ustoms</a:t>
            </a:r>
            <a:r>
              <a:rPr lang="en-US" smtClean="0"/>
              <a:t> procedures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/>
          </p:nvPr>
        </p:nvSpPr>
        <p:spPr>
          <a:xfrm>
            <a:off x="899592" y="3429000"/>
            <a:ext cx="7488832" cy="2324104"/>
          </a:xfrm>
          <a:noFill/>
          <a:ln>
            <a:noFill/>
          </a:ln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hr-HR" dirty="0" smtClean="0">
                <a:solidFill>
                  <a:schemeClr val="tx1"/>
                </a:solidFill>
              </a:rPr>
              <a:t>C</a:t>
            </a:r>
            <a:r>
              <a:rPr lang="en-US" dirty="0" err="1" smtClean="0">
                <a:solidFill>
                  <a:schemeClr val="tx1"/>
                </a:solidFill>
              </a:rPr>
              <a:t>ustoms</a:t>
            </a:r>
            <a:r>
              <a:rPr lang="en-US" dirty="0" smtClean="0">
                <a:solidFill>
                  <a:schemeClr val="tx1"/>
                </a:solidFill>
              </a:rPr>
              <a:t>  Law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Customs Service Law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Implementing </a:t>
            </a:r>
            <a:r>
              <a:rPr lang="en-US" dirty="0" smtClean="0">
                <a:solidFill>
                  <a:schemeClr val="tx1"/>
                </a:solidFill>
              </a:rPr>
              <a:t>provisions </a:t>
            </a:r>
            <a:r>
              <a:rPr lang="en-US" dirty="0" smtClean="0">
                <a:solidFill>
                  <a:schemeClr val="tx1"/>
                </a:solidFill>
              </a:rPr>
              <a:t>to the Customs Law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Decision on control list for export, import and transit of goods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Rulebook on form, method of submission and filling of customs declaration and summary declaration</a:t>
            </a:r>
            <a:endParaRPr lang="x-none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>
          <a:xfrm>
            <a:off x="457200" y="1219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property</a:t>
            </a:r>
            <a:endParaRPr kumimoji="0" lang="en-US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762000" y="2057400"/>
            <a:ext cx="8001000" cy="32004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x-none" sz="2800" b="1" i="0" u="none" strike="noStrike" kern="1200" cap="none" spc="0" normalizeH="0" baseline="0" noProof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Works of art</a:t>
            </a:r>
            <a:r>
              <a:rPr kumimoji="0" lang="hr-HR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collector</a:t>
            </a:r>
            <a:r>
              <a:rPr kumimoji="0" lang="en-US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s’</a:t>
            </a:r>
            <a:r>
              <a:rPr kumimoji="0" lang="hr-HR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pieces </a:t>
            </a:r>
            <a:r>
              <a:rPr kumimoji="0" lang="hr-HR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and antiques (</a:t>
            </a:r>
            <a:r>
              <a:rPr kumimoji="0" lang="en-US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Chapter </a:t>
            </a:r>
            <a:r>
              <a:rPr kumimoji="0" lang="hr-HR" sz="3200" b="1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97)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baseline="0" smtClean="0"/>
              <a:t>Export – permit </a:t>
            </a:r>
            <a:r>
              <a:rPr lang="hr-HR" sz="3200" b="1" smtClean="0"/>
              <a:t>(D4) </a:t>
            </a:r>
            <a:r>
              <a:rPr lang="en-US" sz="3200" b="1" smtClean="0"/>
              <a:t>from the Ministry of Culture</a:t>
            </a:r>
            <a:endParaRPr kumimoji="0" lang="x-none" sz="3200" b="1" i="0" u="none" strike="noStrike" kern="1200" cap="none" spc="0" normalizeH="0" baseline="0" noProof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755576" y="836713"/>
            <a:ext cx="7772400" cy="1296144"/>
          </a:xfrm>
        </p:spPr>
        <p:txBody>
          <a:bodyPr/>
          <a:lstStyle/>
          <a:p>
            <a:r>
              <a:rPr lang="hr-HR" smtClean="0"/>
              <a:t>Pre</a:t>
            </a:r>
            <a:r>
              <a:rPr lang="en-US" smtClean="0"/>
              <a:t>cursors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920880" cy="3312368"/>
          </a:xfrm>
        </p:spPr>
        <p:txBody>
          <a:bodyPr rtlCol="0">
            <a:normAutofit fontScale="62500" lnSpcReduction="20000"/>
          </a:bodyPr>
          <a:lstStyle/>
          <a:p>
            <a:pPr algn="just">
              <a:defRPr/>
            </a:pPr>
            <a:r>
              <a:rPr lang="hr-HR" dirty="0" smtClean="0">
                <a:solidFill>
                  <a:schemeClr val="tx1"/>
                </a:solidFill>
              </a:rPr>
              <a:t>•</a:t>
            </a:r>
            <a:r>
              <a:rPr lang="en-US" dirty="0" smtClean="0">
                <a:solidFill>
                  <a:schemeClr val="tx1"/>
                </a:solidFill>
              </a:rPr>
              <a:t>Law </a:t>
            </a:r>
            <a:r>
              <a:rPr lang="en-US" dirty="0">
                <a:solidFill>
                  <a:schemeClr val="tx1"/>
                </a:solidFill>
              </a:rPr>
              <a:t>on Control of Production and Release into Circulation of Substances that can be used in Manufacturing Narcotics and Psychotropic Substances </a:t>
            </a:r>
            <a:r>
              <a:rPr lang="hr-HR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Official Gazette of Montenegro</a:t>
            </a:r>
            <a:r>
              <a:rPr lang="hr-HR" dirty="0" smtClean="0">
                <a:solidFill>
                  <a:schemeClr val="tx1"/>
                </a:solidFill>
              </a:rPr>
              <a:t> 83/2009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solidFill>
                  <a:schemeClr val="tx1"/>
                </a:solidFill>
              </a:rPr>
              <a:t>•</a:t>
            </a:r>
            <a:r>
              <a:rPr lang="en-US" dirty="0" smtClean="0">
                <a:solidFill>
                  <a:schemeClr val="tx1"/>
                </a:solidFill>
              </a:rPr>
              <a:t>List of </a:t>
            </a:r>
            <a:r>
              <a:rPr lang="hr-HR" dirty="0" smtClean="0">
                <a:solidFill>
                  <a:schemeClr val="tx1"/>
                </a:solidFill>
              </a:rPr>
              <a:t>pre</a:t>
            </a:r>
            <a:r>
              <a:rPr lang="en-US" dirty="0" smtClean="0">
                <a:solidFill>
                  <a:schemeClr val="tx1"/>
                </a:solidFill>
              </a:rPr>
              <a:t>c</a:t>
            </a:r>
            <a:r>
              <a:rPr lang="hr-HR" dirty="0" smtClean="0">
                <a:solidFill>
                  <a:schemeClr val="tx1"/>
                </a:solidFill>
              </a:rPr>
              <a:t>ursor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hr-HR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chemeClr val="tx1"/>
                </a:solidFill>
              </a:rPr>
              <a:t>annex </a:t>
            </a:r>
            <a:r>
              <a:rPr lang="hr-HR" dirty="0" smtClean="0">
                <a:solidFill>
                  <a:schemeClr val="tx1"/>
                </a:solidFill>
              </a:rPr>
              <a:t>3)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solidFill>
                  <a:schemeClr val="tx1"/>
                </a:solidFill>
              </a:rPr>
              <a:t>•</a:t>
            </a:r>
            <a:r>
              <a:rPr lang="en-US" dirty="0" smtClean="0">
                <a:solidFill>
                  <a:schemeClr val="tx1"/>
                </a:solidFill>
              </a:rPr>
              <a:t>Import, export and </a:t>
            </a:r>
            <a:r>
              <a:rPr lang="hr-HR" dirty="0" smtClean="0">
                <a:solidFill>
                  <a:schemeClr val="tx1"/>
                </a:solidFill>
              </a:rPr>
              <a:t>tran</a:t>
            </a:r>
            <a:r>
              <a:rPr lang="en-US" dirty="0" err="1" smtClean="0">
                <a:solidFill>
                  <a:schemeClr val="tx1"/>
                </a:solidFill>
              </a:rPr>
              <a:t>si</a:t>
            </a:r>
            <a:r>
              <a:rPr lang="hr-HR" dirty="0" smtClean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hr-HR" dirty="0" smtClean="0">
                <a:solidFill>
                  <a:schemeClr val="tx1"/>
                </a:solidFill>
              </a:rPr>
              <a:t>– </a:t>
            </a:r>
            <a:r>
              <a:rPr lang="en-US" dirty="0" smtClean="0">
                <a:solidFill>
                  <a:schemeClr val="tx1"/>
                </a:solidFill>
              </a:rPr>
              <a:t>permit </a:t>
            </a:r>
            <a:r>
              <a:rPr lang="hr-HR" dirty="0" smtClean="0">
                <a:solidFill>
                  <a:schemeClr val="tx1"/>
                </a:solidFill>
              </a:rPr>
              <a:t>(D4) </a:t>
            </a:r>
            <a:r>
              <a:rPr lang="en-US" dirty="0" smtClean="0">
                <a:solidFill>
                  <a:schemeClr val="tx1"/>
                </a:solidFill>
              </a:rPr>
              <a:t>from the Ministry of Health, i.e.</a:t>
            </a:r>
            <a:r>
              <a:rPr lang="hr-HR" dirty="0" smtClean="0">
                <a:solidFill>
                  <a:schemeClr val="tx1"/>
                </a:solidFill>
              </a:rPr>
              <a:t> Agenc</a:t>
            </a:r>
            <a:r>
              <a:rPr lang="en-US" dirty="0" smtClean="0">
                <a:solidFill>
                  <a:schemeClr val="tx1"/>
                </a:solidFill>
              </a:rPr>
              <a:t>y for </a:t>
            </a:r>
            <a:r>
              <a:rPr lang="en-US" dirty="0" smtClean="0">
                <a:solidFill>
                  <a:schemeClr val="tx1"/>
                </a:solidFill>
              </a:rPr>
              <a:t>Medicines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Medical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en-US" dirty="0" smtClean="0">
                <a:solidFill>
                  <a:schemeClr val="tx1"/>
                </a:solidFill>
              </a:rPr>
              <a:t>evices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solidFill>
                  <a:schemeClr val="tx1"/>
                </a:solidFill>
              </a:rPr>
              <a:t>•</a:t>
            </a:r>
            <a:r>
              <a:rPr lang="en-US" dirty="0" smtClean="0">
                <a:solidFill>
                  <a:schemeClr val="tx1"/>
                </a:solidFill>
              </a:rPr>
              <a:t>Lodging of permit to the customs authority</a:t>
            </a:r>
            <a:r>
              <a:rPr lang="hr-HR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chemeClr val="tx1"/>
                </a:solidFill>
              </a:rPr>
              <a:t>Article</a:t>
            </a:r>
            <a:r>
              <a:rPr lang="hr-HR" dirty="0" smtClean="0">
                <a:solidFill>
                  <a:schemeClr val="tx1"/>
                </a:solidFill>
              </a:rPr>
              <a:t> 24)</a:t>
            </a:r>
            <a:endParaRPr lang="en-US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hr-HR" dirty="0" smtClean="0">
                <a:solidFill>
                  <a:schemeClr val="tx1"/>
                </a:solidFill>
              </a:rPr>
              <a:t>•</a:t>
            </a:r>
            <a:r>
              <a:rPr lang="en-US" dirty="0" smtClean="0">
                <a:solidFill>
                  <a:schemeClr val="tx1"/>
                </a:solidFill>
              </a:rPr>
              <a:t>Protocol  on cooperation with </a:t>
            </a:r>
            <a:r>
              <a:rPr lang="en-US" dirty="0" smtClean="0">
                <a:solidFill>
                  <a:schemeClr val="tx1"/>
                </a:solidFill>
              </a:rPr>
              <a:t>the Agency </a:t>
            </a: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smtClean="0">
                <a:solidFill>
                  <a:schemeClr val="tx1"/>
                </a:solidFill>
              </a:rPr>
              <a:t>Medicines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Medical </a:t>
            </a: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en-US" dirty="0" smtClean="0">
                <a:solidFill>
                  <a:schemeClr val="tx1"/>
                </a:solidFill>
              </a:rPr>
              <a:t>evices</a:t>
            </a:r>
            <a:endParaRPr lang="hr-HR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solidFill>
                  <a:schemeClr val="tx1"/>
                </a:solidFill>
              </a:rPr>
              <a:t>•Seminar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hr-HR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and trainings</a:t>
            </a:r>
            <a:r>
              <a:rPr lang="hr-HR" dirty="0" smtClean="0">
                <a:solidFill>
                  <a:schemeClr val="tx1"/>
                </a:solidFill>
              </a:rPr>
              <a:t> (OSCE </a:t>
            </a:r>
            <a:r>
              <a:rPr lang="en-US" dirty="0" smtClean="0">
                <a:solidFill>
                  <a:schemeClr val="tx1"/>
                </a:solidFill>
              </a:rPr>
              <a:t>C</a:t>
            </a:r>
            <a:r>
              <a:rPr lang="hr-HR" dirty="0" smtClean="0">
                <a:solidFill>
                  <a:schemeClr val="tx1"/>
                </a:solidFill>
              </a:rPr>
              <a:t>ontrol </a:t>
            </a:r>
            <a:r>
              <a:rPr lang="en-US" dirty="0" smtClean="0">
                <a:solidFill>
                  <a:schemeClr val="tx1"/>
                </a:solidFill>
              </a:rPr>
              <a:t>of </a:t>
            </a:r>
            <a:r>
              <a:rPr lang="hr-HR" dirty="0" smtClean="0">
                <a:solidFill>
                  <a:schemeClr val="tx1"/>
                </a:solidFill>
              </a:rPr>
              <a:t>pre</a:t>
            </a:r>
            <a:r>
              <a:rPr lang="en-US" dirty="0" smtClean="0">
                <a:solidFill>
                  <a:schemeClr val="tx1"/>
                </a:solidFill>
              </a:rPr>
              <a:t>cu</a:t>
            </a:r>
            <a:r>
              <a:rPr lang="hr-HR" dirty="0" smtClean="0">
                <a:solidFill>
                  <a:schemeClr val="tx1"/>
                </a:solidFill>
              </a:rPr>
              <a:t>rsor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hr-HR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in</a:t>
            </a:r>
            <a:r>
              <a:rPr lang="hr-HR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manufacturing of narcotic drugs</a:t>
            </a:r>
            <a:r>
              <a:rPr lang="hr-HR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TARIC</a:t>
            </a:r>
            <a:endParaRPr lang="en-US"/>
          </a:p>
        </p:txBody>
      </p:sp>
      <p:pic>
        <p:nvPicPr>
          <p:cNvPr id="21" name="Content Placeholder 20" descr="1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0710" y="1600200"/>
            <a:ext cx="6369642" cy="4502679"/>
          </a:xfrm>
        </p:spPr>
      </p:pic>
      <p:grpSp>
        <p:nvGrpSpPr>
          <p:cNvPr id="4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5" name="Round Same Side Corner Rectangle 4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8" name="5-Point Star 7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9" name="5-Point Star 8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0" name="5-Point Star 9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533400" y="6461125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77000" y="6400800"/>
            <a:ext cx="2514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1100" b="1">
                <a:solidFill>
                  <a:srgbClr val="953735"/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sz="1100" b="1" smtClean="0">
                <a:solidFill>
                  <a:srgbClr val="953735"/>
                </a:solidFill>
                <a:latin typeface="Cambria" pitchFamily="18" charset="0"/>
                <a:cs typeface="Arial" charset="0"/>
              </a:rPr>
              <a:t>29: </a:t>
            </a:r>
            <a:endParaRPr lang="sr-Latn-CS" sz="1100" b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  <a:p>
            <a:pPr algn="ctr" eaLnBrk="1" hangingPunct="1"/>
            <a:r>
              <a:rPr lang="en-US" sz="1100" b="1" i="1" smtClean="0">
                <a:solidFill>
                  <a:srgbClr val="953735"/>
                </a:solidFill>
                <a:latin typeface="Cambria" pitchFamily="18" charset="0"/>
                <a:cs typeface="Arial" charset="0"/>
              </a:rPr>
              <a:t>Customs union</a:t>
            </a:r>
            <a:endParaRPr lang="sl-SI" sz="1100" b="1" i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  <a:p>
            <a:pPr algn="ctr" eaLnBrk="1" hangingPunct="1"/>
            <a:endParaRPr lang="en-US" sz="1100" b="1" i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TARIC</a:t>
            </a:r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5" name="Round Same Side Corner Rectangle 4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en-US" sz="1800" b="1" i="1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 smtClean="0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sz="1800" b="1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8" name="5-Point Star 7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9" name="5-Point Star 8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0" name="5-Point Star 9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1" name="5-Point Star 10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2" name="5-Point Star 11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533400" y="6461125"/>
            <a:ext cx="4564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77000" y="6400800"/>
            <a:ext cx="2514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1100" b="1">
                <a:solidFill>
                  <a:srgbClr val="953735"/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sz="1100" b="1" smtClean="0">
                <a:solidFill>
                  <a:srgbClr val="953735"/>
                </a:solidFill>
                <a:latin typeface="Cambria" pitchFamily="18" charset="0"/>
                <a:cs typeface="Arial" charset="0"/>
              </a:rPr>
              <a:t>29: </a:t>
            </a:r>
            <a:endParaRPr lang="sr-Latn-CS" sz="1100" b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  <a:p>
            <a:pPr algn="ctr" eaLnBrk="1" hangingPunct="1"/>
            <a:r>
              <a:rPr lang="en-US" sz="1100" b="1" i="1" smtClean="0">
                <a:solidFill>
                  <a:srgbClr val="953735"/>
                </a:solidFill>
                <a:latin typeface="Cambria" pitchFamily="18" charset="0"/>
                <a:cs typeface="Arial" charset="0"/>
              </a:rPr>
              <a:t>Customs union</a:t>
            </a:r>
            <a:endParaRPr lang="sl-SI" sz="1100" b="1" i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  <a:p>
            <a:pPr algn="ctr" eaLnBrk="1" hangingPunct="1"/>
            <a:endParaRPr lang="en-US" sz="1100" b="1" i="1">
              <a:solidFill>
                <a:srgbClr val="953735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sz="1100" b="1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en-US" sz="1100" b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29: </a:t>
              </a:r>
              <a:endParaRPr lang="sr-Latn-CS" sz="1100" b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r>
                <a:rPr lang="en-US" sz="1100" b="1" i="1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/>
              <a:endParaRPr lang="en-US" sz="1100" b="1" i="1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32" name="Picture 31" descr="2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590914"/>
            <a:ext cx="6964475" cy="40929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441</Words>
  <Application>Microsoft Office PowerPoint</Application>
  <PresentationFormat>On-screen Show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Cultural property and precursors Customs procedures</vt:lpstr>
      <vt:lpstr>Slide 3</vt:lpstr>
      <vt:lpstr>Precursors</vt:lpstr>
      <vt:lpstr>TARIC</vt:lpstr>
      <vt:lpstr>TARIC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carina</dc:creator>
  <cp:lastModifiedBy>luka.koprivica</cp:lastModifiedBy>
  <cp:revision>13</cp:revision>
  <dcterms:created xsi:type="dcterms:W3CDTF">2013-06-07T07:31:46Z</dcterms:created>
  <dcterms:modified xsi:type="dcterms:W3CDTF">2013-06-13T10:30:14Z</dcterms:modified>
</cp:coreProperties>
</file>