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7" r:id="rId2"/>
    <p:sldId id="259" r:id="rId3"/>
    <p:sldId id="288" r:id="rId4"/>
    <p:sldId id="281" r:id="rId5"/>
    <p:sldId id="289" r:id="rId6"/>
    <p:sldId id="282" r:id="rId7"/>
    <p:sldId id="279" r:id="rId8"/>
    <p:sldId id="260" r:id="rId9"/>
    <p:sldId id="262" r:id="rId10"/>
    <p:sldId id="291" r:id="rId11"/>
    <p:sldId id="290" r:id="rId12"/>
    <p:sldId id="292" r:id="rId13"/>
    <p:sldId id="26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0" autoAdjust="0"/>
    <p:restoredTop sz="94654" autoAdjust="0"/>
  </p:normalViewPr>
  <p:slideViewPr>
    <p:cSldViewPr>
      <p:cViewPr>
        <p:scale>
          <a:sx n="100" d="100"/>
          <a:sy n="100" d="100"/>
        </p:scale>
        <p:origin x="-552" y="9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26DBC16-6726-44BB-A74C-D473BA443E64}" type="datetimeFigureOut">
              <a:rPr lang="en-US" smtClean="0"/>
              <a:pPr/>
              <a:t>6/13/2013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1B3F49-114B-4526-B9E1-0A34489FCDC3}" type="slidenum">
              <a:rPr lang="en-US" smtClean="0"/>
              <a:pPr/>
              <a:t>‹#›</a:t>
            </a:fld>
            <a:endParaRPr lang="en-US"/>
          </a:p>
        </p:txBody>
      </p:sp>
    </p:spTree>
    <p:extLst>
      <p:ext uri="{BB962C8B-B14F-4D97-AF65-F5344CB8AC3E}">
        <p14:creationId xmlns:p14="http://schemas.microsoft.com/office/powerpoint/2010/main" val="3918963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8A3E7-9B67-4F88-8C9D-B9188AB0F85B}" type="datetimeFigureOut">
              <a:rPr lang="en-US" smtClean="0"/>
              <a:pPr/>
              <a:t>6/13/2013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5B542F-8B09-4F90-BAEB-F5F867A9A65D}" type="slidenum">
              <a:rPr lang="en-US" smtClean="0"/>
              <a:pPr/>
              <a:t>‹#›</a:t>
            </a:fld>
            <a:endParaRPr lang="en-US"/>
          </a:p>
        </p:txBody>
      </p:sp>
    </p:spTree>
    <p:extLst>
      <p:ext uri="{BB962C8B-B14F-4D97-AF65-F5344CB8AC3E}">
        <p14:creationId xmlns:p14="http://schemas.microsoft.com/office/powerpoint/2010/main" val="47577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dirty="0" smtClean="0"/>
              <a:t>R  ok 3</a:t>
            </a:r>
            <a:r>
              <a:rPr lang="sr-Latn-CS" baseline="0" dirty="0" smtClean="0"/>
              <a:t>  0 . 0  6  .</a:t>
            </a:r>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dirty="0" smtClean="0"/>
              <a:t>R  ok 3</a:t>
            </a:r>
            <a:r>
              <a:rPr lang="sr-Latn-CS" baseline="0" dirty="0" smtClean="0"/>
              <a:t>  0 . 0  6  .</a:t>
            </a:r>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dirty="0" smtClean="0"/>
              <a:t>R  ok 3</a:t>
            </a:r>
            <a:r>
              <a:rPr lang="sr-Latn-CS" baseline="0" dirty="0" smtClean="0"/>
              <a:t>  0 . 0  6  .</a:t>
            </a:r>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dirty="0" smtClean="0"/>
              <a:t>R  ok 3</a:t>
            </a:r>
            <a:r>
              <a:rPr lang="sr-Latn-CS" baseline="0" dirty="0" smtClean="0"/>
              <a:t>  0 . 0  6  .</a:t>
            </a:r>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5B542F-8B09-4F90-BAEB-F5F867A9A65D}"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A9228A-0750-4A13-847D-749DA0BE0BEE}"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A9228A-0750-4A13-847D-749DA0BE0BEE}"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9228A-0750-4A13-847D-749DA0BE0BEE}" type="datetimeFigureOut">
              <a:rPr lang="en-US" smtClean="0"/>
              <a:pPr/>
              <a:t>6/13/2013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A9228A-0750-4A13-847D-749DA0BE0BEE}" type="datetimeFigureOut">
              <a:rPr lang="en-US" smtClean="0"/>
              <a:pPr/>
              <a:t>6/13/2013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9228A-0750-4A13-847D-749DA0BE0BEE}" type="datetimeFigureOut">
              <a:rPr lang="en-US" smtClean="0"/>
              <a:pPr/>
              <a:t>6/13/2013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A9228A-0750-4A13-847D-749DA0BE0BEE}" type="datetimeFigureOut">
              <a:rPr lang="en-US" smtClean="0"/>
              <a:pPr/>
              <a:t>6/13/2013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548E2-92E4-4446-A075-A0B02C923A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milica.dasic@mzd.gov.me" TargetMode="External"/><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553200" y="6356350"/>
            <a:ext cx="2133600" cy="365125"/>
          </a:xfrm>
        </p:spPr>
        <p:txBody>
          <a:bodyPr/>
          <a:lstStyle/>
          <a:p>
            <a:pPr>
              <a:defRPr/>
            </a:pPr>
            <a:fld id="{1E813BCC-7661-4970-84CB-E27A07C42AB7}" type="slidenum">
              <a:rPr lang="en-US"/>
              <a:pPr>
                <a:defRPr/>
              </a:pPr>
              <a:t>1</a:t>
            </a:fld>
            <a:endParaRPr lang="en-US"/>
          </a:p>
        </p:txBody>
      </p:sp>
      <p:sp>
        <p:nvSpPr>
          <p:cNvPr id="5" name="Rectangle 4"/>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eaLnBrk="1" hangingPunct="1"/>
            <a:r>
              <a:rPr lang="sr-Latn-CS" sz="1600" b="1" dirty="0">
                <a:solidFill>
                  <a:schemeClr val="bg1"/>
                </a:solidFill>
                <a:latin typeface="Cambria" pitchFamily="18" charset="0"/>
              </a:rPr>
              <a:t> M O N T E N E G R O </a:t>
            </a:r>
          </a:p>
          <a:p>
            <a:pPr algn="ctr" eaLnBrk="1" hangingPunct="1"/>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29 </a:t>
            </a:r>
            <a:r>
              <a:rPr lang="hr-HR" sz="1600" b="1" i="1" dirty="0" smtClean="0">
                <a:solidFill>
                  <a:schemeClr val="bg1"/>
                </a:solidFill>
                <a:latin typeface="Cambria" pitchFamily="18" charset="0"/>
              </a:rPr>
              <a:t>–</a:t>
            </a:r>
            <a:r>
              <a:rPr lang="en-US" sz="1600" b="1" i="1" dirty="0" smtClean="0">
                <a:solidFill>
                  <a:schemeClr val="bg1"/>
                </a:solidFill>
                <a:latin typeface="Cambria" pitchFamily="18" charset="0"/>
              </a:rPr>
              <a:t> </a:t>
            </a:r>
            <a:r>
              <a:rPr lang="sr-Latn-CS" sz="1600" b="1" i="1" dirty="0" smtClean="0">
                <a:solidFill>
                  <a:schemeClr val="bg1"/>
                </a:solidFill>
                <a:latin typeface="Cambria" pitchFamily="18" charset="0"/>
              </a:rPr>
              <a:t> </a:t>
            </a:r>
            <a:r>
              <a:rPr lang="en-US" sz="1600" b="1" i="1" dirty="0" smtClean="0">
                <a:solidFill>
                  <a:schemeClr val="bg1"/>
                </a:solidFill>
                <a:latin typeface="Cambria" pitchFamily="18" charset="0"/>
              </a:rPr>
              <a:t>Customs union</a:t>
            </a:r>
            <a:endParaRPr lang="en-US" sz="1600" dirty="0">
              <a:latin typeface="Cambria" pitchFamily="18" charset="0"/>
            </a:endParaRPr>
          </a:p>
        </p:txBody>
      </p:sp>
      <p:pic>
        <p:nvPicPr>
          <p:cNvPr id="7"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8"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eaLnBrk="1" hangingPunct="1"/>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29</a:t>
            </a:r>
            <a:endParaRPr lang="en-GB" sz="2600" dirty="0">
              <a:solidFill>
                <a:srgbClr val="F2DCDB"/>
              </a:solidFill>
              <a:latin typeface="Cambria" pitchFamily="18" charset="0"/>
            </a:endParaRPr>
          </a:p>
          <a:p>
            <a:pPr algn="ctr" eaLnBrk="1" hangingPunct="1"/>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endParaRPr>
          </a:p>
        </p:txBody>
      </p:sp>
      <p:sp>
        <p:nvSpPr>
          <p:cNvPr id="9" name="Rectangle 12"/>
          <p:cNvSpPr>
            <a:spLocks noChangeArrowheads="1"/>
          </p:cNvSpPr>
          <p:nvPr/>
        </p:nvSpPr>
        <p:spPr bwMode="auto">
          <a:xfrm>
            <a:off x="3033713" y="6326188"/>
            <a:ext cx="2318263" cy="369332"/>
          </a:xfrm>
          <a:prstGeom prst="rect">
            <a:avLst/>
          </a:prstGeom>
          <a:noFill/>
          <a:ln w="9525">
            <a:noFill/>
            <a:miter lim="800000"/>
            <a:headEnd/>
            <a:tailEnd/>
          </a:ln>
        </p:spPr>
        <p:txBody>
          <a:bodyPr wrap="none" anchor="ctr">
            <a:spAutoFit/>
          </a:bodyPr>
          <a:lstStyle/>
          <a:p>
            <a:pPr algn="ctr" eaLnBrk="1" hangingPunct="1"/>
            <a:r>
              <a:rPr lang="en-US" sz="1800" b="1" dirty="0" err="1">
                <a:solidFill>
                  <a:srgbClr val="D99694"/>
                </a:solidFill>
                <a:latin typeface="Cambria" pitchFamily="18" charset="0"/>
              </a:rPr>
              <a:t>Bru</a:t>
            </a:r>
            <a:r>
              <a:rPr lang="hr-HR" sz="1800" b="1" dirty="0">
                <a:solidFill>
                  <a:srgbClr val="D99694"/>
                </a:solidFill>
                <a:latin typeface="Cambria" pitchFamily="18" charset="0"/>
              </a:rPr>
              <a:t>ssel</a:t>
            </a:r>
            <a:r>
              <a:rPr lang="en-US" sz="1800" b="1" dirty="0">
                <a:solidFill>
                  <a:srgbClr val="D99694"/>
                </a:solidFill>
                <a:latin typeface="Cambria" pitchFamily="18" charset="0"/>
              </a:rPr>
              <a:t>s, </a:t>
            </a:r>
            <a:r>
              <a:rPr lang="en-US" b="1" dirty="0" smtClean="0">
                <a:solidFill>
                  <a:srgbClr val="D99694"/>
                </a:solidFill>
                <a:latin typeface="Cambria" pitchFamily="18" charset="0"/>
              </a:rPr>
              <a:t> June</a:t>
            </a:r>
            <a:r>
              <a:rPr lang="en-US" sz="1800" b="1" dirty="0" smtClean="0">
                <a:solidFill>
                  <a:srgbClr val="D99694"/>
                </a:solidFill>
                <a:latin typeface="Cambria" pitchFamily="18" charset="0"/>
              </a:rPr>
              <a:t> </a:t>
            </a:r>
            <a:r>
              <a:rPr lang="sr-Latn-CS" sz="1800" b="1" dirty="0" smtClean="0">
                <a:solidFill>
                  <a:srgbClr val="D99694"/>
                </a:solidFill>
                <a:latin typeface="Cambria" pitchFamily="18" charset="0"/>
              </a:rPr>
              <a:t>201</a:t>
            </a:r>
            <a:r>
              <a:rPr lang="en-US" sz="1800" b="1" dirty="0">
                <a:solidFill>
                  <a:srgbClr val="D99694"/>
                </a:solidFill>
                <a:latin typeface="Cambria" pitchFamily="18" charset="0"/>
              </a:rPr>
              <a:t>3</a:t>
            </a:r>
            <a:endParaRPr lang="en-US" sz="1800" dirty="0">
              <a:solidFill>
                <a:srgbClr val="D99694"/>
              </a:solidFill>
            </a:endParaRPr>
          </a:p>
        </p:txBody>
      </p:sp>
      <p:grpSp>
        <p:nvGrpSpPr>
          <p:cNvPr id="10" name="Group 22"/>
          <p:cNvGrpSpPr>
            <a:grpSpLocks/>
          </p:cNvGrpSpPr>
          <p:nvPr/>
        </p:nvGrpSpPr>
        <p:grpSpPr bwMode="auto">
          <a:xfrm rot="165688">
            <a:off x="-77788" y="516255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7" name="Content Placeholder 26"/>
          <p:cNvSpPr>
            <a:spLocks noGrp="1"/>
          </p:cNvSpPr>
          <p:nvPr>
            <p:ph idx="1"/>
          </p:nvPr>
        </p:nvSpPr>
        <p:spPr>
          <a:xfrm>
            <a:off x="457200" y="3505200"/>
            <a:ext cx="8229600" cy="2620963"/>
          </a:xfrm>
        </p:spPr>
        <p:txBody>
          <a:bodyPr>
            <a:normAutofit/>
          </a:bodyPr>
          <a:lstStyle/>
          <a:p>
            <a:pPr marL="0" indent="0" algn="ctr">
              <a:buFont typeface="Arial" charset="0"/>
              <a:buNone/>
            </a:pPr>
            <a:r>
              <a:rPr lang="sr-Latn-CS" sz="2400" b="1" dirty="0" smtClean="0"/>
              <a:t>Milica Dašić</a:t>
            </a:r>
            <a:endParaRPr lang="en-US" sz="2400" b="1" dirty="0" smtClean="0"/>
          </a:p>
          <a:p>
            <a:pPr marL="0" indent="0" algn="ctr">
              <a:buFont typeface="Arial" charset="0"/>
              <a:buNone/>
            </a:pPr>
            <a:r>
              <a:rPr lang="en-US" sz="2400" b="1" dirty="0" smtClean="0"/>
              <a:t>Ministry of Health</a:t>
            </a:r>
          </a:p>
          <a:p>
            <a:pPr marL="0" indent="0" algn="ctr">
              <a:buFont typeface="Arial" charset="0"/>
              <a:buNone/>
            </a:pPr>
            <a:r>
              <a:rPr lang="en-US" sz="2400" b="1" u="sng" dirty="0" smtClean="0">
                <a:solidFill>
                  <a:schemeClr val="hlink"/>
                </a:solidFill>
                <a:hlinkClick r:id="rId3"/>
              </a:rPr>
              <a:t>m</a:t>
            </a:r>
            <a:r>
              <a:rPr lang="sr-Latn-CS" sz="2400" b="1" u="sng" dirty="0" smtClean="0">
                <a:solidFill>
                  <a:schemeClr val="hlink"/>
                </a:solidFill>
                <a:hlinkClick r:id="rId3"/>
              </a:rPr>
              <a:t>ilica</a:t>
            </a:r>
            <a:r>
              <a:rPr lang="en-US" sz="2400" b="1" u="sng" dirty="0" smtClean="0">
                <a:solidFill>
                  <a:schemeClr val="hlink"/>
                </a:solidFill>
                <a:hlinkClick r:id="rId3"/>
              </a:rPr>
              <a:t>.</a:t>
            </a:r>
            <a:r>
              <a:rPr lang="sr-Latn-CS" sz="2400" b="1" u="sng" dirty="0" smtClean="0">
                <a:solidFill>
                  <a:schemeClr val="hlink"/>
                </a:solidFill>
                <a:hlinkClick r:id="rId3"/>
              </a:rPr>
              <a:t>dasic</a:t>
            </a:r>
            <a:r>
              <a:rPr lang="en-US" sz="2400" b="1" u="sng" dirty="0" smtClean="0">
                <a:solidFill>
                  <a:schemeClr val="hlink"/>
                </a:solidFill>
                <a:hlinkClick r:id="rId3"/>
              </a:rPr>
              <a:t>@</a:t>
            </a:r>
            <a:r>
              <a:rPr lang="en-US" sz="2400" b="1" u="sng" dirty="0" err="1" smtClean="0">
                <a:solidFill>
                  <a:schemeClr val="hlink"/>
                </a:solidFill>
                <a:hlinkClick r:id="rId3"/>
              </a:rPr>
              <a:t>mzd.gov.me</a:t>
            </a:r>
            <a:endParaRPr lang="en-US" sz="2400" b="1" u="sng" dirty="0" smtClean="0">
              <a:solidFill>
                <a:schemeClr val="hlink"/>
              </a:solidFill>
            </a:endParaRPr>
          </a:p>
          <a:p>
            <a:endParaRPr lang="en-US" sz="2400" dirty="0"/>
          </a:p>
        </p:txBody>
      </p:sp>
      <p:sp>
        <p:nvSpPr>
          <p:cNvPr id="28" name="Rectangle 20"/>
          <p:cNvSpPr>
            <a:spLocks noGrp="1"/>
          </p:cNvSpPr>
          <p:nvPr>
            <p:ph type="title"/>
          </p:nvPr>
        </p:nvSpPr>
        <p:spPr>
          <a:xfrm>
            <a:off x="304800" y="1524000"/>
            <a:ext cx="8534400" cy="1295400"/>
          </a:xfrm>
        </p:spPr>
        <p:txBody>
          <a:bodyPr>
            <a:normAutofit/>
          </a:bodyPr>
          <a:lstStyle/>
          <a:p>
            <a:r>
              <a:rPr lang="en-US" sz="3200" b="1" dirty="0" smtClean="0">
                <a:latin typeface="+mn-lt"/>
              </a:rPr>
              <a:t>DRUG PRECURSORS</a:t>
            </a:r>
            <a:r>
              <a:rPr lang="en-US" sz="3200" dirty="0" smtClean="0">
                <a:latin typeface="+mn-lt"/>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7" name="Content Placeholder 26"/>
          <p:cNvSpPr>
            <a:spLocks noGrp="1"/>
          </p:cNvSpPr>
          <p:nvPr>
            <p:ph idx="1"/>
          </p:nvPr>
        </p:nvSpPr>
        <p:spPr>
          <a:xfrm>
            <a:off x="457200" y="1981200"/>
            <a:ext cx="8229600" cy="4144963"/>
          </a:xfrm>
        </p:spPr>
        <p:txBody>
          <a:bodyPr>
            <a:normAutofit/>
          </a:bodyPr>
          <a:lstStyle/>
          <a:p>
            <a:r>
              <a:rPr lang="en-GB" sz="2400" dirty="0" smtClean="0">
                <a:cs typeface="Arial" charset="0"/>
              </a:rPr>
              <a:t>RELEVANT ACQUIS</a:t>
            </a:r>
          </a:p>
          <a:p>
            <a:r>
              <a:rPr lang="en-US" sz="2400" dirty="0" smtClean="0"/>
              <a:t>NATIONAL LEGISLATION</a:t>
            </a:r>
          </a:p>
          <a:p>
            <a:r>
              <a:rPr lang="en-GB" sz="2400" dirty="0" smtClean="0">
                <a:cs typeface="Arial" charset="0"/>
              </a:rPr>
              <a:t>INTERNATIONAL CONVENTIONS</a:t>
            </a:r>
          </a:p>
          <a:p>
            <a:r>
              <a:rPr lang="en-US" sz="2400" dirty="0" smtClean="0"/>
              <a:t>INSTITUTIONAL FRAMEWORK</a:t>
            </a:r>
          </a:p>
          <a:p>
            <a:r>
              <a:rPr lang="en-US" sz="2400" dirty="0" smtClean="0"/>
              <a:t>TRADE  IN PRECURSORS</a:t>
            </a:r>
            <a:endParaRPr lang="sr-Latn-CS" sz="2400" dirty="0" smtClean="0"/>
          </a:p>
          <a:p>
            <a:r>
              <a:rPr lang="sr-Latn-CS" sz="2400" dirty="0" smtClean="0">
                <a:cs typeface="Arial" charset="0"/>
              </a:rPr>
              <a:t>MUTUAL</a:t>
            </a:r>
            <a:r>
              <a:rPr lang="en-GB" sz="2400" dirty="0" smtClean="0">
                <a:solidFill>
                  <a:srgbClr val="1C2E66"/>
                </a:solidFill>
                <a:cs typeface="Arial" charset="0"/>
              </a:rPr>
              <a:t> </a:t>
            </a:r>
            <a:r>
              <a:rPr lang="en-GB" sz="2400" dirty="0" smtClean="0">
                <a:cs typeface="Arial" charset="0"/>
              </a:rPr>
              <a:t>COOPERATION</a:t>
            </a:r>
            <a:r>
              <a:rPr lang="en-GB" sz="2400" dirty="0" smtClean="0">
                <a:solidFill>
                  <a:srgbClr val="1C2E66"/>
                </a:solidFill>
                <a:cs typeface="Arial" charset="0"/>
              </a:rPr>
              <a:t> </a:t>
            </a:r>
            <a:endParaRPr lang="sr-Latn-CS" sz="2400" dirty="0" smtClean="0">
              <a:solidFill>
                <a:srgbClr val="1C2E66"/>
              </a:solidFill>
              <a:cs typeface="Arial" charset="0"/>
            </a:endParaRPr>
          </a:p>
          <a:p>
            <a:r>
              <a:rPr lang="sr-Latn-CS" sz="2400" dirty="0" smtClean="0"/>
              <a:t>REPORTING</a:t>
            </a:r>
            <a:endParaRPr lang="en-US" sz="2400" dirty="0" smtClean="0"/>
          </a:p>
          <a:p>
            <a:r>
              <a:rPr lang="en-US" sz="2400" dirty="0" smtClean="0"/>
              <a:t>OBJECTIVES  </a:t>
            </a:r>
            <a:endParaRPr lang="sr-Latn-CS" sz="2400" dirty="0" smtClean="0">
              <a:solidFill>
                <a:srgbClr val="1C2E66"/>
              </a:solidFill>
              <a:cs typeface="Arial" charset="0"/>
            </a:endParaRPr>
          </a:p>
          <a:p>
            <a:endParaRPr lang="en-US" dirty="0"/>
          </a:p>
        </p:txBody>
      </p:sp>
      <p:sp>
        <p:nvSpPr>
          <p:cNvPr id="28" name="Rectangle 20"/>
          <p:cNvSpPr>
            <a:spLocks noGrp="1"/>
          </p:cNvSpPr>
          <p:nvPr>
            <p:ph type="title"/>
          </p:nvPr>
        </p:nvSpPr>
        <p:spPr>
          <a:xfrm>
            <a:off x="304800" y="609600"/>
            <a:ext cx="8534400" cy="1219200"/>
          </a:xfrm>
        </p:spPr>
        <p:txBody>
          <a:bodyPr>
            <a:normAutofit/>
          </a:bodyPr>
          <a:lstStyle/>
          <a:p>
            <a:r>
              <a:rPr lang="en-US" sz="3200" b="1" dirty="0" smtClean="0">
                <a:latin typeface="+mn-lt"/>
              </a:rPr>
              <a:t>CONTENTS</a:t>
            </a:r>
            <a:endParaRPr lang="en-US" sz="3200" dirty="0" smtClean="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6" name="Title 25"/>
          <p:cNvSpPr>
            <a:spLocks noGrp="1"/>
          </p:cNvSpPr>
          <p:nvPr>
            <p:ph type="title"/>
          </p:nvPr>
        </p:nvSpPr>
        <p:spPr>
          <a:xfrm>
            <a:off x="457200" y="762000"/>
            <a:ext cx="8229600" cy="655638"/>
          </a:xfrm>
        </p:spPr>
        <p:txBody>
          <a:bodyPr>
            <a:normAutofit fontScale="90000"/>
          </a:bodyPr>
          <a:lstStyle/>
          <a:p>
            <a:r>
              <a:rPr lang="en-GB" sz="3200" dirty="0" smtClean="0">
                <a:solidFill>
                  <a:srgbClr val="002060"/>
                </a:solidFill>
                <a:latin typeface="Calibri" pitchFamily="34" charset="0"/>
                <a:cs typeface="Arial" charset="0"/>
              </a:rPr>
              <a:t/>
            </a:r>
            <a:br>
              <a:rPr lang="en-GB" sz="3200" dirty="0" smtClean="0">
                <a:solidFill>
                  <a:srgbClr val="002060"/>
                </a:solidFill>
                <a:latin typeface="Calibri" pitchFamily="34" charset="0"/>
                <a:cs typeface="Arial" charset="0"/>
              </a:rPr>
            </a:br>
            <a:r>
              <a:rPr lang="en-GB" sz="3600" b="1" dirty="0" smtClean="0">
                <a:latin typeface="+mn-lt"/>
                <a:cs typeface="Arial" charset="0"/>
              </a:rPr>
              <a:t>RELEVANT ACQUIS </a:t>
            </a:r>
            <a:r>
              <a:rPr lang="is-IS" sz="3600" dirty="0" smtClean="0">
                <a:solidFill>
                  <a:srgbClr val="1C2E66"/>
                </a:solidFill>
                <a:latin typeface="+mn-lt"/>
              </a:rPr>
              <a:t/>
            </a:r>
            <a:br>
              <a:rPr lang="is-IS" sz="3600" dirty="0" smtClean="0">
                <a:solidFill>
                  <a:srgbClr val="1C2E66"/>
                </a:solidFill>
                <a:latin typeface="+mn-lt"/>
              </a:rPr>
            </a:br>
            <a:endParaRPr lang="en-US" sz="3600" b="1" dirty="0">
              <a:latin typeface="+mn-lt"/>
            </a:endParaRPr>
          </a:p>
        </p:txBody>
      </p:sp>
      <p:sp>
        <p:nvSpPr>
          <p:cNvPr id="27" name="Content Placeholder 26"/>
          <p:cNvSpPr>
            <a:spLocks noGrp="1"/>
          </p:cNvSpPr>
          <p:nvPr>
            <p:ph idx="1"/>
          </p:nvPr>
        </p:nvSpPr>
        <p:spPr>
          <a:xfrm>
            <a:off x="457200" y="1524000"/>
            <a:ext cx="8229600" cy="4602163"/>
          </a:xfrm>
        </p:spPr>
        <p:txBody>
          <a:bodyPr>
            <a:normAutofit/>
          </a:bodyPr>
          <a:lstStyle/>
          <a:p>
            <a:pPr>
              <a:lnSpc>
                <a:spcPct val="80000"/>
              </a:lnSpc>
              <a:buNone/>
            </a:pPr>
            <a:endParaRPr lang="en-GB" sz="2400" b="1" dirty="0" smtClean="0"/>
          </a:p>
          <a:p>
            <a:pPr marL="457200" indent="-457200">
              <a:defRPr/>
            </a:pPr>
            <a:r>
              <a:rPr lang="en-US" sz="2400" dirty="0" smtClean="0"/>
              <a:t>Regulation (EC) No 273/2004 of the European Parliament and of the Council of 11 February 2004  </a:t>
            </a:r>
          </a:p>
          <a:p>
            <a:pPr marL="457200" indent="-457200">
              <a:defRPr/>
            </a:pPr>
            <a:r>
              <a:rPr lang="en-US" sz="2400" dirty="0" smtClean="0"/>
              <a:t>Council Regulation (EC) No 111/2005 of 22 December 2004 </a:t>
            </a:r>
            <a:endParaRPr lang="is-IS" sz="2400" dirty="0" smtClean="0"/>
          </a:p>
          <a:p>
            <a:pPr marL="457200" indent="-457200">
              <a:defRPr/>
            </a:pPr>
            <a:r>
              <a:rPr lang="en-US" sz="2400" dirty="0" smtClean="0"/>
              <a:t>Commission Regulation (EC) No 1277/2005 of 27 July 2005 </a:t>
            </a:r>
          </a:p>
          <a:p>
            <a:pPr>
              <a:buNone/>
            </a:pPr>
            <a:endParaRPr lang="sr-Latn-C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6" name="Title 25"/>
          <p:cNvSpPr>
            <a:spLocks noGrp="1"/>
          </p:cNvSpPr>
          <p:nvPr>
            <p:ph type="title"/>
          </p:nvPr>
        </p:nvSpPr>
        <p:spPr>
          <a:xfrm>
            <a:off x="457200" y="609600"/>
            <a:ext cx="8229600" cy="914400"/>
          </a:xfrm>
        </p:spPr>
        <p:txBody>
          <a:bodyPr>
            <a:normAutofit/>
          </a:bodyPr>
          <a:lstStyle/>
          <a:p>
            <a:r>
              <a:rPr lang="en-US" sz="3200" b="1" dirty="0" smtClean="0">
                <a:latin typeface="+mn-lt"/>
              </a:rPr>
              <a:t>NATIONAL LEGISLATION</a:t>
            </a:r>
            <a:endParaRPr lang="en-US" sz="3200" b="1" dirty="0">
              <a:latin typeface="+mn-lt"/>
            </a:endParaRPr>
          </a:p>
        </p:txBody>
      </p:sp>
      <p:sp>
        <p:nvSpPr>
          <p:cNvPr id="27" name="Content Placeholder 26"/>
          <p:cNvSpPr>
            <a:spLocks noGrp="1"/>
          </p:cNvSpPr>
          <p:nvPr>
            <p:ph idx="1"/>
          </p:nvPr>
        </p:nvSpPr>
        <p:spPr/>
        <p:txBody>
          <a:bodyPr>
            <a:normAutofit lnSpcReduction="10000"/>
          </a:bodyPr>
          <a:lstStyle/>
          <a:p>
            <a:pPr>
              <a:lnSpc>
                <a:spcPct val="80000"/>
              </a:lnSpc>
              <a:buNone/>
            </a:pPr>
            <a:endParaRPr lang="en-GB" sz="2400" b="1" dirty="0" smtClean="0"/>
          </a:p>
          <a:p>
            <a:pPr>
              <a:defRPr/>
            </a:pPr>
            <a:r>
              <a:rPr lang="en-GB" sz="2400" dirty="0" smtClean="0"/>
              <a:t>The Law on Control of production and trade of substances that can be used </a:t>
            </a:r>
            <a:r>
              <a:rPr lang="en-GB" sz="2400" dirty="0" smtClean="0"/>
              <a:t>in manufacturing </a:t>
            </a:r>
            <a:r>
              <a:rPr lang="en-GB" sz="2400" dirty="0" smtClean="0"/>
              <a:t>of narcotic drugs and psychotropic substances </a:t>
            </a:r>
            <a:r>
              <a:rPr lang="en-GB" sz="2400" dirty="0" smtClean="0"/>
              <a:t>(Off</a:t>
            </a:r>
            <a:r>
              <a:rPr lang="en-GB" sz="2400" dirty="0" smtClean="0"/>
              <a:t>icial</a:t>
            </a:r>
            <a:r>
              <a:rPr lang="en-GB" sz="2400" dirty="0" smtClean="0"/>
              <a:t> </a:t>
            </a:r>
            <a:r>
              <a:rPr lang="en-GB" sz="2400" dirty="0" smtClean="0"/>
              <a:t>Gazette of </a:t>
            </a:r>
            <a:r>
              <a:rPr lang="en-GB" sz="2400" dirty="0" smtClean="0"/>
              <a:t>Montenegro </a:t>
            </a:r>
            <a:r>
              <a:rPr lang="en-GB" sz="2400" dirty="0" smtClean="0"/>
              <a:t>83/09)</a:t>
            </a:r>
            <a:endParaRPr lang="sr-Latn-CS" sz="2400" dirty="0" smtClean="0"/>
          </a:p>
          <a:p>
            <a:pPr>
              <a:buFont typeface="Arial" charset="0"/>
              <a:buNone/>
              <a:defRPr/>
            </a:pPr>
            <a:endParaRPr lang="en-GB" sz="2400" dirty="0" smtClean="0"/>
          </a:p>
          <a:p>
            <a:pPr>
              <a:defRPr/>
            </a:pPr>
            <a:r>
              <a:rPr lang="en-GB" sz="2400" dirty="0" smtClean="0"/>
              <a:t>Rulebook  on the list of substances that can be used in the production of narcotic drugs and psychotropic substances </a:t>
            </a:r>
            <a:r>
              <a:rPr lang="en-GB" sz="2400" dirty="0"/>
              <a:t>(</a:t>
            </a:r>
            <a:r>
              <a:rPr lang="en-GB" sz="2400" dirty="0" smtClean="0"/>
              <a:t>Official </a:t>
            </a:r>
            <a:r>
              <a:rPr lang="en-GB" sz="2400" dirty="0" smtClean="0"/>
              <a:t>Gazette of </a:t>
            </a:r>
            <a:r>
              <a:rPr lang="en-GB" sz="2400" dirty="0" smtClean="0"/>
              <a:t>Montenegro </a:t>
            </a:r>
            <a:r>
              <a:rPr lang="en-GB" sz="2400" dirty="0" smtClean="0"/>
              <a:t>58/10)</a:t>
            </a:r>
            <a:endParaRPr lang="en-US" sz="2400" dirty="0" smtClean="0"/>
          </a:p>
          <a:p>
            <a:pPr>
              <a:buNone/>
            </a:pPr>
            <a:endParaRPr lang="en-US" sz="2400" dirty="0" smtClean="0"/>
          </a:p>
          <a:p>
            <a:r>
              <a:rPr lang="en-US" sz="2400" dirty="0" smtClean="0"/>
              <a:t>Decision on control list for import and export of goods </a:t>
            </a:r>
            <a:r>
              <a:rPr lang="en-GB" sz="2400" dirty="0" smtClean="0"/>
              <a:t> </a:t>
            </a:r>
            <a:r>
              <a:rPr lang="sr-Latn-CS" sz="2400" dirty="0" smtClean="0"/>
              <a:t> </a:t>
            </a:r>
          </a:p>
          <a:p>
            <a:pPr>
              <a:buNone/>
            </a:pPr>
            <a:r>
              <a:rPr lang="en-US" sz="2400" dirty="0" smtClean="0"/>
              <a:t>     </a:t>
            </a:r>
            <a:r>
              <a:rPr lang="sr-Latn-CS" sz="2400" dirty="0" smtClean="0"/>
              <a:t> </a:t>
            </a:r>
            <a:r>
              <a:rPr lang="en-GB" sz="2400" dirty="0" smtClean="0"/>
              <a:t>(Official </a:t>
            </a:r>
            <a:r>
              <a:rPr lang="en-GB" sz="2400" dirty="0" smtClean="0"/>
              <a:t>Gazette of </a:t>
            </a:r>
            <a:r>
              <a:rPr lang="en-GB" sz="2400" dirty="0" smtClean="0"/>
              <a:t>Montenegro </a:t>
            </a:r>
            <a:r>
              <a:rPr lang="en-GB" sz="2400" dirty="0" smtClean="0"/>
              <a:t>25/13)</a:t>
            </a:r>
            <a:endParaRPr lang="en-US" sz="2400" dirty="0" smtClean="0"/>
          </a:p>
          <a:p>
            <a:pPr>
              <a:buNone/>
            </a:pPr>
            <a:endParaRPr lang="sr-Latn-C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6" name="Title 25"/>
          <p:cNvSpPr>
            <a:spLocks noGrp="1"/>
          </p:cNvSpPr>
          <p:nvPr>
            <p:ph type="title"/>
          </p:nvPr>
        </p:nvSpPr>
        <p:spPr>
          <a:xfrm>
            <a:off x="457200" y="685800"/>
            <a:ext cx="8229600" cy="731838"/>
          </a:xfrm>
        </p:spPr>
        <p:txBody>
          <a:bodyPr>
            <a:normAutofit fontScale="90000"/>
          </a:bodyPr>
          <a:lstStyle/>
          <a:p>
            <a:r>
              <a:rPr lang="en-GB" sz="3600" b="1" dirty="0" smtClean="0">
                <a:latin typeface="Calibri" pitchFamily="34" charset="0"/>
                <a:cs typeface="Arial" charset="0"/>
              </a:rPr>
              <a:t/>
            </a:r>
            <a:br>
              <a:rPr lang="en-GB" sz="3600" b="1" dirty="0" smtClean="0">
                <a:latin typeface="Calibri" pitchFamily="34" charset="0"/>
                <a:cs typeface="Arial" charset="0"/>
              </a:rPr>
            </a:br>
            <a:r>
              <a:rPr lang="en-GB" sz="3600" b="1" dirty="0" smtClean="0">
                <a:latin typeface="+mn-lt"/>
                <a:cs typeface="Arial" charset="0"/>
              </a:rPr>
              <a:t>INTERNATIONAL CONVENTIONS</a:t>
            </a:r>
            <a:r>
              <a:rPr lang="is-IS" sz="3600" dirty="0" smtClean="0">
                <a:solidFill>
                  <a:srgbClr val="1C2E66"/>
                </a:solidFill>
                <a:latin typeface="+mn-lt"/>
              </a:rPr>
              <a:t/>
            </a:r>
            <a:br>
              <a:rPr lang="is-IS" sz="3600" dirty="0" smtClean="0">
                <a:solidFill>
                  <a:srgbClr val="1C2E66"/>
                </a:solidFill>
                <a:latin typeface="+mn-lt"/>
              </a:rPr>
            </a:br>
            <a:endParaRPr lang="en-US" sz="3600" b="1" dirty="0">
              <a:latin typeface="+mn-lt"/>
            </a:endParaRPr>
          </a:p>
        </p:txBody>
      </p:sp>
      <p:sp>
        <p:nvSpPr>
          <p:cNvPr id="27" name="Content Placeholder 26"/>
          <p:cNvSpPr>
            <a:spLocks noGrp="1"/>
          </p:cNvSpPr>
          <p:nvPr>
            <p:ph idx="1"/>
          </p:nvPr>
        </p:nvSpPr>
        <p:spPr>
          <a:xfrm>
            <a:off x="457200" y="1828800"/>
            <a:ext cx="8229600" cy="4297363"/>
          </a:xfrm>
        </p:spPr>
        <p:txBody>
          <a:bodyPr>
            <a:normAutofit/>
          </a:bodyPr>
          <a:lstStyle/>
          <a:p>
            <a:pPr>
              <a:buFont typeface="Arial" charset="0"/>
              <a:buChar char="•"/>
            </a:pPr>
            <a:r>
              <a:rPr lang="en-GB" sz="2400" dirty="0" smtClean="0"/>
              <a:t>United Nations Single Convention on Narcotic Drugs (New York, 1961)</a:t>
            </a:r>
          </a:p>
          <a:p>
            <a:pPr>
              <a:buNone/>
            </a:pPr>
            <a:endParaRPr lang="en-GB" sz="2400" dirty="0" smtClean="0"/>
          </a:p>
          <a:p>
            <a:pPr>
              <a:buFont typeface="Arial" charset="0"/>
              <a:buChar char="•"/>
            </a:pPr>
            <a:r>
              <a:rPr lang="en-GB" sz="2400" dirty="0" smtClean="0"/>
              <a:t> United Nations Convention on Psychotropic Substances (Vienna, 1971)</a:t>
            </a:r>
          </a:p>
          <a:p>
            <a:endParaRPr lang="en-GB" sz="2400" dirty="0" smtClean="0"/>
          </a:p>
          <a:p>
            <a:pPr>
              <a:buFont typeface="Arial" charset="0"/>
              <a:buChar char="•"/>
            </a:pPr>
            <a:r>
              <a:rPr lang="en-GB" sz="2400" dirty="0" smtClean="0"/>
              <a:t> United Nations Convention Against Illicit Traffic in Narcotic Drugs and Psychotropic Substances (Vienna, 1988)</a:t>
            </a:r>
            <a:endParaRPr lang="en-GB" sz="2400" dirty="0" smtClean="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1" name="Title 1"/>
          <p:cNvSpPr txBox="1">
            <a:spLocks/>
          </p:cNvSpPr>
          <p:nvPr/>
        </p:nvSpPr>
        <p:spPr>
          <a:xfrm>
            <a:off x="395288" y="1339850"/>
            <a:ext cx="8229600" cy="9366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2" name="Content Placeholder 2"/>
          <p:cNvSpPr txBox="1">
            <a:spLocks/>
          </p:cNvSpPr>
          <p:nvPr/>
        </p:nvSpPr>
        <p:spPr>
          <a:xfrm>
            <a:off x="457200" y="2492375"/>
            <a:ext cx="8229600" cy="3529013"/>
          </a:xfrm>
          <a:prstGeom prst="rect">
            <a:avLst/>
          </a:prstGeom>
        </p:spPr>
        <p:txBody>
          <a:bodyPr vert="horz" lIns="91440" tIns="45720" rIns="91440" bIns="45720" rtlCol="0">
            <a:normAutofit/>
          </a:bodyPr>
          <a:lstStyle/>
          <a:p>
            <a:pPr marL="342900" marR="0" lvl="0" indent="0" algn="ctr" defTabSz="914400" rtl="0" eaLnBrk="1" fontAlgn="auto" latinLnBrk="0" hangingPunct="1">
              <a:lnSpc>
                <a:spcPct val="100000"/>
              </a:lnSpc>
              <a:spcBef>
                <a:spcPct val="20000"/>
              </a:spcBef>
              <a:spcAft>
                <a:spcPts val="0"/>
              </a:spcAft>
              <a:buClrTx/>
              <a:buSzTx/>
              <a:buFont typeface="+mj-lt"/>
              <a:buAutoNum type="arabicPeriod"/>
              <a:tabLst/>
              <a:defRPr/>
            </a:pPr>
            <a:endParaRPr kumimoji="0" lang="en-GB" sz="10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3" name="Content Placeholder 2"/>
          <p:cNvSpPr txBox="1">
            <a:spLocks/>
          </p:cNvSpPr>
          <p:nvPr/>
        </p:nvSpPr>
        <p:spPr>
          <a:xfrm>
            <a:off x="609600" y="2644775"/>
            <a:ext cx="8229600" cy="3529013"/>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6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0" name="Title 19"/>
          <p:cNvSpPr>
            <a:spLocks noGrp="1"/>
          </p:cNvSpPr>
          <p:nvPr>
            <p:ph type="title"/>
          </p:nvPr>
        </p:nvSpPr>
        <p:spPr>
          <a:xfrm>
            <a:off x="457200" y="685800"/>
            <a:ext cx="8229600" cy="731838"/>
          </a:xfrm>
        </p:spPr>
        <p:txBody>
          <a:bodyPr>
            <a:normAutofit/>
          </a:bodyPr>
          <a:lstStyle/>
          <a:p>
            <a:r>
              <a:rPr lang="en-US" sz="3200" b="1" dirty="0" smtClean="0">
                <a:latin typeface="+mn-lt"/>
              </a:rPr>
              <a:t>INSTITUTIONAL FRAMEWORK</a:t>
            </a:r>
            <a:endParaRPr lang="en-US" sz="3200" b="1" dirty="0">
              <a:latin typeface="+mn-lt"/>
            </a:endParaRPr>
          </a:p>
        </p:txBody>
      </p:sp>
      <p:sp>
        <p:nvSpPr>
          <p:cNvPr id="24" name="Content Placeholder 23"/>
          <p:cNvSpPr>
            <a:spLocks noGrp="1"/>
          </p:cNvSpPr>
          <p:nvPr>
            <p:ph idx="1"/>
          </p:nvPr>
        </p:nvSpPr>
        <p:spPr>
          <a:xfrm>
            <a:off x="457200" y="2209800"/>
            <a:ext cx="8229600" cy="3916363"/>
          </a:xfrm>
        </p:spPr>
        <p:txBody>
          <a:bodyPr/>
          <a:lstStyle/>
          <a:p>
            <a:r>
              <a:rPr lang="en-US" sz="2400" dirty="0" smtClean="0"/>
              <a:t>Ministry </a:t>
            </a:r>
            <a:r>
              <a:rPr lang="en-US" sz="2400" dirty="0" smtClean="0"/>
              <a:t>of Health</a:t>
            </a:r>
            <a:endParaRPr lang="sr-Latn-CS" sz="2400" dirty="0" smtClean="0"/>
          </a:p>
          <a:p>
            <a:r>
              <a:rPr lang="en-US" sz="2400" dirty="0"/>
              <a:t>Agency for Pharmaceuticals and Medical </a:t>
            </a:r>
            <a:r>
              <a:rPr lang="en-US" sz="2400" dirty="0" smtClean="0"/>
              <a:t>Devices</a:t>
            </a:r>
          </a:p>
          <a:p>
            <a:r>
              <a:rPr lang="en-US" sz="2400" dirty="0" smtClean="0"/>
              <a:t>Ministry </a:t>
            </a:r>
            <a:r>
              <a:rPr lang="en-US" sz="2400" dirty="0" smtClean="0"/>
              <a:t>of </a:t>
            </a:r>
            <a:r>
              <a:rPr lang="en-US" sz="2400" dirty="0" smtClean="0"/>
              <a:t>Interior</a:t>
            </a:r>
            <a:endParaRPr lang="en-US" sz="2400" dirty="0" smtClean="0"/>
          </a:p>
          <a:p>
            <a:r>
              <a:rPr lang="en-US" sz="2400" dirty="0" smtClean="0"/>
              <a:t>Police </a:t>
            </a:r>
            <a:r>
              <a:rPr lang="en-US" sz="2400" dirty="0" smtClean="0"/>
              <a:t>Administration</a:t>
            </a:r>
            <a:endParaRPr lang="pl-PL" sz="2400" dirty="0" smtClean="0"/>
          </a:p>
          <a:p>
            <a:r>
              <a:rPr lang="en-US" sz="2400" dirty="0" smtClean="0"/>
              <a:t>Customs  </a:t>
            </a:r>
            <a:r>
              <a:rPr lang="en-US" sz="2400" dirty="0" smtClean="0"/>
              <a:t>Administration</a:t>
            </a:r>
            <a:endParaRPr lang="en-US" sz="2400" dirty="0" smtClean="0"/>
          </a:p>
          <a:p>
            <a:r>
              <a:rPr lang="en-US" sz="2400" dirty="0"/>
              <a:t>Administration for Inspection Affairs </a:t>
            </a:r>
            <a:endParaRPr lang="pl-PL" sz="2400" dirty="0" smtClean="0"/>
          </a:p>
          <a:p>
            <a:endParaRPr lang="sr-Latn-C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itle 18"/>
          <p:cNvSpPr>
            <a:spLocks noGrp="1"/>
          </p:cNvSpPr>
          <p:nvPr>
            <p:ph type="title"/>
          </p:nvPr>
        </p:nvSpPr>
        <p:spPr>
          <a:xfrm>
            <a:off x="457200" y="609600"/>
            <a:ext cx="8229600" cy="808038"/>
          </a:xfrm>
        </p:spPr>
        <p:txBody>
          <a:bodyPr>
            <a:normAutofit fontScale="90000"/>
          </a:bodyPr>
          <a:lstStyle/>
          <a:p>
            <a:r>
              <a:rPr lang="en-US" sz="3200" b="1" dirty="0" smtClean="0"/>
              <a:t/>
            </a:r>
            <a:br>
              <a:rPr lang="en-US" sz="3200" b="1" dirty="0" smtClean="0"/>
            </a:br>
            <a:r>
              <a:rPr lang="en-US" sz="3600" b="1" dirty="0" smtClean="0">
                <a:latin typeface="+mn-lt"/>
              </a:rPr>
              <a:t>TRADE  IN PRECURSORS</a:t>
            </a:r>
            <a:br>
              <a:rPr lang="en-US" sz="3600" b="1" dirty="0" smtClean="0">
                <a:latin typeface="+mn-lt"/>
              </a:rPr>
            </a:br>
            <a:endParaRPr lang="en-US" sz="3600" dirty="0">
              <a:latin typeface="+mn-lt"/>
            </a:endParaRPr>
          </a:p>
        </p:txBody>
      </p:sp>
      <p:sp>
        <p:nvSpPr>
          <p:cNvPr id="20" name="Content Placeholder 19"/>
          <p:cNvSpPr>
            <a:spLocks noGrp="1"/>
          </p:cNvSpPr>
          <p:nvPr>
            <p:ph idx="1"/>
          </p:nvPr>
        </p:nvSpPr>
        <p:spPr/>
        <p:txBody>
          <a:bodyPr>
            <a:normAutofit lnSpcReduction="10000"/>
          </a:bodyPr>
          <a:lstStyle/>
          <a:p>
            <a:pPr>
              <a:buNone/>
            </a:pPr>
            <a:r>
              <a:rPr lang="sr-Latn-CS" sz="2400" dirty="0" smtClean="0">
                <a:cs typeface="Times New Roman" pitchFamily="18" charset="0"/>
              </a:rPr>
              <a:t>1. </a:t>
            </a:r>
            <a:r>
              <a:rPr lang="en-GB" sz="2400" dirty="0" smtClean="0"/>
              <a:t>The </a:t>
            </a:r>
            <a:r>
              <a:rPr lang="en-GB" sz="2400" b="1" dirty="0" smtClean="0"/>
              <a:t>trade license </a:t>
            </a:r>
            <a:r>
              <a:rPr lang="en-GB" sz="2400" dirty="0" smtClean="0"/>
              <a:t>for the precursors </a:t>
            </a:r>
            <a:r>
              <a:rPr lang="sr-Latn-CS" sz="2400" dirty="0" smtClean="0">
                <a:cs typeface="Times New Roman" pitchFamily="18" charset="0"/>
              </a:rPr>
              <a:t>(</a:t>
            </a:r>
            <a:r>
              <a:rPr lang="en-US" sz="2400" dirty="0" smtClean="0">
                <a:cs typeface="Times New Roman" pitchFamily="18" charset="0"/>
              </a:rPr>
              <a:t>issued b</a:t>
            </a:r>
            <a:r>
              <a:rPr lang="sr-Latn-CS" sz="2400" dirty="0" smtClean="0">
                <a:cs typeface="Times New Roman" pitchFamily="18" charset="0"/>
              </a:rPr>
              <a:t>y  </a:t>
            </a:r>
            <a:r>
              <a:rPr lang="en-US" sz="2400" dirty="0" smtClean="0"/>
              <a:t>Ministry  of Health</a:t>
            </a:r>
            <a:r>
              <a:rPr lang="sr-Latn-CS" sz="2400" dirty="0" smtClean="0"/>
              <a:t> or </a:t>
            </a:r>
            <a:r>
              <a:rPr lang="pl-PL" sz="2400" dirty="0" smtClean="0"/>
              <a:t>A</a:t>
            </a:r>
            <a:r>
              <a:rPr lang="en-US" sz="2400" dirty="0" err="1" smtClean="0"/>
              <a:t>gency</a:t>
            </a:r>
            <a:r>
              <a:rPr lang="en-US" sz="2400" dirty="0" smtClean="0"/>
              <a:t>  </a:t>
            </a:r>
            <a:r>
              <a:rPr lang="en-US" sz="2400" dirty="0"/>
              <a:t>for Pharmaceuticals and Medical Devices</a:t>
            </a:r>
            <a:r>
              <a:rPr lang="sr-Latn-CS" sz="2400" dirty="0" smtClean="0">
                <a:cs typeface="Times New Roman" pitchFamily="18" charset="0"/>
              </a:rPr>
              <a:t>)</a:t>
            </a:r>
            <a:endParaRPr lang="sr-Latn-CS" sz="2400" dirty="0" smtClean="0">
              <a:cs typeface="Times New Roman" pitchFamily="18" charset="0"/>
            </a:endParaRPr>
          </a:p>
          <a:p>
            <a:pPr marL="457200" indent="-457200">
              <a:buAutoNum type="alphaLcParenR"/>
            </a:pPr>
            <a:r>
              <a:rPr lang="en-US" sz="2400" dirty="0" smtClean="0">
                <a:cs typeface="Times New Roman" pitchFamily="18" charset="0"/>
              </a:rPr>
              <a:t>First</a:t>
            </a:r>
            <a:r>
              <a:rPr lang="sr-Latn-CS" sz="2400" dirty="0" smtClean="0">
                <a:cs typeface="Times New Roman" pitchFamily="18" charset="0"/>
              </a:rPr>
              <a:t> </a:t>
            </a:r>
            <a:r>
              <a:rPr lang="sr-Latn-CS" sz="2400" dirty="0" smtClean="0">
                <a:cs typeface="Times New Roman" pitchFamily="18" charset="0"/>
              </a:rPr>
              <a:t>and </a:t>
            </a:r>
            <a:r>
              <a:rPr lang="en-US" sz="2400" dirty="0" smtClean="0">
                <a:cs typeface="Times New Roman" pitchFamily="18" charset="0"/>
              </a:rPr>
              <a:t>second</a:t>
            </a:r>
            <a:r>
              <a:rPr lang="sr-Latn-CS" sz="2400" dirty="0" smtClean="0">
                <a:cs typeface="Times New Roman" pitchFamily="18" charset="0"/>
              </a:rPr>
              <a:t> </a:t>
            </a:r>
            <a:r>
              <a:rPr lang="sr-Latn-CS" sz="2400" dirty="0" smtClean="0">
                <a:cs typeface="Times New Roman" pitchFamily="18" charset="0"/>
              </a:rPr>
              <a:t>category (3 years)</a:t>
            </a:r>
          </a:p>
          <a:p>
            <a:pPr marL="457200" indent="-457200">
              <a:buAutoNum type="alphaLcParenR"/>
            </a:pPr>
            <a:r>
              <a:rPr lang="sr-Latn-CS" sz="2400" dirty="0" smtClean="0">
                <a:cs typeface="Times New Roman" pitchFamily="18" charset="0"/>
              </a:rPr>
              <a:t>III category (5 years)</a:t>
            </a:r>
          </a:p>
          <a:p>
            <a:pPr marL="457200" indent="-457200">
              <a:buNone/>
            </a:pPr>
            <a:r>
              <a:rPr lang="en-US" sz="2400" dirty="0" smtClean="0">
                <a:cs typeface="Times New Roman" pitchFamily="18" charset="0"/>
              </a:rPr>
              <a:t>    </a:t>
            </a:r>
            <a:endParaRPr lang="sr-Latn-CS" sz="2400" dirty="0" smtClean="0">
              <a:cs typeface="Times New Roman" pitchFamily="18" charset="0"/>
            </a:endParaRPr>
          </a:p>
          <a:p>
            <a:pPr marL="457200" indent="-457200">
              <a:buNone/>
            </a:pPr>
            <a:r>
              <a:rPr lang="sr-Latn-CS" sz="2400" dirty="0" smtClean="0">
                <a:cs typeface="Times New Roman" pitchFamily="18" charset="0"/>
              </a:rPr>
              <a:t>2. </a:t>
            </a:r>
            <a:r>
              <a:rPr lang="en-GB" sz="2400" dirty="0" smtClean="0"/>
              <a:t>The </a:t>
            </a:r>
            <a:r>
              <a:rPr lang="en-GB" sz="2400" b="1" dirty="0" smtClean="0"/>
              <a:t>licence </a:t>
            </a:r>
            <a:r>
              <a:rPr lang="en-GB" sz="2400" b="1" dirty="0" smtClean="0"/>
              <a:t>for import, export</a:t>
            </a:r>
            <a:r>
              <a:rPr lang="sr-Latn-CS" sz="2400" b="1" dirty="0" smtClean="0"/>
              <a:t> or </a:t>
            </a:r>
            <a:r>
              <a:rPr lang="en-GB" sz="2400" b="1" dirty="0" smtClean="0"/>
              <a:t>transit  </a:t>
            </a:r>
            <a:r>
              <a:rPr lang="sr-Latn-CS" sz="2400" dirty="0" smtClean="0">
                <a:cs typeface="Times New Roman" pitchFamily="18" charset="0"/>
              </a:rPr>
              <a:t>(</a:t>
            </a:r>
            <a:r>
              <a:rPr lang="en-US" sz="2400" dirty="0" smtClean="0">
                <a:cs typeface="Times New Roman" pitchFamily="18" charset="0"/>
              </a:rPr>
              <a:t>issued b</a:t>
            </a:r>
            <a:r>
              <a:rPr lang="sr-Latn-CS" sz="2400" dirty="0" smtClean="0">
                <a:cs typeface="Times New Roman" pitchFamily="18" charset="0"/>
              </a:rPr>
              <a:t>y  </a:t>
            </a:r>
            <a:r>
              <a:rPr lang="en-US" sz="2400" dirty="0" smtClean="0"/>
              <a:t>Ministry  of Health</a:t>
            </a:r>
            <a:r>
              <a:rPr lang="sr-Latn-CS" sz="2400" dirty="0" smtClean="0"/>
              <a:t> or </a:t>
            </a:r>
            <a:r>
              <a:rPr lang="pl-PL" sz="2400" dirty="0" smtClean="0"/>
              <a:t>A</a:t>
            </a:r>
            <a:r>
              <a:rPr lang="en-US" sz="2400" dirty="0" err="1" smtClean="0"/>
              <a:t>gency</a:t>
            </a:r>
            <a:r>
              <a:rPr lang="en-US" sz="2400" dirty="0" smtClean="0"/>
              <a:t>  </a:t>
            </a:r>
            <a:r>
              <a:rPr lang="en-US" sz="2400" dirty="0"/>
              <a:t>for Pharmaceuticals and Medical Devices</a:t>
            </a:r>
            <a:r>
              <a:rPr lang="sr-Latn-CS" sz="2400" dirty="0" smtClean="0">
                <a:cs typeface="Times New Roman" pitchFamily="18" charset="0"/>
              </a:rPr>
              <a:t>)</a:t>
            </a:r>
            <a:endParaRPr lang="sr-Latn-CS" sz="2400" dirty="0" smtClean="0">
              <a:cs typeface="Times New Roman" pitchFamily="18" charset="0"/>
            </a:endParaRPr>
          </a:p>
          <a:p>
            <a:pPr marL="457200" indent="-457200">
              <a:buFont typeface="Arial" charset="0"/>
              <a:buChar char="•"/>
            </a:pPr>
            <a:r>
              <a:rPr lang="en-GB" sz="2400" dirty="0" smtClean="0"/>
              <a:t>The license </a:t>
            </a:r>
            <a:r>
              <a:rPr lang="sr-Latn-CS" sz="2400" dirty="0" smtClean="0"/>
              <a:t>have to be used </a:t>
            </a:r>
            <a:r>
              <a:rPr lang="en-GB" sz="2400" dirty="0" smtClean="0"/>
              <a:t>within 30 days from the date of issuance of the license, </a:t>
            </a:r>
            <a:r>
              <a:rPr lang="sr-Latn-CS" sz="2400" dirty="0" smtClean="0"/>
              <a:t>in</a:t>
            </a:r>
            <a:r>
              <a:rPr lang="en-GB" sz="2400" dirty="0" smtClean="0"/>
              <a:t> simultaneous</a:t>
            </a:r>
            <a:r>
              <a:rPr lang="sr-Latn-CS" sz="2400" dirty="0" smtClean="0"/>
              <a:t> manner</a:t>
            </a:r>
            <a:r>
              <a:rPr lang="en-GB" sz="2400" dirty="0" smtClean="0"/>
              <a:t>.</a:t>
            </a:r>
            <a:endParaRPr lang="en-US" sz="2400" dirty="0" smtClean="0"/>
          </a:p>
          <a:p>
            <a:r>
              <a:rPr lang="en-GB" sz="2400" dirty="0" smtClean="0"/>
              <a:t>One copy of the license shall be submitted to the applicant,</a:t>
            </a:r>
            <a:r>
              <a:rPr lang="sr-Latn-CS" sz="2400" dirty="0" smtClean="0"/>
              <a:t> </a:t>
            </a:r>
            <a:r>
              <a:rPr lang="en-US" sz="2400" dirty="0" smtClean="0"/>
              <a:t>as well as to the Customs  </a:t>
            </a:r>
            <a:r>
              <a:rPr lang="en-US" sz="2400" dirty="0" smtClean="0"/>
              <a:t>Administration</a:t>
            </a:r>
            <a:r>
              <a:rPr lang="en-US" sz="2400" dirty="0" smtClean="0"/>
              <a:t>.</a:t>
            </a:r>
            <a:endParaRPr lang="pl-PL" sz="2400" dirty="0" smtClean="0"/>
          </a:p>
          <a:p>
            <a:endParaRPr lang="en-US" sz="2000" dirty="0" smtClean="0"/>
          </a:p>
          <a:p>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itle 18"/>
          <p:cNvSpPr>
            <a:spLocks noGrp="1"/>
          </p:cNvSpPr>
          <p:nvPr>
            <p:ph type="title"/>
          </p:nvPr>
        </p:nvSpPr>
        <p:spPr>
          <a:xfrm>
            <a:off x="457200" y="609600"/>
            <a:ext cx="8229600" cy="808038"/>
          </a:xfrm>
        </p:spPr>
        <p:txBody>
          <a:bodyPr>
            <a:normAutofit/>
          </a:bodyPr>
          <a:lstStyle/>
          <a:p>
            <a:r>
              <a:rPr lang="sr-Latn-CS" sz="3200" b="1" dirty="0" smtClean="0">
                <a:latin typeface="+mn-lt"/>
                <a:cs typeface="Arial" charset="0"/>
              </a:rPr>
              <a:t>MUTUAL</a:t>
            </a:r>
            <a:r>
              <a:rPr lang="en-GB" sz="3200" dirty="0" smtClean="0">
                <a:solidFill>
                  <a:srgbClr val="1C2E66"/>
                </a:solidFill>
                <a:latin typeface="+mn-lt"/>
                <a:cs typeface="Arial" charset="0"/>
              </a:rPr>
              <a:t> </a:t>
            </a:r>
            <a:r>
              <a:rPr lang="en-GB" sz="3200" b="1" dirty="0" smtClean="0">
                <a:latin typeface="+mn-lt"/>
                <a:cs typeface="Arial" charset="0"/>
              </a:rPr>
              <a:t>COOPERATION</a:t>
            </a:r>
            <a:r>
              <a:rPr lang="en-GB" sz="3200" dirty="0" smtClean="0">
                <a:solidFill>
                  <a:srgbClr val="1C2E66"/>
                </a:solidFill>
                <a:latin typeface="+mn-lt"/>
                <a:cs typeface="Arial" charset="0"/>
              </a:rPr>
              <a:t> </a:t>
            </a:r>
            <a:endParaRPr lang="en-US" sz="3200" b="1" dirty="0">
              <a:latin typeface="+mn-lt"/>
            </a:endParaRPr>
          </a:p>
        </p:txBody>
      </p:sp>
      <p:sp>
        <p:nvSpPr>
          <p:cNvPr id="20" name="Content Placeholder 19"/>
          <p:cNvSpPr>
            <a:spLocks noGrp="1"/>
          </p:cNvSpPr>
          <p:nvPr>
            <p:ph idx="1"/>
          </p:nvPr>
        </p:nvSpPr>
        <p:spPr>
          <a:xfrm>
            <a:off x="457200" y="1874837"/>
            <a:ext cx="8229600" cy="4297363"/>
          </a:xfrm>
        </p:spPr>
        <p:txBody>
          <a:bodyPr>
            <a:normAutofit/>
          </a:bodyPr>
          <a:lstStyle/>
          <a:p>
            <a:r>
              <a:rPr lang="en-GB" sz="2400" dirty="0" smtClean="0"/>
              <a:t>The </a:t>
            </a:r>
            <a:r>
              <a:rPr lang="en-US" sz="2400" dirty="0" smtClean="0"/>
              <a:t>Customs </a:t>
            </a:r>
            <a:r>
              <a:rPr lang="en-US" sz="2400" dirty="0" smtClean="0"/>
              <a:t>Administration </a:t>
            </a:r>
            <a:r>
              <a:rPr lang="sr-Latn-CS" sz="2400" dirty="0" smtClean="0"/>
              <a:t>is obliged to </a:t>
            </a:r>
            <a:r>
              <a:rPr lang="en-GB" sz="2400" dirty="0" smtClean="0"/>
              <a:t>certify the license </a:t>
            </a:r>
            <a:r>
              <a:rPr lang="sr-Latn-CS" sz="2400" dirty="0" smtClean="0"/>
              <a:t>, to </a:t>
            </a:r>
            <a:r>
              <a:rPr lang="en-GB" sz="2400" dirty="0" smtClean="0"/>
              <a:t>write the date and place of customs clearance and </a:t>
            </a:r>
            <a:r>
              <a:rPr lang="sr-Latn-CS" sz="2400" dirty="0" smtClean="0"/>
              <a:t>to </a:t>
            </a:r>
            <a:r>
              <a:rPr lang="en-GB" sz="2400" dirty="0" smtClean="0"/>
              <a:t>return the certified license to the </a:t>
            </a:r>
            <a:r>
              <a:rPr lang="sr-Latn-CS" sz="2400" dirty="0" smtClean="0"/>
              <a:t>competent authority. </a:t>
            </a:r>
            <a:endParaRPr lang="en-US" sz="2400" dirty="0" smtClean="0"/>
          </a:p>
          <a:p>
            <a:pPr>
              <a:buNone/>
            </a:pPr>
            <a:endParaRPr lang="en-US" sz="800" dirty="0" smtClean="0"/>
          </a:p>
          <a:p>
            <a:r>
              <a:rPr lang="en-GB" sz="2400" dirty="0" smtClean="0"/>
              <a:t>Competent authorities, institutions and legal entities shall </a:t>
            </a:r>
            <a:r>
              <a:rPr lang="sr-Latn-CS" sz="2400" dirty="0" smtClean="0"/>
              <a:t>mutually </a:t>
            </a:r>
            <a:r>
              <a:rPr lang="en-GB" sz="2400" dirty="0" smtClean="0"/>
              <a:t>collaborate in order to prevent illicit trade of precursors and their use in the manufacture of narcotic drugs and psychotropic substances.</a:t>
            </a:r>
            <a:endParaRPr lang="en-US" sz="2400" dirty="0" smtClean="0"/>
          </a:p>
          <a:p>
            <a:pPr>
              <a:buNone/>
            </a:pPr>
            <a:endParaRPr lang="sr-Latn-CS"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itle 18"/>
          <p:cNvSpPr>
            <a:spLocks noGrp="1"/>
          </p:cNvSpPr>
          <p:nvPr>
            <p:ph type="title"/>
          </p:nvPr>
        </p:nvSpPr>
        <p:spPr>
          <a:xfrm>
            <a:off x="457200" y="609600"/>
            <a:ext cx="8229600" cy="808038"/>
          </a:xfrm>
        </p:spPr>
        <p:txBody>
          <a:bodyPr>
            <a:normAutofit/>
          </a:bodyPr>
          <a:lstStyle/>
          <a:p>
            <a:r>
              <a:rPr lang="sr-Latn-CS" sz="3200" b="1" dirty="0" smtClean="0">
                <a:latin typeface="+mn-lt"/>
                <a:cs typeface="Arial" charset="0"/>
              </a:rPr>
              <a:t>MUTUAL</a:t>
            </a:r>
            <a:r>
              <a:rPr lang="en-GB" sz="3200" dirty="0" smtClean="0">
                <a:solidFill>
                  <a:srgbClr val="1C2E66"/>
                </a:solidFill>
                <a:latin typeface="+mn-lt"/>
                <a:cs typeface="Arial" charset="0"/>
              </a:rPr>
              <a:t> </a:t>
            </a:r>
            <a:r>
              <a:rPr lang="en-GB" sz="3200" b="1" dirty="0" smtClean="0">
                <a:latin typeface="+mn-lt"/>
                <a:cs typeface="Arial" charset="0"/>
              </a:rPr>
              <a:t>COOPERATION</a:t>
            </a:r>
            <a:r>
              <a:rPr lang="en-GB" sz="3200" dirty="0" smtClean="0">
                <a:solidFill>
                  <a:srgbClr val="1C2E66"/>
                </a:solidFill>
                <a:latin typeface="+mn-lt"/>
                <a:cs typeface="Arial" charset="0"/>
              </a:rPr>
              <a:t> </a:t>
            </a:r>
            <a:endParaRPr lang="en-US" sz="3200" b="1" dirty="0">
              <a:latin typeface="+mn-lt"/>
            </a:endParaRPr>
          </a:p>
        </p:txBody>
      </p:sp>
      <p:sp>
        <p:nvSpPr>
          <p:cNvPr id="20" name="Content Placeholder 19"/>
          <p:cNvSpPr>
            <a:spLocks noGrp="1"/>
          </p:cNvSpPr>
          <p:nvPr>
            <p:ph idx="1"/>
          </p:nvPr>
        </p:nvSpPr>
        <p:spPr>
          <a:xfrm>
            <a:off x="457200" y="1874837"/>
            <a:ext cx="8229600" cy="4297363"/>
          </a:xfrm>
        </p:spPr>
        <p:txBody>
          <a:bodyPr>
            <a:normAutofit/>
          </a:bodyPr>
          <a:lstStyle/>
          <a:p>
            <a:r>
              <a:rPr lang="en-GB" sz="2400" dirty="0" smtClean="0"/>
              <a:t>Legal entity that has performed the export or import of precursors </a:t>
            </a:r>
            <a:r>
              <a:rPr lang="sr-Latn-CS" sz="2400" dirty="0" smtClean="0"/>
              <a:t>is obliged to submit to the competent authority</a:t>
            </a:r>
            <a:r>
              <a:rPr lang="en-GB" sz="2400" dirty="0" smtClean="0"/>
              <a:t> </a:t>
            </a:r>
            <a:r>
              <a:rPr lang="sr-Latn-CS" sz="2400" dirty="0" smtClean="0"/>
              <a:t>a</a:t>
            </a:r>
            <a:r>
              <a:rPr lang="en-GB" sz="2400" dirty="0" smtClean="0"/>
              <a:t> report on the actual quantities of   imported</a:t>
            </a:r>
            <a:r>
              <a:rPr lang="sr-Latn-CS" sz="2400" dirty="0" smtClean="0"/>
              <a:t> or exported</a:t>
            </a:r>
            <a:r>
              <a:rPr lang="en-GB" sz="2400" dirty="0" smtClean="0"/>
              <a:t> precursors</a:t>
            </a:r>
            <a:r>
              <a:rPr lang="sr-Latn-CS" sz="2400" dirty="0" smtClean="0"/>
              <a:t>.</a:t>
            </a:r>
            <a:r>
              <a:rPr lang="en-GB" sz="2400" dirty="0" smtClean="0"/>
              <a:t>  </a:t>
            </a:r>
          </a:p>
          <a:p>
            <a:pPr>
              <a:buNone/>
            </a:pPr>
            <a:endParaRPr lang="en-US" sz="800" dirty="0" smtClean="0"/>
          </a:p>
          <a:p>
            <a:r>
              <a:rPr lang="en-GB" sz="2400" dirty="0" smtClean="0"/>
              <a:t>Legal entity performing the manufacture</a:t>
            </a:r>
            <a:r>
              <a:rPr lang="sr-Latn-CS" sz="2400" dirty="0" smtClean="0"/>
              <a:t> or</a:t>
            </a:r>
            <a:r>
              <a:rPr lang="en-GB" sz="2400" dirty="0" smtClean="0"/>
              <a:t> the trade of precursors</a:t>
            </a:r>
            <a:r>
              <a:rPr lang="sr-Latn-CS" sz="2400" dirty="0" smtClean="0"/>
              <a:t> is obliged to</a:t>
            </a:r>
            <a:r>
              <a:rPr lang="en-GB" sz="2400" dirty="0" smtClean="0"/>
              <a:t>  notify the </a:t>
            </a:r>
            <a:r>
              <a:rPr lang="sr-Latn-CS" sz="2400" dirty="0" smtClean="0"/>
              <a:t>competent authorities </a:t>
            </a:r>
            <a:r>
              <a:rPr lang="en-GB" sz="2400" dirty="0" smtClean="0"/>
              <a:t> and the Police </a:t>
            </a:r>
            <a:r>
              <a:rPr lang="en-GB" sz="2400" dirty="0" smtClean="0"/>
              <a:t>Administration </a:t>
            </a:r>
            <a:r>
              <a:rPr lang="en-GB" sz="2400" dirty="0" smtClean="0"/>
              <a:t>of </a:t>
            </a:r>
            <a:r>
              <a:rPr lang="en-GB" sz="2400" dirty="0" smtClean="0"/>
              <a:t>all facts that indicate suspicion of abuse of </a:t>
            </a:r>
            <a:r>
              <a:rPr lang="en-GB" sz="2400" dirty="0" smtClean="0"/>
              <a:t>precursors</a:t>
            </a:r>
            <a:r>
              <a:rPr lang="sr-Latn-CS" sz="2400" dirty="0" smtClean="0"/>
              <a:t>.</a:t>
            </a:r>
            <a:endParaRPr lang="sr-Latn-CS" sz="2400" dirty="0" smtClean="0">
              <a:cs typeface="Times New Roman" pitchFamily="18" charset="0"/>
            </a:endParaRPr>
          </a:p>
          <a:p>
            <a:pPr>
              <a:buNone/>
            </a:pPr>
            <a:endParaRPr lang="sr-Latn-CS"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itle 18"/>
          <p:cNvSpPr>
            <a:spLocks noGrp="1"/>
          </p:cNvSpPr>
          <p:nvPr>
            <p:ph type="title"/>
          </p:nvPr>
        </p:nvSpPr>
        <p:spPr>
          <a:xfrm>
            <a:off x="457200" y="609600"/>
            <a:ext cx="8229600" cy="808038"/>
          </a:xfrm>
        </p:spPr>
        <p:txBody>
          <a:bodyPr>
            <a:normAutofit/>
          </a:bodyPr>
          <a:lstStyle/>
          <a:p>
            <a:r>
              <a:rPr lang="sr-Latn-CS" sz="3200" b="1" dirty="0" smtClean="0">
                <a:latin typeface="+mn-lt"/>
              </a:rPr>
              <a:t>REPORTING</a:t>
            </a:r>
            <a:endParaRPr lang="en-US" sz="3200" b="1" dirty="0">
              <a:latin typeface="+mn-lt"/>
            </a:endParaRPr>
          </a:p>
        </p:txBody>
      </p:sp>
      <p:sp>
        <p:nvSpPr>
          <p:cNvPr id="20" name="Content Placeholder 19"/>
          <p:cNvSpPr>
            <a:spLocks noGrp="1"/>
          </p:cNvSpPr>
          <p:nvPr>
            <p:ph idx="1"/>
          </p:nvPr>
        </p:nvSpPr>
        <p:spPr>
          <a:xfrm>
            <a:off x="457200" y="1874837"/>
            <a:ext cx="8229600" cy="4297363"/>
          </a:xfrm>
        </p:spPr>
        <p:txBody>
          <a:bodyPr>
            <a:normAutofit/>
          </a:bodyPr>
          <a:lstStyle/>
          <a:p>
            <a:r>
              <a:rPr lang="sr-Latn-CS" sz="2400" dirty="0" smtClean="0">
                <a:cs typeface="Times New Roman" pitchFamily="18" charset="0"/>
              </a:rPr>
              <a:t>The report on import and export of precursors for the previous year and annual needs, legal entity  is obliged to submit to the Ministry of Health or to the Agency.</a:t>
            </a:r>
            <a:endParaRPr lang="en-US" sz="2400" dirty="0" smtClean="0">
              <a:cs typeface="Times New Roman" pitchFamily="18" charset="0"/>
            </a:endParaRPr>
          </a:p>
          <a:p>
            <a:endParaRPr lang="sr-Latn-CS" sz="800" dirty="0" smtClean="0">
              <a:cs typeface="Times New Roman" pitchFamily="18" charset="0"/>
            </a:endParaRPr>
          </a:p>
          <a:p>
            <a:r>
              <a:rPr lang="sr-Latn-CS" sz="2400" dirty="0" smtClean="0">
                <a:cs typeface="Times New Roman" pitchFamily="18" charset="0"/>
              </a:rPr>
              <a:t>The report on seized quantities for the previous year,</a:t>
            </a:r>
            <a:r>
              <a:rPr lang="en-US" sz="2400" dirty="0" smtClean="0">
                <a:cs typeface="Times New Roman" pitchFamily="18" charset="0"/>
              </a:rPr>
              <a:t> </a:t>
            </a:r>
            <a:r>
              <a:rPr lang="sr-Latn-CS" sz="2400" dirty="0" smtClean="0">
                <a:cs typeface="Times New Roman" pitchFamily="18" charset="0"/>
              </a:rPr>
              <a:t>the Police Directorate is submitting to the Ministry.</a:t>
            </a:r>
            <a:endParaRPr lang="en-US" sz="2400" dirty="0" smtClean="0">
              <a:cs typeface="Times New Roman" pitchFamily="18" charset="0"/>
            </a:endParaRPr>
          </a:p>
          <a:p>
            <a:pPr>
              <a:buNone/>
            </a:pPr>
            <a:endParaRPr lang="en-US" sz="800" dirty="0" smtClean="0">
              <a:cs typeface="Times New Roman" pitchFamily="18" charset="0"/>
            </a:endParaRPr>
          </a:p>
          <a:p>
            <a:r>
              <a:rPr lang="sr-Latn-CS" sz="2400" dirty="0" smtClean="0">
                <a:cs typeface="Times New Roman" pitchFamily="18" charset="0"/>
              </a:rPr>
              <a:t>The reports are consolidated and sent by the Ministry to the International Narcotics Control Board.</a:t>
            </a:r>
          </a:p>
          <a:p>
            <a:pPr>
              <a:buNone/>
            </a:pPr>
            <a:r>
              <a:rPr lang="en-US" sz="2400" dirty="0" smtClean="0"/>
              <a:t>  </a:t>
            </a:r>
          </a:p>
          <a:p>
            <a:pPr>
              <a:buNone/>
            </a:pPr>
            <a:endParaRPr lang="en-US" sz="2400" dirty="0" smtClean="0"/>
          </a:p>
          <a:p>
            <a:pPr>
              <a:buNone/>
            </a:pPr>
            <a:endParaRPr lang="en-US" sz="2000" dirty="0" smtClean="0"/>
          </a:p>
          <a:p>
            <a:pPr>
              <a:buNone/>
            </a:pPr>
            <a:endParaRPr lang="sr-Latn-CS" sz="2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itle 18"/>
          <p:cNvSpPr>
            <a:spLocks noGrp="1"/>
          </p:cNvSpPr>
          <p:nvPr>
            <p:ph type="title"/>
          </p:nvPr>
        </p:nvSpPr>
        <p:spPr>
          <a:xfrm>
            <a:off x="457200" y="609600"/>
            <a:ext cx="8229600" cy="808038"/>
          </a:xfrm>
        </p:spPr>
        <p:txBody>
          <a:bodyPr>
            <a:normAutofit/>
          </a:bodyPr>
          <a:lstStyle/>
          <a:p>
            <a:r>
              <a:rPr lang="en-US" sz="3200" b="1" dirty="0" smtClean="0">
                <a:latin typeface="+mn-lt"/>
              </a:rPr>
              <a:t>OBJECTIVES</a:t>
            </a:r>
            <a:endParaRPr lang="en-US" sz="3200" b="1" dirty="0">
              <a:latin typeface="+mn-lt"/>
            </a:endParaRPr>
          </a:p>
        </p:txBody>
      </p:sp>
      <p:sp>
        <p:nvSpPr>
          <p:cNvPr id="20" name="Content Placeholder 19"/>
          <p:cNvSpPr>
            <a:spLocks noGrp="1"/>
          </p:cNvSpPr>
          <p:nvPr>
            <p:ph idx="1"/>
          </p:nvPr>
        </p:nvSpPr>
        <p:spPr>
          <a:xfrm>
            <a:off x="457200" y="1874837"/>
            <a:ext cx="8229600" cy="4297363"/>
          </a:xfrm>
        </p:spPr>
        <p:txBody>
          <a:bodyPr>
            <a:normAutofit/>
          </a:bodyPr>
          <a:lstStyle/>
          <a:p>
            <a:endParaRPr lang="en-US" sz="2000" dirty="0" smtClean="0"/>
          </a:p>
          <a:p>
            <a:r>
              <a:rPr lang="en-US" sz="2400" dirty="0" smtClean="0"/>
              <a:t>Strengthening of professional capacities  in all institutions of public administration </a:t>
            </a:r>
          </a:p>
          <a:p>
            <a:pPr>
              <a:buNone/>
            </a:pPr>
            <a:endParaRPr lang="sr-Latn-CS" sz="800" b="1" dirty="0" smtClean="0"/>
          </a:p>
          <a:p>
            <a:r>
              <a:rPr lang="en-US" sz="2400" dirty="0" smtClean="0"/>
              <a:t>Strengthening  of cooperation  between public authorities and legal entities with aim to monitor substances that are not on the list of precursors and which can be used in the manufacture of narcotic drugs and psychotropic  substances </a:t>
            </a:r>
            <a:r>
              <a:rPr lang="sr-Latn-CS" sz="2400" dirty="0" smtClean="0"/>
              <a:t>(non scheduled supstances) </a:t>
            </a:r>
            <a:endParaRPr lang="en-US" sz="2400" dirty="0" smtClean="0"/>
          </a:p>
          <a:p>
            <a:endParaRPr lang="sr-Latn-CS" sz="800" b="1" dirty="0" smtClean="0"/>
          </a:p>
          <a:p>
            <a:r>
              <a:rPr lang="en-US" sz="2400" dirty="0" smtClean="0"/>
              <a:t>Compliance with EU </a:t>
            </a:r>
            <a:r>
              <a:rPr lang="en-US" sz="2400" dirty="0" err="1" smtClean="0"/>
              <a:t>acquis</a:t>
            </a:r>
            <a:endParaRPr lang="en-US" sz="2400" dirty="0" smtClean="0"/>
          </a:p>
          <a:p>
            <a:pPr>
              <a:buNone/>
            </a:pPr>
            <a:endParaRPr lang="sr-Latn-CS" sz="24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sz="1800" b="1" i="1" dirty="0" smtClean="0">
                  <a:solidFill>
                    <a:srgbClr val="E6B9B8"/>
                  </a:solidFill>
                  <a:latin typeface="Cambria" pitchFamily="18" charset="0"/>
                  <a:cs typeface="Arial" charset="0"/>
                </a:rPr>
                <a:t>CUSTOMS UNION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0" name="Content Placeholder 19"/>
          <p:cNvSpPr>
            <a:spLocks noGrp="1"/>
          </p:cNvSpPr>
          <p:nvPr>
            <p:ph idx="1"/>
          </p:nvPr>
        </p:nvSpPr>
        <p:spPr/>
        <p:txBody>
          <a:bodyPr/>
          <a:lstStyle/>
          <a:p>
            <a:pPr>
              <a:buNone/>
            </a:pPr>
            <a:r>
              <a:rPr lang="en-US" b="1" dirty="0" smtClean="0"/>
              <a:t>                           </a:t>
            </a:r>
          </a:p>
          <a:p>
            <a:pPr>
              <a:buNone/>
            </a:pPr>
            <a:r>
              <a:rPr lang="en-US" b="1" dirty="0" smtClean="0"/>
              <a:t>                           </a:t>
            </a:r>
            <a:r>
              <a:rPr lang="sr-Latn-CS" b="1" dirty="0" smtClean="0"/>
              <a:t>THANK YOU </a:t>
            </a:r>
            <a:br>
              <a:rPr lang="sr-Latn-CS" b="1" dirty="0" smtClean="0"/>
            </a:br>
            <a:r>
              <a:rPr lang="en-US" b="1" dirty="0" smtClean="0"/>
              <a:t>               </a:t>
            </a:r>
            <a:r>
              <a:rPr lang="sr-Latn-CS" b="1" dirty="0" smtClean="0"/>
              <a:t>FOR YOUR ATTENTION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1021</Words>
  <Application>Microsoft Office PowerPoint</Application>
  <PresentationFormat>On-screen Show (4:3)</PresentationFormat>
  <Paragraphs>173</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DRUG PRECURSORS </vt:lpstr>
      <vt:lpstr>CONTENTS</vt:lpstr>
      <vt:lpstr> RELEVANT ACQUIS  </vt:lpstr>
      <vt:lpstr>NATIONAL LEGISLATION</vt:lpstr>
      <vt:lpstr> INTERNATIONAL CONVENTIONS </vt:lpstr>
      <vt:lpstr>INSTITUTIONAL FRAMEWORK</vt:lpstr>
      <vt:lpstr> TRADE  IN PRECURSORS </vt:lpstr>
      <vt:lpstr>MUTUAL COOPERATION </vt:lpstr>
      <vt:lpstr>MUTUAL COOPERATION </vt:lpstr>
      <vt:lpstr>REPORTING</vt:lpstr>
      <vt:lpstr>OBJECTIVES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djordje.jankovic</dc:creator>
  <cp:lastModifiedBy>Jelena Samardzic</cp:lastModifiedBy>
  <cp:revision>144</cp:revision>
  <dcterms:created xsi:type="dcterms:W3CDTF">2013-04-15T11:22:31Z</dcterms:created>
  <dcterms:modified xsi:type="dcterms:W3CDTF">2013-06-13T10:32:23Z</dcterms:modified>
</cp:coreProperties>
</file>