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376" r:id="rId3"/>
    <p:sldId id="374" r:id="rId4"/>
    <p:sldId id="377" r:id="rId5"/>
    <p:sldId id="378" r:id="rId6"/>
    <p:sldId id="379" r:id="rId7"/>
    <p:sldId id="394" r:id="rId8"/>
    <p:sldId id="385" r:id="rId9"/>
    <p:sldId id="396" r:id="rId10"/>
    <p:sldId id="380" r:id="rId11"/>
    <p:sldId id="391" r:id="rId12"/>
    <p:sldId id="395" r:id="rId13"/>
    <p:sldId id="386" r:id="rId14"/>
    <p:sldId id="390" r:id="rId15"/>
    <p:sldId id="389" r:id="rId16"/>
    <p:sldId id="392" r:id="rId17"/>
    <p:sldId id="388" r:id="rId18"/>
    <p:sldId id="384" r:id="rId19"/>
    <p:sldId id="393" r:id="rId20"/>
    <p:sldId id="398" r:id="rId21"/>
    <p:sldId id="265" r:id="rId2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581" autoAdjust="0"/>
  </p:normalViewPr>
  <p:slideViewPr>
    <p:cSldViewPr>
      <p:cViewPr>
        <p:scale>
          <a:sx n="100" d="100"/>
          <a:sy n="100" d="100"/>
        </p:scale>
        <p:origin x="-300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1A8D40-3C47-48E7-99D7-8A8EE05EC30F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8C124B-F686-4599-9B3C-68B9B7940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83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77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40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Accession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18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 smtClean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sz="1800" dirty="0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GB" sz="2400" b="1" dirty="0" smtClean="0">
                <a:latin typeface="Cambria" pitchFamily="18" charset="0"/>
              </a:rPr>
              <a:t>INTERNATIONAL TRADE IN GOODS </a:t>
            </a:r>
            <a:endParaRPr lang="pl-PL" sz="2400" b="1" dirty="0" smtClean="0">
              <a:latin typeface="Cambria" pitchFamily="18" charset="0"/>
            </a:endParaRPr>
          </a:p>
          <a:p>
            <a:pPr marL="14288" indent="-14288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819400"/>
            <a:ext cx="5410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hr-HR" b="1" dirty="0">
              <a:latin typeface="Cambria" pitchFamily="18" charset="0"/>
            </a:endParaRPr>
          </a:p>
          <a:p>
            <a:pPr algn="ctr"/>
            <a:r>
              <a:rPr lang="hr-HR" b="1" dirty="0" smtClean="0">
                <a:latin typeface="Cambria" pitchFamily="18" charset="0"/>
              </a:rPr>
              <a:t>Bilateral screening</a:t>
            </a:r>
            <a:r>
              <a:rPr lang="hr-HR" b="1" dirty="0">
                <a:latin typeface="Cambria" pitchFamily="18" charset="0"/>
              </a:rPr>
              <a:t>: Chapter </a:t>
            </a:r>
            <a:r>
              <a:rPr lang="en-US" b="1" dirty="0" smtClean="0">
                <a:latin typeface="Cambria" pitchFamily="18" charset="0"/>
              </a:rPr>
              <a:t>18</a:t>
            </a:r>
            <a:r>
              <a:rPr lang="hr-HR" b="1" dirty="0" smtClean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r>
              <a:rPr lang="en-US" b="1" dirty="0">
                <a:latin typeface="Cambria" pitchFamily="18" charset="0"/>
              </a:rPr>
              <a:t>Presentation of  Montenegro</a:t>
            </a:r>
            <a:br>
              <a:rPr lang="en-US" b="1" dirty="0">
                <a:latin typeface="Cambria" pitchFamily="18" charset="0"/>
              </a:rPr>
            </a:br>
            <a:r>
              <a:rPr lang="en-US" b="1" dirty="0" smtClean="0">
                <a:latin typeface="Cambria" pitchFamily="18" charset="0"/>
              </a:rPr>
              <a:t>Luxembourg</a:t>
            </a:r>
            <a:r>
              <a:rPr lang="hr-HR" b="1" dirty="0" smtClean="0">
                <a:latin typeface="Cambria" pitchFamily="18" charset="0"/>
              </a:rPr>
              <a:t>, </a:t>
            </a:r>
            <a:r>
              <a:rPr lang="en-US" b="1" dirty="0" smtClean="0">
                <a:latin typeface="Cambria" pitchFamily="18" charset="0"/>
              </a:rPr>
              <a:t>23-24</a:t>
            </a:r>
            <a:r>
              <a:rPr lang="hr-HR" b="1" dirty="0" smtClean="0">
                <a:latin typeface="Cambria" pitchFamily="18" charset="0"/>
              </a:rPr>
              <a:t> </a:t>
            </a:r>
            <a:r>
              <a:rPr lang="en-US" b="1" dirty="0" smtClean="0">
                <a:latin typeface="Cambria" pitchFamily="18" charset="0"/>
              </a:rPr>
              <a:t>June</a:t>
            </a:r>
            <a:r>
              <a:rPr lang="hr-HR" b="1" dirty="0" smtClean="0">
                <a:latin typeface="Cambria" pitchFamily="18" charset="0"/>
              </a:rPr>
              <a:t>201</a:t>
            </a:r>
            <a:r>
              <a:rPr lang="en-US" b="1" dirty="0">
                <a:latin typeface="Cambria" pitchFamily="18" charset="0"/>
              </a:rPr>
              <a:t>3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825729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</a:t>
            </a:r>
            <a:r>
              <a:rPr lang="en-GB" sz="3200" b="1" dirty="0" smtClean="0">
                <a:latin typeface="Cambria" pitchFamily="18" charset="0"/>
              </a:rPr>
              <a:t>2.07</a:t>
            </a:r>
            <a:r>
              <a:rPr lang="sr-Latn-CS" sz="3200" b="1" dirty="0" smtClean="0">
                <a:latin typeface="Cambria" pitchFamily="18" charset="0"/>
              </a:rPr>
              <a:t> </a:t>
            </a:r>
            <a:r>
              <a:rPr lang="en-US" sz="3200" b="1" dirty="0" smtClean="0"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  <a:endParaRPr lang="en-GB" sz="3600" b="1" dirty="0" smtClean="0">
              <a:latin typeface="Arial" charset="0"/>
            </a:endParaRPr>
          </a:p>
          <a:p>
            <a:pPr algn="ctr">
              <a:lnSpc>
                <a:spcPct val="80000"/>
              </a:lnSpc>
              <a:buFont typeface="Arial" charset="0"/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5600" dirty="0">
                <a:latin typeface="Cambria" pitchFamily="18" charset="0"/>
              </a:rPr>
              <a:t>MONSTAT is responsible </a:t>
            </a:r>
            <a:r>
              <a:rPr lang="en-US" sz="5600" dirty="0" smtClean="0">
                <a:latin typeface="Cambria" pitchFamily="18" charset="0"/>
              </a:rPr>
              <a:t>body for </a:t>
            </a:r>
            <a:r>
              <a:rPr lang="en-US" sz="5600" dirty="0">
                <a:latin typeface="Cambria" pitchFamily="18" charset="0"/>
              </a:rPr>
              <a:t>the production of external trade statistics. ( </a:t>
            </a:r>
            <a:r>
              <a:rPr lang="en-US" sz="5600" dirty="0" err="1" smtClean="0">
                <a:latin typeface="Cambria" pitchFamily="18" charset="0"/>
              </a:rPr>
              <a:t>Extrastat</a:t>
            </a:r>
            <a:r>
              <a:rPr lang="en-US" sz="5600" dirty="0" smtClean="0">
                <a:latin typeface="Cambria" pitchFamily="18" charset="0"/>
              </a:rPr>
              <a:t> system)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en-US" sz="5600" dirty="0" smtClean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5600" dirty="0">
                <a:latin typeface="Cambria" pitchFamily="18" charset="0"/>
              </a:rPr>
              <a:t>For the production of external trade statistics, </a:t>
            </a:r>
            <a:r>
              <a:rPr lang="en-US" sz="5600" dirty="0" smtClean="0">
                <a:latin typeface="Cambria" pitchFamily="18" charset="0"/>
              </a:rPr>
              <a:t>MONSTAT conducted following activities:</a:t>
            </a:r>
            <a:endParaRPr lang="en-GB" sz="5600" dirty="0">
              <a:latin typeface="Cambria" pitchFamily="18" charset="0"/>
            </a:endParaRP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en-GB" sz="5600" dirty="0" smtClean="0">
                <a:latin typeface="Cambria" pitchFamily="18" charset="0"/>
              </a:rPr>
              <a:t>Cooperation with Custom Administration of Montenegro,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en-US" sz="5600" dirty="0" smtClean="0">
                <a:latin typeface="Cambria" pitchFamily="18" charset="0"/>
              </a:rPr>
              <a:t>Compilation </a:t>
            </a:r>
            <a:r>
              <a:rPr lang="en-US" sz="5600" dirty="0">
                <a:latin typeface="Cambria" pitchFamily="18" charset="0"/>
              </a:rPr>
              <a:t>of external trade </a:t>
            </a:r>
            <a:r>
              <a:rPr lang="en-US" sz="5600" dirty="0" smtClean="0">
                <a:latin typeface="Cambria" pitchFamily="18" charset="0"/>
              </a:rPr>
              <a:t>data</a:t>
            </a:r>
            <a:r>
              <a:rPr lang="en-GB" sz="5600" dirty="0" smtClean="0">
                <a:latin typeface="Cambria" pitchFamily="18" charset="0"/>
              </a:rPr>
              <a:t>,</a:t>
            </a:r>
            <a:endParaRPr lang="en-GB" sz="5600" dirty="0">
              <a:latin typeface="Cambria" pitchFamily="18" charset="0"/>
            </a:endParaRP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en-GB" sz="5600" dirty="0" smtClean="0">
                <a:latin typeface="Cambria" pitchFamily="18" charset="0"/>
              </a:rPr>
              <a:t>Preparation </a:t>
            </a:r>
            <a:r>
              <a:rPr lang="en-GB" sz="5600" dirty="0">
                <a:latin typeface="Cambria" pitchFamily="18" charset="0"/>
              </a:rPr>
              <a:t>of data </a:t>
            </a:r>
            <a:r>
              <a:rPr lang="en-GB" sz="5600" dirty="0" smtClean="0">
                <a:latin typeface="Cambria" pitchFamily="18" charset="0"/>
              </a:rPr>
              <a:t>processing,</a:t>
            </a:r>
            <a:endParaRPr lang="en-GB" sz="5600" dirty="0">
              <a:latin typeface="Cambria" pitchFamily="18" charset="0"/>
            </a:endParaRP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en-GB" sz="5600" dirty="0" smtClean="0">
                <a:latin typeface="Cambria" pitchFamily="18" charset="0"/>
              </a:rPr>
              <a:t>Data processing,</a:t>
            </a:r>
            <a:endParaRPr lang="en-GB" sz="5600" dirty="0">
              <a:latin typeface="Cambria" pitchFamily="18" charset="0"/>
            </a:endParaRP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en-GB" sz="5600" dirty="0" smtClean="0">
                <a:latin typeface="Cambria" pitchFamily="18" charset="0"/>
              </a:rPr>
              <a:t>Control </a:t>
            </a:r>
            <a:r>
              <a:rPr lang="en-GB" sz="5600" dirty="0">
                <a:latin typeface="Cambria" pitchFamily="18" charset="0"/>
              </a:rPr>
              <a:t>and data corrections</a:t>
            </a:r>
            <a:r>
              <a:rPr lang="en-GB" sz="5600" dirty="0" smtClean="0">
                <a:latin typeface="Cambria" pitchFamily="18" charset="0"/>
              </a:rPr>
              <a:t>, 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en-GB" sz="5600" dirty="0" smtClean="0">
                <a:latin typeface="Cambria" pitchFamily="18" charset="0"/>
              </a:rPr>
              <a:t>Quality, revision and data analyses,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en-US" sz="5600" dirty="0">
                <a:latin typeface="Cambria" pitchFamily="18" charset="0"/>
              </a:rPr>
              <a:t>Preparation of data for publication and publication of foreign trade </a:t>
            </a:r>
            <a:r>
              <a:rPr lang="en-US" sz="5600" dirty="0" smtClean="0">
                <a:latin typeface="Cambria" pitchFamily="18" charset="0"/>
              </a:rPr>
              <a:t>statistics</a:t>
            </a:r>
            <a:r>
              <a:rPr lang="en-GB" sz="5600" dirty="0" smtClean="0">
                <a:latin typeface="Cambria" pitchFamily="18" charset="0"/>
              </a:rPr>
              <a:t>,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en-US" sz="5600" dirty="0" smtClean="0">
                <a:latin typeface="Cambria" pitchFamily="18" charset="0"/>
              </a:rPr>
              <a:t>Implementation </a:t>
            </a:r>
            <a:r>
              <a:rPr lang="en-US" sz="5600" dirty="0">
                <a:latin typeface="Cambria" pitchFamily="18" charset="0"/>
              </a:rPr>
              <a:t>of classification and nomenclature in the field of foreign </a:t>
            </a:r>
            <a:r>
              <a:rPr lang="en-US" sz="5600" dirty="0" smtClean="0">
                <a:latin typeface="Cambria" pitchFamily="18" charset="0"/>
              </a:rPr>
              <a:t>trade</a:t>
            </a:r>
            <a:r>
              <a:rPr lang="en-GB" sz="5600" dirty="0" smtClean="0">
                <a:latin typeface="Cambria" pitchFamily="18" charset="0"/>
              </a:rPr>
              <a:t>,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en-GB" sz="5600" dirty="0">
                <a:latin typeface="Cambria" pitchFamily="18" charset="0"/>
              </a:rPr>
              <a:t>Development of </a:t>
            </a:r>
            <a:r>
              <a:rPr lang="en-GB" sz="5600" dirty="0" smtClean="0">
                <a:latin typeface="Cambria" pitchFamily="18" charset="0"/>
              </a:rPr>
              <a:t>methodology.</a:t>
            </a:r>
            <a:r>
              <a:rPr lang="en-GB" sz="5600" dirty="0">
                <a:latin typeface="Cambria" pitchFamily="18" charset="0"/>
              </a:rPr>
              <a:t>	</a:t>
            </a:r>
            <a:endParaRPr lang="en-GB" sz="5600" dirty="0" smtClean="0">
              <a:latin typeface="Cambria" pitchFamily="18" charset="0"/>
            </a:endParaRPr>
          </a:p>
          <a:p>
            <a:pPr lvl="1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GB" sz="4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GB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4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4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dirty="0" smtClean="0">
                <a:latin typeface="Arial" charset="0"/>
                <a:cs typeface="Arial" charset="0"/>
              </a:rPr>
              <a:t>                              </a:t>
            </a:r>
            <a:endParaRPr lang="sr-Latn-CS" sz="36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95300" y="1676400"/>
            <a:ext cx="8153400" cy="444976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endParaRPr lang="en-US" sz="1400" b="1" i="1" dirty="0" smtClean="0"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1400" b="1" i="1" dirty="0" smtClean="0">
                <a:latin typeface="Cambria" pitchFamily="18" charset="0"/>
              </a:rPr>
              <a:t>Cooperation between MONSTAT and Custom Administration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1400" dirty="0" smtClean="0">
                <a:latin typeface="Cambria" pitchFamily="18" charset="0"/>
              </a:rPr>
              <a:t>Memorandum on </a:t>
            </a:r>
            <a:r>
              <a:rPr lang="en-US" sz="1400" dirty="0">
                <a:latin typeface="Cambria" pitchFamily="18" charset="0"/>
              </a:rPr>
              <a:t>cooperation with </a:t>
            </a:r>
            <a:r>
              <a:rPr lang="en-US" sz="1400" dirty="0" smtClean="0">
                <a:latin typeface="Cambria" pitchFamily="18" charset="0"/>
              </a:rPr>
              <a:t>Custom Administration,</a:t>
            </a:r>
            <a:endParaRPr lang="en-US" sz="1400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1400" dirty="0" smtClean="0">
                <a:latin typeface="Cambria" pitchFamily="18" charset="0"/>
              </a:rPr>
              <a:t>Regular official meetings,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1400" dirty="0">
                <a:latin typeface="Cambria" pitchFamily="18" charset="0"/>
              </a:rPr>
              <a:t>G</a:t>
            </a:r>
            <a:r>
              <a:rPr lang="en-US" sz="1400" dirty="0" smtClean="0">
                <a:latin typeface="Cambria" pitchFamily="18" charset="0"/>
              </a:rPr>
              <a:t>ood cooperation based on daily communications,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1400" dirty="0">
                <a:latin typeface="Cambria" pitchFamily="18" charset="0"/>
              </a:rPr>
              <a:t>Customs Administration is responsible for the collection and accuracy of customs declarations, while </a:t>
            </a:r>
            <a:r>
              <a:rPr lang="en-US" sz="1400" dirty="0" err="1">
                <a:latin typeface="Cambria" pitchFamily="18" charset="0"/>
              </a:rPr>
              <a:t>Monstat</a:t>
            </a:r>
            <a:r>
              <a:rPr lang="en-US" sz="1400" dirty="0">
                <a:latin typeface="Cambria" pitchFamily="18" charset="0"/>
              </a:rPr>
              <a:t> </a:t>
            </a:r>
            <a:r>
              <a:rPr lang="en-US" sz="1400" dirty="0" smtClean="0">
                <a:latin typeface="Cambria" pitchFamily="18" charset="0"/>
              </a:rPr>
              <a:t>is responsible </a:t>
            </a:r>
            <a:r>
              <a:rPr lang="en-US" sz="1400" dirty="0">
                <a:latin typeface="Cambria" pitchFamily="18" charset="0"/>
              </a:rPr>
              <a:t>for the treatment, control, correction and publication of foreign trade </a:t>
            </a:r>
            <a:r>
              <a:rPr lang="en-US" sz="1400" dirty="0" smtClean="0">
                <a:latin typeface="Cambria" pitchFamily="18" charset="0"/>
              </a:rPr>
              <a:t>statistics, </a:t>
            </a:r>
            <a:endParaRPr lang="en-US" sz="1400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1400" dirty="0" smtClean="0">
                <a:latin typeface="Cambria" pitchFamily="18" charset="0"/>
              </a:rPr>
              <a:t>Working </a:t>
            </a:r>
            <a:r>
              <a:rPr lang="en-US" sz="1400" dirty="0">
                <a:latin typeface="Cambria" pitchFamily="18" charset="0"/>
              </a:rPr>
              <a:t>Group </a:t>
            </a:r>
            <a:r>
              <a:rPr lang="en-US" sz="1400" dirty="0" smtClean="0">
                <a:latin typeface="Cambria" pitchFamily="18" charset="0"/>
              </a:rPr>
              <a:t>was form between </a:t>
            </a:r>
            <a:r>
              <a:rPr lang="en-US" sz="1400" dirty="0">
                <a:latin typeface="Cambria" pitchFamily="18" charset="0"/>
              </a:rPr>
              <a:t>the </a:t>
            </a:r>
            <a:r>
              <a:rPr lang="en-US" sz="1400" dirty="0" smtClean="0">
                <a:latin typeface="Cambria" pitchFamily="18" charset="0"/>
              </a:rPr>
              <a:t>Custom Administration, </a:t>
            </a:r>
            <a:r>
              <a:rPr lang="en-US" sz="1400" dirty="0">
                <a:latin typeface="Cambria" pitchFamily="18" charset="0"/>
              </a:rPr>
              <a:t>Central Bank, Ministry of Finance and </a:t>
            </a:r>
            <a:r>
              <a:rPr lang="en-US" sz="1400" dirty="0" err="1" smtClean="0">
                <a:latin typeface="Cambria" pitchFamily="18" charset="0"/>
              </a:rPr>
              <a:t>Monstat</a:t>
            </a:r>
            <a:r>
              <a:rPr lang="en-US" sz="1400" dirty="0" smtClean="0">
                <a:latin typeface="Cambria" pitchFamily="18" charset="0"/>
              </a:rPr>
              <a:t>.</a:t>
            </a:r>
            <a:endParaRPr lang="en-US" sz="1400" dirty="0"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803103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>
                <a:latin typeface="Cambria" pitchFamily="18" charset="0"/>
              </a:rPr>
              <a:t>Regulations on which the foreign trade statistics </a:t>
            </a:r>
            <a:r>
              <a:rPr lang="en-US" sz="1400" b="1" dirty="0" smtClean="0">
                <a:latin typeface="Cambria" pitchFamily="18" charset="0"/>
              </a:rPr>
              <a:t>in Montenegro is based are</a:t>
            </a:r>
            <a:r>
              <a:rPr lang="en-US" sz="1400" b="1" dirty="0">
                <a:latin typeface="Cambria" pitchFamily="18" charset="0"/>
              </a:rPr>
              <a:t>: </a:t>
            </a:r>
            <a:endParaRPr lang="en-US" sz="1400" b="1" dirty="0" smtClean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GB" sz="1400" dirty="0">
                <a:latin typeface="Cambria" pitchFamily="18" charset="0"/>
              </a:rPr>
              <a:t>Regulation (EC) No 471/2009 of the European Parliament and of the Council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GB" sz="1400" dirty="0" smtClean="0">
                <a:latin typeface="Cambria" pitchFamily="18" charset="0"/>
              </a:rPr>
              <a:t>Commission </a:t>
            </a:r>
            <a:r>
              <a:rPr lang="en-GB" sz="1400" dirty="0">
                <a:latin typeface="Cambria" pitchFamily="18" charset="0"/>
              </a:rPr>
              <a:t>Regulation (EU) No 113/2010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GB" sz="1400" dirty="0">
                <a:latin typeface="Cambria" pitchFamily="18" charset="0"/>
              </a:rPr>
              <a:t>Commission Regulation (EU) No </a:t>
            </a:r>
            <a:r>
              <a:rPr lang="en-GB" sz="1400" dirty="0" smtClean="0">
                <a:latin typeface="Cambria" pitchFamily="18" charset="0"/>
              </a:rPr>
              <a:t>92/2010</a:t>
            </a:r>
            <a:endParaRPr lang="en-US" sz="1400" dirty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Regulations applicable to the classification of </a:t>
            </a:r>
            <a:r>
              <a:rPr lang="en-US" sz="1400" dirty="0" smtClean="0">
                <a:latin typeface="Cambria" pitchFamily="18" charset="0"/>
              </a:rPr>
              <a:t>goods:</a:t>
            </a:r>
            <a:endParaRPr lang="en-US" sz="1400" dirty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Cambria" pitchFamily="18" charset="0"/>
              </a:rPr>
              <a:t>Commission </a:t>
            </a:r>
            <a:r>
              <a:rPr lang="en-US" sz="1400" dirty="0">
                <a:latin typeface="Cambria" pitchFamily="18" charset="0"/>
              </a:rPr>
              <a:t>Regulation (EU) No 927/2012</a:t>
            </a:r>
            <a:endParaRPr lang="en-US" sz="14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148855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i="1" dirty="0">
                <a:latin typeface="Cambria" pitchFamily="18" charset="0"/>
              </a:rPr>
              <a:t>D</a:t>
            </a:r>
            <a:r>
              <a:rPr lang="en-US" sz="1400" b="1" i="1" dirty="0" smtClean="0">
                <a:latin typeface="Cambria" pitchFamily="18" charset="0"/>
              </a:rPr>
              <a:t>ata sources</a:t>
            </a:r>
            <a:endParaRPr lang="en-US" sz="1400" b="1" i="1" dirty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C</a:t>
            </a:r>
            <a:r>
              <a:rPr lang="en-US" sz="1400" dirty="0" smtClean="0">
                <a:latin typeface="Cambria" pitchFamily="18" charset="0"/>
              </a:rPr>
              <a:t>ustoms </a:t>
            </a:r>
            <a:r>
              <a:rPr lang="en-US" sz="1400" dirty="0">
                <a:latin typeface="Cambria" pitchFamily="18" charset="0"/>
              </a:rPr>
              <a:t>declaration of imports and exports of goods 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Single Administrative Document(SAD) is completely harmonized with EU standards 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On each 5</a:t>
            </a:r>
            <a:r>
              <a:rPr lang="en-US" sz="1400" baseline="30000" dirty="0" smtClean="0">
                <a:latin typeface="Cambria" pitchFamily="18" charset="0"/>
              </a:rPr>
              <a:t>th</a:t>
            </a:r>
            <a:r>
              <a:rPr lang="en-US" sz="1400" dirty="0" smtClean="0">
                <a:latin typeface="Cambria" pitchFamily="18" charset="0"/>
              </a:rPr>
              <a:t> of </a:t>
            </a:r>
            <a:r>
              <a:rPr lang="en-US" sz="1400" dirty="0">
                <a:latin typeface="Cambria" pitchFamily="18" charset="0"/>
              </a:rPr>
              <a:t>the month </a:t>
            </a:r>
            <a:r>
              <a:rPr lang="en-US" sz="1400" dirty="0" smtClean="0">
                <a:latin typeface="Cambria" pitchFamily="18" charset="0"/>
              </a:rPr>
              <a:t>Custom </a:t>
            </a:r>
            <a:r>
              <a:rPr lang="en-US" sz="1400" dirty="0">
                <a:latin typeface="Cambria" pitchFamily="18" charset="0"/>
              </a:rPr>
              <a:t>Administration </a:t>
            </a:r>
            <a:r>
              <a:rPr lang="en-US" sz="1400" dirty="0" smtClean="0">
                <a:latin typeface="Cambria" pitchFamily="18" charset="0"/>
              </a:rPr>
              <a:t>deliver </a:t>
            </a:r>
            <a:r>
              <a:rPr lang="en-US" sz="1400" dirty="0">
                <a:latin typeface="Cambria" pitchFamily="18" charset="0"/>
              </a:rPr>
              <a:t>a copy of the customs declaration for the previous </a:t>
            </a:r>
            <a:r>
              <a:rPr lang="en-US" sz="1400" dirty="0" smtClean="0">
                <a:latin typeface="Cambria" pitchFamily="18" charset="0"/>
              </a:rPr>
              <a:t>period, </a:t>
            </a:r>
            <a:endParaRPr lang="en-US" sz="1400" dirty="0"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Around 60 000 customs declarations on a monthly basis</a:t>
            </a: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0726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en-US" sz="1400" b="1" i="1" dirty="0">
                <a:latin typeface="Cambria" pitchFamily="18" charset="0"/>
              </a:rPr>
              <a:t>The scope of external trade statistics 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Exports include goods which leave the statistical territory of Montenegro in accordance with the following customs </a:t>
            </a:r>
            <a:r>
              <a:rPr lang="en-US" sz="1400" dirty="0" smtClean="0">
                <a:latin typeface="Cambria" pitchFamily="18" charset="0"/>
              </a:rPr>
              <a:t>procedures:</a:t>
            </a:r>
            <a:endParaRPr lang="en-US" sz="1400" dirty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Cambria" pitchFamily="18" charset="0"/>
              </a:rPr>
              <a:t>Export</a:t>
            </a:r>
            <a:endParaRPr lang="en-US" sz="1400" dirty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>
                <a:latin typeface="Cambria" pitchFamily="18" charset="0"/>
              </a:rPr>
              <a:t>Outward processing </a:t>
            </a:r>
            <a:endParaRPr lang="en-US" sz="1400" dirty="0" smtClean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>
                <a:latin typeface="Cambria" pitchFamily="18" charset="0"/>
              </a:rPr>
              <a:t>Re-export that was the </a:t>
            </a:r>
            <a:r>
              <a:rPr lang="en-US" sz="1400" dirty="0" smtClean="0">
                <a:latin typeface="Cambria" pitchFamily="18" charset="0"/>
              </a:rPr>
              <a:t>inward </a:t>
            </a:r>
            <a:r>
              <a:rPr lang="en-US" sz="1400" dirty="0">
                <a:latin typeface="Cambria" pitchFamily="18" charset="0"/>
              </a:rPr>
              <a:t>processing </a:t>
            </a:r>
            <a:r>
              <a:rPr lang="en-US" sz="1400" dirty="0" smtClean="0">
                <a:latin typeface="Cambria" pitchFamily="18" charset="0"/>
              </a:rPr>
              <a:t>outward </a:t>
            </a:r>
            <a:r>
              <a:rPr lang="en-US" sz="1400" dirty="0">
                <a:latin typeface="Cambria" pitchFamily="18" charset="0"/>
              </a:rPr>
              <a:t>processing or </a:t>
            </a:r>
            <a:r>
              <a:rPr lang="en-US" sz="1400" dirty="0" smtClean="0">
                <a:latin typeface="Cambria" pitchFamily="18" charset="0"/>
              </a:rPr>
              <a:t>processing </a:t>
            </a:r>
            <a:r>
              <a:rPr lang="en-US" sz="1400" dirty="0">
                <a:latin typeface="Cambria" pitchFamily="18" charset="0"/>
              </a:rPr>
              <a:t>under customs control 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Imports include all goods entering the statistical territory of Montenegro in accordance with the following customs </a:t>
            </a:r>
            <a:r>
              <a:rPr lang="en-US" sz="1400" dirty="0" smtClean="0">
                <a:latin typeface="Cambria" pitchFamily="18" charset="0"/>
              </a:rPr>
              <a:t>procedures:</a:t>
            </a:r>
            <a:endParaRPr lang="en-US" sz="1400" dirty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Cambria" pitchFamily="18" charset="0"/>
              </a:rPr>
              <a:t>Release for Free circulation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Cambria" pitchFamily="18" charset="0"/>
              </a:rPr>
              <a:t>Inward </a:t>
            </a:r>
            <a:r>
              <a:rPr lang="en-US" sz="1400" dirty="0">
                <a:latin typeface="Cambria" pitchFamily="18" charset="0"/>
              </a:rPr>
              <a:t>processing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>
                <a:latin typeface="Cambria" pitchFamily="18" charset="0"/>
              </a:rPr>
              <a:t>Processing </a:t>
            </a:r>
            <a:r>
              <a:rPr lang="en-US" sz="1400" dirty="0" smtClean="0">
                <a:latin typeface="Cambria" pitchFamily="18" charset="0"/>
              </a:rPr>
              <a:t>under customs control 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Special </a:t>
            </a:r>
            <a:r>
              <a:rPr lang="en-US" sz="1400" dirty="0">
                <a:latin typeface="Cambria" pitchFamily="18" charset="0"/>
              </a:rPr>
              <a:t>trade </a:t>
            </a:r>
            <a:r>
              <a:rPr lang="en-US" sz="1400" dirty="0" smtClean="0">
                <a:latin typeface="Cambria" pitchFamily="18" charset="0"/>
              </a:rPr>
              <a:t>system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No statistical threshold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Excluded </a:t>
            </a:r>
            <a:r>
              <a:rPr lang="en-US" sz="1400" dirty="0" smtClean="0">
                <a:latin typeface="Cambria" pitchFamily="18" charset="0"/>
              </a:rPr>
              <a:t>goods </a:t>
            </a:r>
            <a:r>
              <a:rPr lang="en-US" sz="1400" dirty="0">
                <a:latin typeface="Cambria" pitchFamily="18" charset="0"/>
              </a:rPr>
              <a:t>that are defined REG_113/2010_A.1_Annex </a:t>
            </a:r>
            <a:r>
              <a:rPr lang="en-US" sz="1400" dirty="0" smtClean="0">
                <a:latin typeface="Cambria" pitchFamily="18" charset="0"/>
              </a:rPr>
              <a:t>I. </a:t>
            </a:r>
            <a:endParaRPr lang="en-US" sz="1400" dirty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30756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 smtClean="0">
                <a:latin typeface="Cambria" pitchFamily="18" charset="0"/>
              </a:rPr>
              <a:t>Data processing and control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sr-Latn-CS" sz="1400" dirty="0" smtClean="0">
                <a:latin typeface="Cambria" pitchFamily="18" charset="0"/>
              </a:rPr>
              <a:t>Eurotrace program</a:t>
            </a:r>
            <a:r>
              <a:rPr lang="en-US" sz="1400" dirty="0" smtClean="0">
                <a:latin typeface="Cambria" pitchFamily="18" charset="0"/>
              </a:rPr>
              <a:t>me</a:t>
            </a:r>
            <a:r>
              <a:rPr lang="sr-Latn-CS" sz="1400" dirty="0" smtClean="0">
                <a:latin typeface="Cambria" pitchFamily="18" charset="0"/>
              </a:rPr>
              <a:t> </a:t>
            </a:r>
            <a:r>
              <a:rPr lang="en-US" sz="1400" dirty="0" smtClean="0">
                <a:latin typeface="Cambria" pitchFamily="18" charset="0"/>
              </a:rPr>
              <a:t>for data processing and control</a:t>
            </a:r>
          </a:p>
          <a:p>
            <a:pPr marL="0" indent="0" algn="just">
              <a:spcBef>
                <a:spcPts val="600"/>
              </a:spcBef>
              <a:buNone/>
            </a:pPr>
            <a:endParaRPr lang="sr-Latn-C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 err="1" smtClean="0">
                <a:latin typeface="Cambria" pitchFamily="18" charset="0"/>
              </a:rPr>
              <a:t>Comext</a:t>
            </a:r>
            <a:r>
              <a:rPr lang="en-US" sz="1400" dirty="0" smtClean="0">
                <a:latin typeface="Cambria" pitchFamily="18" charset="0"/>
              </a:rPr>
              <a:t> data dissemination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Controls carried out on the data </a:t>
            </a:r>
            <a:r>
              <a:rPr lang="en-US" sz="1400" dirty="0" smtClean="0">
                <a:latin typeface="Cambria" pitchFamily="18" charset="0"/>
              </a:rPr>
              <a:t>are: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Cambria" pitchFamily="18" charset="0"/>
              </a:rPr>
              <a:t>Validity checks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Cambria" pitchFamily="18" charset="0"/>
              </a:rPr>
              <a:t>Credibility  </a:t>
            </a:r>
            <a:r>
              <a:rPr lang="en-US" sz="1400" dirty="0">
                <a:latin typeface="Cambria" pitchFamily="18" charset="0"/>
              </a:rPr>
              <a:t>checks </a:t>
            </a:r>
            <a:r>
              <a:rPr lang="en-US" sz="1400" dirty="0" smtClean="0">
                <a:latin typeface="Cambria" pitchFamily="18" charset="0"/>
              </a:rPr>
              <a:t>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Cambria" pitchFamily="18" charset="0"/>
              </a:rPr>
              <a:t>Logical </a:t>
            </a:r>
            <a:r>
              <a:rPr lang="en-US" sz="1400" dirty="0">
                <a:latin typeface="Cambria" pitchFamily="18" charset="0"/>
              </a:rPr>
              <a:t>checks </a:t>
            </a:r>
            <a:endParaRPr lang="en-US" sz="1400" dirty="0" smtClean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Cambria" pitchFamily="18" charset="0"/>
              </a:rPr>
              <a:t>Macro </a:t>
            </a:r>
            <a:r>
              <a:rPr lang="en-US" sz="1400" dirty="0">
                <a:latin typeface="Cambria" pitchFamily="18" charset="0"/>
              </a:rPr>
              <a:t>level checks </a:t>
            </a:r>
            <a:endParaRPr lang="en-US" sz="1400" dirty="0" smtClean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Cambria" pitchFamily="18" charset="0"/>
              </a:rPr>
              <a:t>Additional data controls</a:t>
            </a:r>
            <a:endParaRPr lang="en-US" sz="1400" dirty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102362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800" b="1" dirty="0" smtClean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 smtClean="0">
                <a:latin typeface="Cambria" pitchFamily="18" charset="0"/>
              </a:rPr>
              <a:t>Dissemination </a:t>
            </a:r>
            <a:r>
              <a:rPr lang="en-US" sz="1400" b="1" dirty="0">
                <a:latin typeface="Cambria" pitchFamily="18" charset="0"/>
              </a:rPr>
              <a:t>of External Trade Statistics </a:t>
            </a:r>
            <a:endParaRPr lang="en-US" sz="1400" b="1" dirty="0" smtClean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Foreign trade statistics are published on a monthly and annual </a:t>
            </a:r>
            <a:r>
              <a:rPr lang="en-US" sz="1400" dirty="0" smtClean="0">
                <a:latin typeface="Cambria" pitchFamily="18" charset="0"/>
              </a:rPr>
              <a:t>basis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Every </a:t>
            </a:r>
            <a:r>
              <a:rPr lang="en-US" sz="1400" dirty="0" smtClean="0">
                <a:latin typeface="Cambria" pitchFamily="18" charset="0"/>
              </a:rPr>
              <a:t>25</a:t>
            </a:r>
            <a:r>
              <a:rPr lang="en-US" sz="1400" baseline="30000" dirty="0" smtClean="0">
                <a:latin typeface="Cambria" pitchFamily="18" charset="0"/>
              </a:rPr>
              <a:t>th</a:t>
            </a:r>
            <a:r>
              <a:rPr lang="en-US" sz="1400" dirty="0" smtClean="0">
                <a:latin typeface="Cambria" pitchFamily="18" charset="0"/>
              </a:rPr>
              <a:t> of </a:t>
            </a:r>
            <a:r>
              <a:rPr lang="en-US" sz="1400" dirty="0">
                <a:latin typeface="Cambria" pitchFamily="18" charset="0"/>
              </a:rPr>
              <a:t>the month for the previous period </a:t>
            </a: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Annual data was published two times: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1400" dirty="0" smtClean="0">
                <a:latin typeface="Cambria" pitchFamily="18" charset="0"/>
              </a:rPr>
              <a:t>Preliminary </a:t>
            </a:r>
            <a:r>
              <a:rPr lang="en-US" sz="1400" dirty="0">
                <a:latin typeface="Cambria" pitchFamily="18" charset="0"/>
              </a:rPr>
              <a:t>data </a:t>
            </a:r>
            <a:r>
              <a:rPr lang="en-US" sz="1400" dirty="0" smtClean="0">
                <a:latin typeface="Cambria" pitchFamily="18" charset="0"/>
              </a:rPr>
              <a:t>on 25 </a:t>
            </a:r>
            <a:r>
              <a:rPr lang="en-US" sz="1400" dirty="0">
                <a:latin typeface="Cambria" pitchFamily="18" charset="0"/>
              </a:rPr>
              <a:t>January, and the </a:t>
            </a:r>
            <a:r>
              <a:rPr lang="en-US" sz="1400" dirty="0" smtClean="0">
                <a:latin typeface="Cambria" pitchFamily="18" charset="0"/>
              </a:rPr>
              <a:t>final </a:t>
            </a:r>
            <a:r>
              <a:rPr lang="en-US" sz="1400" dirty="0">
                <a:latin typeface="Cambria" pitchFamily="18" charset="0"/>
              </a:rPr>
              <a:t>data </a:t>
            </a:r>
            <a:r>
              <a:rPr lang="en-US" sz="1400" dirty="0" smtClean="0">
                <a:latin typeface="Cambria" pitchFamily="18" charset="0"/>
              </a:rPr>
              <a:t>on 31 </a:t>
            </a:r>
            <a:r>
              <a:rPr lang="en-US" sz="1400" dirty="0">
                <a:latin typeface="Cambria" pitchFamily="18" charset="0"/>
              </a:rPr>
              <a:t>March </a:t>
            </a:r>
            <a:r>
              <a:rPr lang="en-US" sz="1400" dirty="0" smtClean="0">
                <a:latin typeface="Cambria" pitchFamily="18" charset="0"/>
              </a:rPr>
              <a:t>for </a:t>
            </a:r>
            <a:r>
              <a:rPr lang="en-US" sz="1400" dirty="0">
                <a:latin typeface="Cambria" pitchFamily="18" charset="0"/>
              </a:rPr>
              <a:t>the previous year</a:t>
            </a:r>
            <a:r>
              <a:rPr lang="en-US" sz="1400" dirty="0" smtClean="0">
                <a:latin typeface="Cambria" pitchFamily="18" charset="0"/>
              </a:rPr>
              <a:t>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The </a:t>
            </a:r>
            <a:r>
              <a:rPr lang="en-US" sz="1400" dirty="0" smtClean="0">
                <a:latin typeface="Cambria" pitchFamily="18" charset="0"/>
              </a:rPr>
              <a:t>same </a:t>
            </a:r>
            <a:r>
              <a:rPr lang="en-US" sz="1400" dirty="0">
                <a:latin typeface="Cambria" pitchFamily="18" charset="0"/>
              </a:rPr>
              <a:t>approach for all data users </a:t>
            </a: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22604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8382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524000"/>
            <a:ext cx="8153400" cy="46021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i="1" dirty="0" smtClean="0">
                <a:latin typeface="Cambria" pitchFamily="18" charset="0"/>
              </a:rPr>
              <a:t>Statistical data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400" b="1" dirty="0">
                <a:latin typeface="Cambria" pitchFamily="18" charset="0"/>
              </a:rPr>
              <a:t>Trade flows (export, import) 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Reference period</a:t>
            </a:r>
            <a:endParaRPr lang="en-US" sz="1400" dirty="0"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400" dirty="0" smtClean="0">
                <a:latin typeface="Cambria" pitchFamily="18" charset="0"/>
              </a:rPr>
              <a:t>The </a:t>
            </a:r>
            <a:r>
              <a:rPr lang="en-US" sz="1400" dirty="0">
                <a:latin typeface="Cambria" pitchFamily="18" charset="0"/>
              </a:rPr>
              <a:t>reference period is the calendar year and month when the customs declaration is accepted by the </a:t>
            </a:r>
            <a:r>
              <a:rPr lang="en-US" sz="1400" dirty="0" smtClean="0">
                <a:latin typeface="Cambria" pitchFamily="18" charset="0"/>
              </a:rPr>
              <a:t>Custom </a:t>
            </a:r>
            <a:r>
              <a:rPr lang="en-US" sz="1400" dirty="0">
                <a:latin typeface="Cambria" pitchFamily="18" charset="0"/>
              </a:rPr>
              <a:t>Administration. </a:t>
            </a: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Statistical value </a:t>
            </a:r>
            <a:endParaRPr lang="en-US" sz="1400" dirty="0" smtClean="0">
              <a:latin typeface="Cambria" pitchFamily="18" charset="0"/>
            </a:endParaRPr>
          </a:p>
          <a:p>
            <a:pPr marL="0" lvl="0" indent="0" algn="just">
              <a:spcBef>
                <a:spcPts val="600"/>
              </a:spcBef>
              <a:buNone/>
            </a:pPr>
            <a:r>
              <a:rPr lang="en-US" sz="1400" dirty="0">
                <a:latin typeface="Cambria" pitchFamily="18" charset="0"/>
              </a:rPr>
              <a:t>The customs value, or the value for customs purposes is used as the statistical value. </a:t>
            </a:r>
            <a:endParaRPr lang="en-US" sz="1400" dirty="0" smtClean="0">
              <a:latin typeface="Cambria" pitchFamily="18" charset="0"/>
            </a:endParaRPr>
          </a:p>
          <a:p>
            <a:pPr marL="0" lvl="0" indent="0" algn="just">
              <a:spcBef>
                <a:spcPts val="600"/>
              </a:spcBef>
              <a:buNone/>
            </a:pPr>
            <a:endParaRPr lang="en-US" sz="1400" dirty="0">
              <a:latin typeface="Cambria" pitchFamily="18" charset="0"/>
            </a:endParaRP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Quantity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>
                <a:latin typeface="Cambria" pitchFamily="18" charset="0"/>
              </a:rPr>
              <a:t>Net </a:t>
            </a:r>
            <a:r>
              <a:rPr lang="en-US" sz="1400" dirty="0" smtClean="0">
                <a:latin typeface="Cambria" pitchFamily="18" charset="0"/>
              </a:rPr>
              <a:t>mass </a:t>
            </a:r>
            <a:r>
              <a:rPr lang="en-US" sz="1400" dirty="0">
                <a:latin typeface="Cambria" pitchFamily="18" charset="0"/>
              </a:rPr>
              <a:t>per kg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>
                <a:latin typeface="Cambria" pitchFamily="18" charset="0"/>
              </a:rPr>
              <a:t>Quantity in supplementary unit of measure (</a:t>
            </a:r>
            <a:r>
              <a:rPr lang="en-US" sz="1400" dirty="0" smtClean="0">
                <a:latin typeface="Cambria" pitchFamily="18" charset="0"/>
              </a:rPr>
              <a:t>SU)</a:t>
            </a:r>
          </a:p>
          <a:p>
            <a:pPr marL="457200" lvl="1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Country classification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1400" dirty="0" smtClean="0">
                <a:latin typeface="Cambria" pitchFamily="18" charset="0"/>
              </a:rPr>
              <a:t>ISO 3166 3 numerical codes</a:t>
            </a:r>
          </a:p>
          <a:p>
            <a:pPr algn="just">
              <a:spcBef>
                <a:spcPts val="600"/>
              </a:spcBef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57805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i="1" dirty="0" smtClean="0">
                <a:latin typeface="Cambria" pitchFamily="18" charset="0"/>
              </a:rPr>
              <a:t>Statistical data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i="1" dirty="0" smtClean="0">
              <a:latin typeface="Cambria" pitchFamily="18" charset="0"/>
            </a:endParaRP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Partner countries</a:t>
            </a:r>
            <a:endParaRPr lang="en-US" sz="1400" dirty="0" smtClean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By </a:t>
            </a:r>
            <a:r>
              <a:rPr lang="en-US" sz="1400" dirty="0">
                <a:latin typeface="Cambria" pitchFamily="18" charset="0"/>
              </a:rPr>
              <a:t>the import side, </a:t>
            </a:r>
            <a:r>
              <a:rPr lang="en-US" sz="1400" dirty="0" smtClean="0">
                <a:latin typeface="Cambria" pitchFamily="18" charset="0"/>
              </a:rPr>
              <a:t>the </a:t>
            </a:r>
            <a:r>
              <a:rPr lang="en-US" sz="1400" dirty="0">
                <a:latin typeface="Cambria" pitchFamily="18" charset="0"/>
              </a:rPr>
              <a:t>origin </a:t>
            </a:r>
            <a:r>
              <a:rPr lang="en-US" sz="1400" dirty="0" smtClean="0">
                <a:latin typeface="Cambria" pitchFamily="18" charset="0"/>
              </a:rPr>
              <a:t>country </a:t>
            </a:r>
            <a:r>
              <a:rPr lang="en-US" sz="1400" dirty="0" smtClean="0">
                <a:solidFill>
                  <a:prstClr val="black"/>
                </a:solidFill>
                <a:latin typeface="Cambria" pitchFamily="18" charset="0"/>
              </a:rPr>
              <a:t>is </a:t>
            </a:r>
            <a:r>
              <a:rPr lang="en-US" sz="1400" dirty="0">
                <a:solidFill>
                  <a:prstClr val="black"/>
                </a:solidFill>
                <a:latin typeface="Cambria" pitchFamily="18" charset="0"/>
              </a:rPr>
              <a:t>used </a:t>
            </a:r>
            <a:endParaRPr lang="en-US" sz="1400" dirty="0" smtClean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On the export side, </a:t>
            </a:r>
            <a:r>
              <a:rPr lang="en-US" sz="1400" dirty="0" smtClean="0">
                <a:latin typeface="Cambria" pitchFamily="18" charset="0"/>
              </a:rPr>
              <a:t>the </a:t>
            </a:r>
            <a:r>
              <a:rPr lang="en-US" sz="1400" dirty="0">
                <a:latin typeface="Cambria" pitchFamily="18" charset="0"/>
              </a:rPr>
              <a:t>country of final destination </a:t>
            </a:r>
            <a:r>
              <a:rPr lang="en-US" sz="1400" dirty="0" smtClean="0">
                <a:solidFill>
                  <a:prstClr val="black"/>
                </a:solidFill>
                <a:latin typeface="Cambria" pitchFamily="18" charset="0"/>
              </a:rPr>
              <a:t>is </a:t>
            </a:r>
            <a:r>
              <a:rPr lang="en-US" sz="1400" dirty="0">
                <a:solidFill>
                  <a:prstClr val="black"/>
                </a:solidFill>
                <a:latin typeface="Cambria" pitchFamily="18" charset="0"/>
              </a:rPr>
              <a:t>used </a:t>
            </a:r>
            <a:endParaRPr lang="en-US" sz="1400" dirty="0" smtClean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400" dirty="0">
              <a:latin typeface="Cambria" pitchFamily="18" charset="0"/>
            </a:endParaRP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Product classifications</a:t>
            </a:r>
            <a:endParaRPr lang="en-US" sz="1400" dirty="0">
              <a:latin typeface="Cambria" pitchFamily="18" charset="0"/>
            </a:endParaRPr>
          </a:p>
          <a:p>
            <a:pPr marL="0" lvl="0" indent="0" algn="just">
              <a:spcBef>
                <a:spcPts val="600"/>
              </a:spcBef>
              <a:buNone/>
            </a:pPr>
            <a:r>
              <a:rPr lang="en-US" sz="1400" dirty="0">
                <a:latin typeface="Cambria" pitchFamily="18" charset="0"/>
              </a:rPr>
              <a:t>Combined Nomenclature for 2013 (CN8), Standard International Trade Classification rev. 4 (SITC rev.4), Classification broad economic categories (BEC</a:t>
            </a:r>
            <a:r>
              <a:rPr lang="en-US" sz="1400" dirty="0" smtClean="0">
                <a:latin typeface="Cambria" pitchFamily="18" charset="0"/>
              </a:rPr>
              <a:t>)</a:t>
            </a:r>
          </a:p>
          <a:p>
            <a:pPr marL="0" lvl="0" indent="0" algn="just">
              <a:spcBef>
                <a:spcPts val="600"/>
              </a:spcBef>
              <a:buNone/>
            </a:pPr>
            <a:endParaRPr lang="en-US" sz="1400" dirty="0">
              <a:latin typeface="Cambria" pitchFamily="18" charset="0"/>
            </a:endParaRP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Statistical procedure </a:t>
            </a:r>
          </a:p>
          <a:p>
            <a:pPr marL="0" lvl="0" indent="0" algn="just">
              <a:spcBef>
                <a:spcPts val="600"/>
              </a:spcBef>
              <a:buNone/>
            </a:pPr>
            <a:endParaRPr lang="en-US" sz="1400" dirty="0">
              <a:latin typeface="Cambria" pitchFamily="18" charset="0"/>
            </a:endParaRP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Nature of transaction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1400" dirty="0">
                <a:latin typeface="Cambria" pitchFamily="18" charset="0"/>
              </a:rPr>
              <a:t>Montenegro </a:t>
            </a:r>
            <a:r>
              <a:rPr lang="en-US" sz="1400" dirty="0" smtClean="0">
                <a:latin typeface="Cambria" pitchFamily="18" charset="0"/>
              </a:rPr>
              <a:t>use </a:t>
            </a:r>
            <a:r>
              <a:rPr lang="en-US" sz="1400" dirty="0">
                <a:latin typeface="Cambria" pitchFamily="18" charset="0"/>
              </a:rPr>
              <a:t>a national classification for the n</a:t>
            </a:r>
            <a:r>
              <a:rPr lang="en-US" sz="1400" dirty="0" smtClean="0">
                <a:latin typeface="Cambria" pitchFamily="18" charset="0"/>
              </a:rPr>
              <a:t>ature </a:t>
            </a:r>
            <a:r>
              <a:rPr lang="en-US" sz="1400" dirty="0">
                <a:latin typeface="Cambria" pitchFamily="18" charset="0"/>
              </a:rPr>
              <a:t>of </a:t>
            </a:r>
            <a:r>
              <a:rPr lang="en-US" sz="1400" dirty="0" smtClean="0">
                <a:latin typeface="Cambria" pitchFamily="18" charset="0"/>
              </a:rPr>
              <a:t>transaction which </a:t>
            </a:r>
            <a:r>
              <a:rPr lang="en-US" sz="1400" dirty="0">
                <a:latin typeface="Cambria" pitchFamily="18" charset="0"/>
              </a:rPr>
              <a:t>is partially </a:t>
            </a:r>
            <a:r>
              <a:rPr lang="en-US" sz="1400" dirty="0" smtClean="0">
                <a:latin typeface="Cambria" pitchFamily="18" charset="0"/>
              </a:rPr>
              <a:t>harmonized with </a:t>
            </a:r>
            <a:r>
              <a:rPr lang="en-US" sz="1400" dirty="0">
                <a:latin typeface="Cambria" pitchFamily="18" charset="0"/>
              </a:rPr>
              <a:t>the EU.</a:t>
            </a:r>
            <a:endParaRPr lang="en-US" sz="1400" b="1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522538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i="1" dirty="0" smtClean="0">
                <a:latin typeface="Cambria" pitchFamily="18" charset="0"/>
              </a:rPr>
              <a:t>Statistical data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i="1" dirty="0" smtClean="0">
              <a:latin typeface="Cambria" pitchFamily="18" charset="0"/>
            </a:endParaRP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>
                <a:latin typeface="Cambria" pitchFamily="18" charset="0"/>
              </a:rPr>
              <a:t>Preferential treatment on </a:t>
            </a:r>
            <a:r>
              <a:rPr lang="en-US" sz="1400" b="1" dirty="0" smtClean="0">
                <a:latin typeface="Cambria" pitchFamily="18" charset="0"/>
              </a:rPr>
              <a:t>import</a:t>
            </a:r>
            <a:endParaRPr lang="en-US" sz="1400" dirty="0">
              <a:latin typeface="Cambria" pitchFamily="18" charset="0"/>
            </a:endParaRPr>
          </a:p>
          <a:p>
            <a:pPr marL="0" lvl="0" indent="0" algn="just">
              <a:spcBef>
                <a:spcPts val="600"/>
              </a:spcBef>
              <a:buNone/>
            </a:pPr>
            <a:r>
              <a:rPr lang="en-US" sz="1400" dirty="0">
                <a:latin typeface="Cambria" pitchFamily="18" charset="0"/>
              </a:rPr>
              <a:t>Montenegro </a:t>
            </a:r>
            <a:r>
              <a:rPr lang="en-US" sz="1400" dirty="0" smtClean="0">
                <a:latin typeface="Cambria" pitchFamily="18" charset="0"/>
              </a:rPr>
              <a:t>use </a:t>
            </a:r>
            <a:r>
              <a:rPr lang="en-US" sz="1400" dirty="0">
                <a:latin typeface="Cambria" pitchFamily="18" charset="0"/>
              </a:rPr>
              <a:t>the preferential treatment of imports of goods on the basis of signed agreements</a:t>
            </a:r>
            <a:r>
              <a:rPr lang="en-US" sz="1400" dirty="0" smtClean="0">
                <a:latin typeface="Cambria" pitchFamily="18" charset="0"/>
              </a:rPr>
              <a:t>.</a:t>
            </a:r>
          </a:p>
          <a:p>
            <a:pPr lvl="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Mode of transport</a:t>
            </a:r>
            <a:endParaRPr lang="en-US" sz="1400" dirty="0">
              <a:latin typeface="Cambria" pitchFamily="18" charset="0"/>
            </a:endParaRPr>
          </a:p>
          <a:p>
            <a:pPr marL="0" lvl="0" indent="0" algn="just">
              <a:spcBef>
                <a:spcPts val="600"/>
              </a:spcBef>
              <a:buNone/>
            </a:pPr>
            <a:r>
              <a:rPr lang="en-US" sz="1400" dirty="0">
                <a:latin typeface="Cambria" pitchFamily="18" charset="0"/>
              </a:rPr>
              <a:t> Codebook </a:t>
            </a:r>
            <a:r>
              <a:rPr lang="en-US" sz="1400" dirty="0" smtClean="0">
                <a:latin typeface="Cambria" pitchFamily="18" charset="0"/>
              </a:rPr>
              <a:t>for Mode </a:t>
            </a:r>
            <a:r>
              <a:rPr lang="en-US" sz="1400" dirty="0">
                <a:latin typeface="Cambria" pitchFamily="18" charset="0"/>
              </a:rPr>
              <a:t>of </a:t>
            </a:r>
            <a:r>
              <a:rPr lang="en-US" sz="1400" dirty="0" smtClean="0">
                <a:latin typeface="Cambria" pitchFamily="18" charset="0"/>
              </a:rPr>
              <a:t>transport is </a:t>
            </a:r>
            <a:r>
              <a:rPr lang="en-US" sz="1400" dirty="0">
                <a:latin typeface="Cambria" pitchFamily="18" charset="0"/>
              </a:rPr>
              <a:t>fully harmonized with the EU. 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Container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Internal mode of transport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1400" dirty="0">
                <a:latin typeface="Cambria" pitchFamily="18" charset="0"/>
              </a:rPr>
              <a:t>Montenegro </a:t>
            </a:r>
            <a:r>
              <a:rPr lang="en-US" sz="1400" dirty="0" smtClean="0">
                <a:latin typeface="Cambria" pitchFamily="18" charset="0"/>
              </a:rPr>
              <a:t>doesn't </a:t>
            </a:r>
            <a:r>
              <a:rPr lang="en-US" sz="1400" dirty="0">
                <a:latin typeface="Cambria" pitchFamily="18" charset="0"/>
              </a:rPr>
              <a:t>collect information on the </a:t>
            </a:r>
            <a:r>
              <a:rPr lang="en-US" sz="1400" dirty="0" smtClean="0">
                <a:latin typeface="Cambria" pitchFamily="18" charset="0"/>
              </a:rPr>
              <a:t>internal mode of transport </a:t>
            </a:r>
            <a:r>
              <a:rPr lang="en-US" sz="1400" dirty="0">
                <a:latin typeface="Cambria" pitchFamily="18" charset="0"/>
              </a:rPr>
              <a:t>.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Trader identification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1400" dirty="0" smtClean="0">
                <a:latin typeface="Cambria" pitchFamily="18" charset="0"/>
              </a:rPr>
              <a:t>MONSTAT </a:t>
            </a:r>
            <a:r>
              <a:rPr lang="en-US" sz="1400" dirty="0">
                <a:latin typeface="Cambria" pitchFamily="18" charset="0"/>
              </a:rPr>
              <a:t>can identify importers and exporters </a:t>
            </a:r>
            <a:r>
              <a:rPr lang="en-US" sz="1400" dirty="0" smtClean="0">
                <a:latin typeface="Cambria" pitchFamily="18" charset="0"/>
              </a:rPr>
              <a:t>on the basis of </a:t>
            </a:r>
            <a:r>
              <a:rPr lang="en-US" sz="1400" dirty="0">
                <a:latin typeface="Cambria" pitchFamily="18" charset="0"/>
              </a:rPr>
              <a:t>company identification number (</a:t>
            </a:r>
            <a:r>
              <a:rPr lang="en-US" sz="1400" dirty="0" smtClean="0">
                <a:latin typeface="Cambria" pitchFamily="18" charset="0"/>
              </a:rPr>
              <a:t>ID).</a:t>
            </a:r>
            <a:endParaRPr lang="en-US" sz="1400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Cambria" pitchFamily="18" charset="0"/>
              </a:rPr>
              <a:t>Invoicing currency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1400" dirty="0">
                <a:latin typeface="Cambria" pitchFamily="18" charset="0"/>
              </a:rPr>
              <a:t>Montenegro has data on invoice currency.</a:t>
            </a:r>
            <a:endParaRPr lang="en-US" sz="1400" b="1" dirty="0" smtClean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904033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>
                <a:latin typeface="Cambria" pitchFamily="18" charset="0"/>
              </a:rPr>
              <a:t>Trade statistics by enterprise characteristics 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MONSTAT </a:t>
            </a:r>
            <a:r>
              <a:rPr lang="en-US" sz="1400" dirty="0" smtClean="0">
                <a:latin typeface="Cambria" pitchFamily="18" charset="0"/>
              </a:rPr>
              <a:t>does not produce </a:t>
            </a:r>
            <a:r>
              <a:rPr lang="en-US" sz="1400" dirty="0">
                <a:latin typeface="Cambria" pitchFamily="18" charset="0"/>
              </a:rPr>
              <a:t>annual statistics of </a:t>
            </a:r>
            <a:r>
              <a:rPr lang="en-US" sz="1400" dirty="0" smtClean="0">
                <a:latin typeface="Cambria" pitchFamily="18" charset="0"/>
              </a:rPr>
              <a:t>trade </a:t>
            </a:r>
            <a:r>
              <a:rPr lang="en-US" sz="1400" dirty="0">
                <a:latin typeface="Cambria" pitchFamily="18" charset="0"/>
              </a:rPr>
              <a:t>by enterprise </a:t>
            </a:r>
            <a:r>
              <a:rPr lang="en-US" sz="1400" dirty="0" smtClean="0">
                <a:latin typeface="Cambria" pitchFamily="18" charset="0"/>
              </a:rPr>
              <a:t>characteristics.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MONSTAT has developed a register of importers and exporters of Montenegro, which is linked to the </a:t>
            </a:r>
            <a:r>
              <a:rPr lang="en-US" sz="1400" dirty="0" smtClean="0">
                <a:latin typeface="Cambria" pitchFamily="18" charset="0"/>
              </a:rPr>
              <a:t>Business </a:t>
            </a:r>
            <a:r>
              <a:rPr lang="en-US" sz="1400" dirty="0">
                <a:latin typeface="Cambria" pitchFamily="18" charset="0"/>
              </a:rPr>
              <a:t>register. </a:t>
            </a: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endParaRPr lang="en-US" sz="1400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Created the conditions for the production of the annual </a:t>
            </a:r>
            <a:r>
              <a:rPr lang="en-US" sz="1400" dirty="0" smtClean="0">
                <a:latin typeface="Cambria" pitchFamily="18" charset="0"/>
              </a:rPr>
              <a:t>trade </a:t>
            </a:r>
            <a:r>
              <a:rPr lang="en-US" sz="1400" dirty="0">
                <a:latin typeface="Cambria" pitchFamily="18" charset="0"/>
              </a:rPr>
              <a:t>statistics by enterprise characteristics. </a:t>
            </a: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One of the necessary conditions is the introduction of the CPA classification to </a:t>
            </a:r>
            <a:r>
              <a:rPr lang="en-US" sz="1400" dirty="0" err="1">
                <a:latin typeface="Cambria" pitchFamily="18" charset="0"/>
              </a:rPr>
              <a:t>Monstat</a:t>
            </a:r>
            <a:r>
              <a:rPr lang="en-US" sz="1400" dirty="0">
                <a:latin typeface="Cambria" pitchFamily="18" charset="0"/>
              </a:rPr>
              <a:t> to fulfill all requirements concerning the </a:t>
            </a:r>
            <a:r>
              <a:rPr lang="en-US" sz="1400" dirty="0" smtClean="0">
                <a:latin typeface="Cambria" pitchFamily="18" charset="0"/>
              </a:rPr>
              <a:t>mentioned </a:t>
            </a:r>
            <a:r>
              <a:rPr lang="en-US" sz="1400" dirty="0">
                <a:latin typeface="Cambria" pitchFamily="18" charset="0"/>
              </a:rPr>
              <a:t>statistics. </a:t>
            </a:r>
            <a:endParaRPr lang="en-US" sz="14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997727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 smtClean="0">
                <a:latin typeface="Cambria" pitchFamily="18" charset="0"/>
              </a:rPr>
              <a:t>Statistics on trade broken down by invoicing currency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MONSTAT never had a request for statistics on </a:t>
            </a:r>
            <a:r>
              <a:rPr lang="en-US" sz="1400" dirty="0" smtClean="0">
                <a:latin typeface="Cambria" pitchFamily="18" charset="0"/>
              </a:rPr>
              <a:t>trade by  invoicing currency 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MONSTAT have </a:t>
            </a:r>
            <a:r>
              <a:rPr lang="en-US" sz="1400" dirty="0">
                <a:latin typeface="Cambria" pitchFamily="18" charset="0"/>
              </a:rPr>
              <a:t>the necessary inputs for the production of these </a:t>
            </a:r>
            <a:r>
              <a:rPr lang="en-US" sz="1400" dirty="0" smtClean="0">
                <a:latin typeface="Cambria" pitchFamily="18" charset="0"/>
              </a:rPr>
              <a:t>figures. 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One of the future plans will be focused on the development of this </a:t>
            </a:r>
            <a:r>
              <a:rPr lang="en-US" sz="1400" dirty="0" smtClean="0">
                <a:latin typeface="Cambria" pitchFamily="18" charset="0"/>
              </a:rPr>
              <a:t>statistics.</a:t>
            </a:r>
            <a:endParaRPr lang="en-US" sz="1400" dirty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267269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 smtClean="0">
                <a:latin typeface="Cambria" pitchFamily="18" charset="0"/>
              </a:rPr>
              <a:t>Specific goods of movements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D</a:t>
            </a:r>
            <a:r>
              <a:rPr lang="en-US" sz="1400" dirty="0" smtClean="0">
                <a:latin typeface="Cambria" pitchFamily="18" charset="0"/>
              </a:rPr>
              <a:t>ata </a:t>
            </a:r>
            <a:r>
              <a:rPr lang="en-US" sz="1400" dirty="0">
                <a:latin typeface="Cambria" pitchFamily="18" charset="0"/>
              </a:rPr>
              <a:t>source for special types of goods </a:t>
            </a:r>
            <a:r>
              <a:rPr lang="en-US" sz="1400" dirty="0" smtClean="0">
                <a:latin typeface="Cambria" pitchFamily="18" charset="0"/>
              </a:rPr>
              <a:t>is customs </a:t>
            </a:r>
            <a:r>
              <a:rPr lang="en-US" sz="1400" dirty="0">
                <a:latin typeface="Cambria" pitchFamily="18" charset="0"/>
              </a:rPr>
              <a:t>declaration. </a:t>
            </a: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MONSTAT </a:t>
            </a:r>
            <a:r>
              <a:rPr lang="en-US" sz="1400" dirty="0">
                <a:latin typeface="Cambria" pitchFamily="18" charset="0"/>
              </a:rPr>
              <a:t>includes specific goods in foreign trade statistics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GB" sz="1400" dirty="0" smtClean="0">
                <a:latin typeface="Cambria" pitchFamily="18" charset="0"/>
              </a:rPr>
              <a:t>Vessels </a:t>
            </a:r>
            <a:r>
              <a:rPr lang="en-GB" sz="1400" dirty="0">
                <a:latin typeface="Cambria" pitchFamily="18" charset="0"/>
              </a:rPr>
              <a:t>and aircraft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GB" sz="1400" dirty="0" smtClean="0">
                <a:latin typeface="Cambria" pitchFamily="18" charset="0"/>
              </a:rPr>
              <a:t>Goods </a:t>
            </a:r>
            <a:r>
              <a:rPr lang="en-GB" sz="1400" dirty="0">
                <a:latin typeface="Cambria" pitchFamily="18" charset="0"/>
              </a:rPr>
              <a:t>delivered to vessels and aircraft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GB" sz="1400" dirty="0">
                <a:latin typeface="Cambria" pitchFamily="18" charset="0"/>
              </a:rPr>
              <a:t>Sea products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GB" sz="1400" dirty="0" smtClean="0">
                <a:latin typeface="Cambria" pitchFamily="18" charset="0"/>
              </a:rPr>
              <a:t>Gas </a:t>
            </a:r>
            <a:r>
              <a:rPr lang="en-GB" sz="1400" dirty="0">
                <a:latin typeface="Cambria" pitchFamily="18" charset="0"/>
              </a:rPr>
              <a:t>and electricity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GB" sz="1400" dirty="0" smtClean="0">
                <a:latin typeface="Cambria" pitchFamily="18" charset="0"/>
              </a:rPr>
              <a:t>Military goods </a:t>
            </a:r>
            <a:endParaRPr lang="en-GB" sz="1400" dirty="0">
              <a:latin typeface="Cambria" pitchFamily="18" charset="0"/>
            </a:endParaRP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GB" sz="1400" dirty="0" smtClean="0">
                <a:latin typeface="Cambria" pitchFamily="18" charset="0"/>
              </a:rPr>
              <a:t>Other specific goods not relevant for Montenegro</a:t>
            </a:r>
            <a:endParaRPr lang="en-GB" sz="1400" dirty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95146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 smtClean="0">
                <a:latin typeface="Cambria" pitchFamily="18" charset="0"/>
              </a:rPr>
              <a:t>Transmission to </a:t>
            </a:r>
            <a:r>
              <a:rPr lang="en-US" sz="1400" b="1" dirty="0">
                <a:latin typeface="Cambria" pitchFamily="18" charset="0"/>
              </a:rPr>
              <a:t>E</a:t>
            </a:r>
            <a:r>
              <a:rPr lang="en-US" sz="1400" b="1" dirty="0" smtClean="0">
                <a:latin typeface="Cambria" pitchFamily="18" charset="0"/>
              </a:rPr>
              <a:t>urostat  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MONSTAT sent foreign </a:t>
            </a:r>
            <a:r>
              <a:rPr lang="en-US" sz="1400" dirty="0">
                <a:latin typeface="Cambria" pitchFamily="18" charset="0"/>
              </a:rPr>
              <a:t>trade data </a:t>
            </a:r>
            <a:r>
              <a:rPr lang="en-US" sz="1400" dirty="0" smtClean="0">
                <a:latin typeface="Cambria" pitchFamily="18" charset="0"/>
              </a:rPr>
              <a:t>to </a:t>
            </a:r>
            <a:r>
              <a:rPr lang="en-US" sz="1400" dirty="0">
                <a:latin typeface="Cambria" pitchFamily="18" charset="0"/>
              </a:rPr>
              <a:t>EUROSTAT </a:t>
            </a:r>
            <a:r>
              <a:rPr lang="en-US" sz="1400" dirty="0" smtClean="0">
                <a:solidFill>
                  <a:prstClr val="black"/>
                </a:solidFill>
                <a:latin typeface="Cambria" pitchFamily="18" charset="0"/>
              </a:rPr>
              <a:t>on </a:t>
            </a:r>
            <a:r>
              <a:rPr lang="en-US" sz="1400" dirty="0">
                <a:solidFill>
                  <a:prstClr val="black"/>
                </a:solidFill>
                <a:latin typeface="Cambria" pitchFamily="18" charset="0"/>
              </a:rPr>
              <a:t>the monthly basis </a:t>
            </a: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Deadline for submission of data is 40 days after the end of the </a:t>
            </a:r>
            <a:r>
              <a:rPr lang="en-US" sz="1400" dirty="0" smtClean="0">
                <a:latin typeface="Cambria" pitchFamily="18" charset="0"/>
              </a:rPr>
              <a:t>referent period 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400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</a:rPr>
              <a:t>MONSTAT</a:t>
            </a:r>
            <a:r>
              <a:rPr lang="en-US" sz="1400" dirty="0" smtClean="0">
                <a:latin typeface="Cambria" pitchFamily="18" charset="0"/>
              </a:rPr>
              <a:t> </a:t>
            </a:r>
            <a:r>
              <a:rPr lang="en-US" sz="1400" dirty="0">
                <a:latin typeface="Cambria" pitchFamily="18" charset="0"/>
              </a:rPr>
              <a:t>respect the defined </a:t>
            </a:r>
            <a:r>
              <a:rPr lang="en-US" sz="1400" dirty="0" smtClean="0">
                <a:latin typeface="Cambria" pitchFamily="18" charset="0"/>
              </a:rPr>
              <a:t>deadlines for data </a:t>
            </a:r>
            <a:r>
              <a:rPr lang="en-US" sz="1400" dirty="0">
                <a:solidFill>
                  <a:prstClr val="black"/>
                </a:solidFill>
                <a:latin typeface="Cambria" pitchFamily="18" charset="0"/>
              </a:rPr>
              <a:t>submission </a:t>
            </a:r>
            <a:endParaRPr lang="en-US" sz="1400" dirty="0" smtClean="0">
              <a:solidFill>
                <a:prstClr val="black"/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Data was sending </a:t>
            </a:r>
            <a:r>
              <a:rPr lang="en-US" sz="1400" dirty="0">
                <a:latin typeface="Cambria" pitchFamily="18" charset="0"/>
              </a:rPr>
              <a:t>v</a:t>
            </a:r>
            <a:r>
              <a:rPr lang="en-US" sz="1400" dirty="0" smtClean="0">
                <a:latin typeface="Cambria" pitchFamily="18" charset="0"/>
              </a:rPr>
              <a:t>ia </a:t>
            </a:r>
            <a:r>
              <a:rPr lang="en-GB" sz="1400" dirty="0" err="1" smtClean="0">
                <a:latin typeface="Cambria" pitchFamily="18" charset="0"/>
              </a:rPr>
              <a:t>eDamis</a:t>
            </a:r>
            <a:endParaRPr lang="en-US" sz="1400" b="1" dirty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229443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 smtClean="0">
                <a:latin typeface="Cambria" pitchFamily="18" charset="0"/>
              </a:rPr>
              <a:t>INTRASTAT SISTEM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MONSTAT </a:t>
            </a:r>
            <a:r>
              <a:rPr lang="en-US" sz="1400" dirty="0" smtClean="0">
                <a:latin typeface="Cambria" pitchFamily="18" charset="0"/>
              </a:rPr>
              <a:t>has not </a:t>
            </a:r>
            <a:r>
              <a:rPr lang="en-US" sz="1400" dirty="0">
                <a:latin typeface="Cambria" pitchFamily="18" charset="0"/>
              </a:rPr>
              <a:t>started </a:t>
            </a:r>
            <a:r>
              <a:rPr lang="en-US" sz="1400" dirty="0" smtClean="0">
                <a:latin typeface="Cambria" pitchFamily="18" charset="0"/>
              </a:rPr>
              <a:t>with the preparation </a:t>
            </a:r>
            <a:r>
              <a:rPr lang="en-US" sz="1400" dirty="0">
                <a:latin typeface="Cambria" pitchFamily="18" charset="0"/>
              </a:rPr>
              <a:t>for </a:t>
            </a:r>
            <a:r>
              <a:rPr lang="en-US" sz="1400" dirty="0" smtClean="0">
                <a:latin typeface="Cambria" pitchFamily="18" charset="0"/>
              </a:rPr>
              <a:t>INTRASTAT SYSTEM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Legal framework for conduction of </a:t>
            </a:r>
            <a:r>
              <a:rPr lang="en-US" sz="1400" dirty="0">
                <a:latin typeface="Cambria" pitchFamily="18" charset="0"/>
              </a:rPr>
              <a:t>INTRASTAT system will incorporate </a:t>
            </a:r>
            <a:r>
              <a:rPr lang="en-US" sz="1400" dirty="0" smtClean="0">
                <a:latin typeface="Cambria" pitchFamily="18" charset="0"/>
              </a:rPr>
              <a:t>in the </a:t>
            </a:r>
            <a:r>
              <a:rPr lang="en-US" sz="1400" dirty="0">
                <a:latin typeface="Cambria" pitchFamily="18" charset="0"/>
              </a:rPr>
              <a:t>existing Law on Official Statistics and </a:t>
            </a:r>
            <a:r>
              <a:rPr lang="en-US" sz="1400" dirty="0" smtClean="0">
                <a:latin typeface="Cambria" pitchFamily="18" charset="0"/>
              </a:rPr>
              <a:t>system </a:t>
            </a:r>
            <a:r>
              <a:rPr lang="en-US" sz="1400" dirty="0">
                <a:latin typeface="Cambria" pitchFamily="18" charset="0"/>
              </a:rPr>
              <a:t>of official statistics</a:t>
            </a:r>
            <a:r>
              <a:rPr lang="en-US" sz="1400" dirty="0" smtClean="0">
                <a:latin typeface="Cambria" pitchFamily="18" charset="0"/>
              </a:rPr>
              <a:t>.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 smtClean="0">
                <a:latin typeface="Cambria" pitchFamily="18" charset="0"/>
              </a:rPr>
              <a:t>MONSTAT </a:t>
            </a:r>
            <a:r>
              <a:rPr lang="en-US" sz="1400" dirty="0">
                <a:latin typeface="Cambria" pitchFamily="18" charset="0"/>
              </a:rPr>
              <a:t>plans </a:t>
            </a:r>
            <a:r>
              <a:rPr lang="en-US" sz="1400" dirty="0" smtClean="0">
                <a:latin typeface="Cambria" pitchFamily="18" charset="0"/>
              </a:rPr>
              <a:t>the define responsibilities </a:t>
            </a:r>
            <a:r>
              <a:rPr lang="en-US" sz="1400" dirty="0">
                <a:latin typeface="Cambria" pitchFamily="18" charset="0"/>
              </a:rPr>
              <a:t>between the institutions that will be responsible for implementation and </a:t>
            </a:r>
            <a:r>
              <a:rPr lang="en-US" sz="1400" dirty="0" smtClean="0">
                <a:latin typeface="Cambria" pitchFamily="18" charset="0"/>
              </a:rPr>
              <a:t>conduction </a:t>
            </a:r>
            <a:r>
              <a:rPr lang="en-US" sz="1400" dirty="0">
                <a:latin typeface="Cambria" pitchFamily="18" charset="0"/>
              </a:rPr>
              <a:t>of INTRASTAT </a:t>
            </a:r>
            <a:r>
              <a:rPr lang="en-US" sz="1400" dirty="0" smtClean="0">
                <a:latin typeface="Cambria" pitchFamily="18" charset="0"/>
              </a:rPr>
              <a:t>system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endParaRPr lang="en-US" sz="1400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itchFamily="18" charset="0"/>
              </a:rPr>
              <a:t>MONSTAT plans to </a:t>
            </a:r>
            <a:r>
              <a:rPr lang="en-US" sz="1400" dirty="0" smtClean="0">
                <a:latin typeface="Cambria" pitchFamily="18" charset="0"/>
              </a:rPr>
              <a:t>introduce the </a:t>
            </a:r>
            <a:r>
              <a:rPr lang="en-US" sz="1400" dirty="0">
                <a:latin typeface="Cambria" pitchFamily="18" charset="0"/>
              </a:rPr>
              <a:t>pilot </a:t>
            </a:r>
            <a:r>
              <a:rPr lang="en-US" sz="1400" dirty="0" smtClean="0">
                <a:latin typeface="Cambria" pitchFamily="18" charset="0"/>
              </a:rPr>
              <a:t>survey after </a:t>
            </a:r>
            <a:r>
              <a:rPr lang="en-US" sz="1400" dirty="0">
                <a:latin typeface="Cambria" pitchFamily="18" charset="0"/>
              </a:rPr>
              <a:t>the creation of the necessary conditions</a:t>
            </a: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544953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 smtClean="0">
                <a:latin typeface="Cambria" pitchFamily="18" charset="0"/>
              </a:rPr>
              <a:t>Future plans of MONSTAT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Production and distribution </a:t>
            </a:r>
            <a:r>
              <a:rPr lang="en-US" sz="1400" dirty="0" smtClean="0">
                <a:latin typeface="Cambria" pitchFamily="18" charset="0"/>
              </a:rPr>
              <a:t> </a:t>
            </a:r>
            <a:r>
              <a:rPr lang="en-GB" sz="1400" dirty="0" smtClean="0">
                <a:latin typeface="Cambria" pitchFamily="18" charset="0"/>
              </a:rPr>
              <a:t>trade </a:t>
            </a:r>
            <a:r>
              <a:rPr lang="en-GB" sz="1400" dirty="0">
                <a:latin typeface="Cambria" pitchFamily="18" charset="0"/>
              </a:rPr>
              <a:t>statistics by enterprise characteristics </a:t>
            </a:r>
            <a:r>
              <a:rPr lang="en-US" sz="1400" dirty="0" smtClean="0">
                <a:latin typeface="Cambria" pitchFamily="18" charset="0"/>
              </a:rPr>
              <a:t>on </a:t>
            </a:r>
            <a:r>
              <a:rPr lang="en-US" sz="1400" dirty="0">
                <a:latin typeface="Cambria" pitchFamily="18" charset="0"/>
              </a:rPr>
              <a:t>an annual basis (deadline </a:t>
            </a:r>
            <a:r>
              <a:rPr lang="en-US" sz="1400" dirty="0" smtClean="0">
                <a:latin typeface="Cambria" pitchFamily="18" charset="0"/>
              </a:rPr>
              <a:t>2015)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1400" dirty="0">
                <a:latin typeface="Cambria" pitchFamily="18" charset="0"/>
              </a:rPr>
              <a:t>Implementation </a:t>
            </a:r>
            <a:r>
              <a:rPr lang="en-US" sz="1400" dirty="0" smtClean="0">
                <a:latin typeface="Cambria" pitchFamily="18" charset="0"/>
              </a:rPr>
              <a:t>of </a:t>
            </a:r>
            <a:r>
              <a:rPr lang="vi-VN" sz="1400" dirty="0" smtClean="0">
                <a:latin typeface="Cambria" pitchFamily="18" charset="0"/>
              </a:rPr>
              <a:t>Geonomenclature </a:t>
            </a:r>
            <a:r>
              <a:rPr lang="vi-VN" sz="1400" dirty="0">
                <a:latin typeface="Cambria" pitchFamily="18" charset="0"/>
              </a:rPr>
              <a:t>(deadline 2015)</a:t>
            </a:r>
            <a:r>
              <a:rPr lang="en-GB" sz="1400" dirty="0" smtClean="0">
                <a:latin typeface="Cambria" pitchFamily="18" charset="0"/>
              </a:rPr>
              <a:t>;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vi-VN" sz="1400" dirty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Explore additional </a:t>
            </a:r>
            <a:r>
              <a:rPr lang="en-US" sz="1400" dirty="0" smtClean="0">
                <a:latin typeface="Cambria" pitchFamily="18" charset="0"/>
              </a:rPr>
              <a:t>data sources to </a:t>
            </a:r>
            <a:r>
              <a:rPr lang="en-US" sz="1400" dirty="0">
                <a:latin typeface="Cambria" pitchFamily="18" charset="0"/>
              </a:rPr>
              <a:t>store airplanes and ships (deadline 2014); </a:t>
            </a: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Cambria" pitchFamily="18" charset="0"/>
              </a:rPr>
              <a:t>Production and distribution </a:t>
            </a:r>
            <a:r>
              <a:rPr lang="en-US" sz="1400" dirty="0" smtClean="0">
                <a:latin typeface="Cambria" pitchFamily="18" charset="0"/>
              </a:rPr>
              <a:t>statistics on trade by  invoicing </a:t>
            </a:r>
            <a:r>
              <a:rPr lang="en-US" sz="1400" dirty="0">
                <a:latin typeface="Cambria" pitchFamily="18" charset="0"/>
              </a:rPr>
              <a:t>currency</a:t>
            </a:r>
            <a:endParaRPr lang="en-US" sz="1400" dirty="0">
              <a:latin typeface="Arial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355858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 smtClean="0">
                <a:latin typeface="Cambria" pitchFamily="18" charset="0"/>
              </a:rPr>
              <a:t>Future plans of Custom Administration</a:t>
            </a:r>
            <a:endParaRPr lang="en-US" sz="1400" b="1" dirty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Full compliance of codebook with the codebook of </a:t>
            </a:r>
            <a:r>
              <a:rPr lang="vi-VN" sz="1400" dirty="0" smtClean="0">
                <a:latin typeface="Cambria" panose="02040503050406030204" pitchFamily="18" charset="0"/>
                <a:cs typeface="Arial" charset="0"/>
              </a:rPr>
              <a:t>EU: 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cs typeface="Arial" charset="0"/>
              </a:rPr>
              <a:t>codification of the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Nature of Transaction(deadline 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2015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)</a:t>
            </a:r>
          </a:p>
          <a:p>
            <a:pPr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cs typeface="Arial" charset="0"/>
              </a:rPr>
              <a:t>codification of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preferential treatment on import (depending of 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EU accession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)</a:t>
            </a:r>
          </a:p>
          <a:p>
            <a:pPr marL="457200" lvl="1" indent="0" algn="just">
              <a:spcBef>
                <a:spcPts val="600"/>
              </a:spcBef>
              <a:buNone/>
            </a:pPr>
            <a:endParaRPr lang="en-US" sz="1400" dirty="0">
              <a:latin typeface="Cambria" panose="02040503050406030204" pitchFamily="18" charset="0"/>
              <a:cs typeface="Arial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Full implementation </a:t>
            </a:r>
            <a:r>
              <a:rPr lang="vi-VN" sz="1400" dirty="0">
                <a:latin typeface="Cambria" panose="02040503050406030204" pitchFamily="18" charset="0"/>
                <a:cs typeface="Arial" charset="0"/>
              </a:rPr>
              <a:t>brought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supplementary  units by </a:t>
            </a:r>
            <a:r>
              <a:rPr lang="en-GB" sz="1400" dirty="0" smtClean="0">
                <a:latin typeface="Cambria" panose="02040503050406030204" pitchFamily="18" charset="0"/>
                <a:cs typeface="Arial" charset="0"/>
              </a:rPr>
              <a:t>Combined </a:t>
            </a:r>
            <a:r>
              <a:rPr lang="en-GB" sz="1400" dirty="0" smtClean="0">
                <a:latin typeface="Cambria" panose="02040503050406030204" pitchFamily="18" charset="0"/>
                <a:cs typeface="Arial" charset="0"/>
              </a:rPr>
              <a:t>Nomenclature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GB" sz="1400" dirty="0" smtClean="0">
              <a:latin typeface="Cambria" panose="02040503050406030204" pitchFamily="18" charset="0"/>
              <a:cs typeface="Arial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400" dirty="0">
                <a:latin typeface="Cambria" panose="02040503050406030204" pitchFamily="18" charset="0"/>
                <a:cs typeface="Arial" charset="0"/>
              </a:rPr>
              <a:t>I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nternal mode of transport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On 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the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moment we are in the process of changing the Rulebook on 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completing the customs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declaration. Deadline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: depending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of adoption 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and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entering 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into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the force 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of the new Regulation on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form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, content, methods of filing and completing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of the customs </a:t>
            </a:r>
            <a:r>
              <a:rPr lang="en-US" sz="1400" dirty="0">
                <a:latin typeface="Cambria" panose="02040503050406030204" pitchFamily="18" charset="0"/>
                <a:cs typeface="Arial" charset="0"/>
              </a:rPr>
              <a:t>declarations and concise report.</a:t>
            </a:r>
            <a:endParaRPr lang="en-US" sz="1800" dirty="0">
              <a:latin typeface="Arial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595818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err="1">
                <a:latin typeface="Cambria" pitchFamily="18" charset="0"/>
              </a:rPr>
              <a:t>Trade</a:t>
            </a:r>
            <a:r>
              <a:rPr lang="sr-Latn-CS" sz="3200" b="1" dirty="0">
                <a:latin typeface="Cambria" pitchFamily="18" charset="0"/>
              </a:rPr>
              <a:t> in </a:t>
            </a:r>
            <a:r>
              <a:rPr lang="sr-Latn-CS" sz="3200" b="1" dirty="0" err="1">
                <a:latin typeface="Cambria" pitchFamily="18" charset="0"/>
              </a:rPr>
              <a:t>goods</a:t>
            </a:r>
            <a:r>
              <a:rPr lang="sr-Latn-CS" sz="3200" b="1" dirty="0">
                <a:latin typeface="Cambria" pitchFamily="18" charset="0"/>
              </a:rPr>
              <a:t> – 2.07 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400" b="1" dirty="0" smtClean="0">
                <a:latin typeface="Cambria" pitchFamily="18" charset="0"/>
              </a:rPr>
              <a:t>Support and help</a:t>
            </a:r>
          </a:p>
          <a:p>
            <a:pPr marL="1588" indent="-1588" algn="just">
              <a:spcBef>
                <a:spcPts val="600"/>
              </a:spcBef>
              <a:buNone/>
            </a:pPr>
            <a:endParaRPr lang="en-US" sz="1400" b="1" dirty="0" smtClean="0"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Foreign trade statistics is covered by IPA projects</a:t>
            </a:r>
            <a:endParaRPr lang="en-GB" sz="1400" dirty="0" smtClean="0">
              <a:latin typeface="Cambria" panose="02040503050406030204" pitchFamily="18" charset="0"/>
              <a:cs typeface="Arial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vi-VN" sz="1400" dirty="0">
              <a:latin typeface="Cambria" panose="02040503050406030204" pitchFamily="18" charset="0"/>
              <a:cs typeface="Arial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400" dirty="0" smtClean="0">
                <a:latin typeface="Cambria" panose="02040503050406030204" pitchFamily="18" charset="0"/>
                <a:cs typeface="Arial" charset="0"/>
              </a:rPr>
              <a:t>Representative of </a:t>
            </a:r>
            <a:r>
              <a:rPr lang="en-GB" sz="1400" dirty="0" err="1" smtClean="0">
                <a:latin typeface="Cambria" panose="02040503050406030204" pitchFamily="18" charset="0"/>
                <a:cs typeface="Arial" charset="0"/>
              </a:rPr>
              <a:t>Monstat</a:t>
            </a:r>
            <a:r>
              <a:rPr lang="en-GB" sz="1400" dirty="0" smtClean="0">
                <a:latin typeface="Cambria" panose="02040503050406030204" pitchFamily="18" charset="0"/>
                <a:cs typeface="Arial" charset="0"/>
              </a:rPr>
              <a:t> and Custom Administration each year participate on workshop about foreign trade statistics where they exchange experience with Eurostat and other countries.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vi-VN" sz="1400" dirty="0">
              <a:latin typeface="Cambria" panose="02040503050406030204" pitchFamily="18" charset="0"/>
              <a:cs typeface="Arial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1400" dirty="0">
                <a:latin typeface="Cambria" panose="02040503050406030204" pitchFamily="18" charset="0"/>
                <a:cs typeface="Arial" charset="0"/>
              </a:rPr>
              <a:t>Representative of Monstat 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participate on the meeting in </a:t>
            </a:r>
            <a:r>
              <a:rPr lang="vi-VN" sz="1400" dirty="0" smtClean="0">
                <a:latin typeface="Cambria" panose="02040503050406030204" pitchFamily="18" charset="0"/>
                <a:cs typeface="Arial" charset="0"/>
              </a:rPr>
              <a:t>Eurostat</a:t>
            </a:r>
            <a:r>
              <a:rPr lang="en-US" sz="1400" dirty="0" smtClean="0">
                <a:latin typeface="Cambria" panose="02040503050406030204" pitchFamily="18" charset="0"/>
                <a:cs typeface="Arial" charset="0"/>
              </a:rPr>
              <a:t> organizations.</a:t>
            </a:r>
            <a:endParaRPr lang="en-US" sz="1400" dirty="0">
              <a:latin typeface="Arial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28848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3467</TotalTime>
  <Words>1782</Words>
  <Application>Microsoft Office PowerPoint</Application>
  <PresentationFormat>On-screen Show (4:3)</PresentationFormat>
  <Paragraphs>373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   Trade in goods – 2.07   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   Trade in goods – 2.07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VUCINIC Maja (ESTAT)</cp:lastModifiedBy>
  <cp:revision>529</cp:revision>
  <dcterms:created xsi:type="dcterms:W3CDTF">2012-04-18T16:21:57Z</dcterms:created>
  <dcterms:modified xsi:type="dcterms:W3CDTF">2013-06-17T12:23:50Z</dcterms:modified>
</cp:coreProperties>
</file>