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7" r:id="rId3"/>
    <p:sldId id="278" r:id="rId4"/>
    <p:sldId id="279" r:id="rId5"/>
    <p:sldId id="261" r:id="rId6"/>
    <p:sldId id="272" r:id="rId7"/>
    <p:sldId id="280" r:id="rId8"/>
    <p:sldId id="276" r:id="rId9"/>
    <p:sldId id="259"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638" autoAdjust="0"/>
  </p:normalViewPr>
  <p:slideViewPr>
    <p:cSldViewPr>
      <p:cViewPr varScale="1">
        <p:scale>
          <a:sx n="70" d="100"/>
          <a:sy n="70" d="100"/>
        </p:scale>
        <p:origin x="-1164" y="-102"/>
      </p:cViewPr>
      <p:guideLst>
        <p:guide orient="horz" pos="2160"/>
        <p:guide pos="2880"/>
      </p:guideLst>
    </p:cSldViewPr>
  </p:slideViewPr>
  <p:outlineViewPr>
    <p:cViewPr>
      <p:scale>
        <a:sx n="33" d="100"/>
        <a:sy n="33" d="100"/>
      </p:scale>
      <p:origin x="0" y="78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51A51B2-8F16-4A0E-BF72-5BBA6CDAA5CA}"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AE7C77-1352-4364-8A51-8A96D1319B9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3990BB7-2996-4D76-BCA7-F180C702680C}"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EA98F0E-BCAC-44F7-B413-EC161D58CDC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1D5A221-8952-443F-8A69-5ABD722F6514}"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552151-1FF9-4457-9708-50448BFA525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24FB6A8-27D5-4FC4-9613-FED6009065A3}"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A5868F-9E36-4900-B741-3EC211EF94B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897CF9F-50EF-4F0A-AA06-9A347468824A}" type="datetimeFigureOut">
              <a:rPr lang="en-US"/>
              <a:pPr>
                <a:defRPr/>
              </a:pPr>
              <a:t>5/17/2013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7E3A01A-162C-45B3-9670-B88DD03B459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F960FCE-1A38-42E7-B22B-613A1EE9AE15}" type="datetimeFigureOut">
              <a:rPr lang="en-US"/>
              <a:pPr>
                <a:defRPr/>
              </a:pPr>
              <a:t>5/17/2013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F2C1702-C8C2-4B65-B469-5E48B6CC9B8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0EE6229-5499-432C-9CD8-D7A5BEDAAF14}" type="datetimeFigureOut">
              <a:rPr lang="en-US"/>
              <a:pPr>
                <a:defRPr/>
              </a:pPr>
              <a:t>5/17/2013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667F8C4-C97A-4EED-80AC-6E50F524F59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F545D90-330C-4A2C-BA62-135402BF3011}"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D773393-CC8F-49B6-8327-9238CB13BC3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4DD9E0D-07F4-44A9-B052-EBD89C3AFF9F}"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9CB7524-65A5-4A47-8972-E3982B14488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3F478D-AC47-4EF4-85FF-6181D98491FB}"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220645-CEAF-462F-9AD0-814C1204E10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7C01D98-58E0-4D42-ADDB-1CC41CADB10F}"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3252CAC-257F-405B-9DAD-48944A71920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DC467FB-75BB-47EC-90AF-30B06B80C710}" type="datetimeFigureOut">
              <a:rPr lang="en-US"/>
              <a:pPr>
                <a:defRPr/>
              </a:pPr>
              <a:t>5/17/2013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DA1ECFA-798E-49D0-B685-39A41F00AD7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a:t>
            </a:r>
            <a:r>
              <a:rPr lang="en-US" sz="1600" b="1" i="1" dirty="0" smtClean="0">
                <a:solidFill>
                  <a:schemeClr val="bg1"/>
                </a:solidFill>
                <a:latin typeface="Cambria" pitchFamily="18" charset="0"/>
              </a:rPr>
              <a:t>1</a:t>
            </a:r>
            <a:r>
              <a:rPr lang="x-none" sz="1600" b="1" i="1" dirty="0" smtClean="0">
                <a:solidFill>
                  <a:schemeClr val="bg1"/>
                </a:solidFill>
                <a:latin typeface="Cambria" pitchFamily="18" charset="0"/>
              </a:rPr>
              <a:t>4</a:t>
            </a:r>
            <a:r>
              <a:rPr lang="en-US"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x-none" sz="1600" b="1" i="1" smtClean="0">
                <a:solidFill>
                  <a:schemeClr val="bg1"/>
                </a:solidFill>
                <a:latin typeface="Cambria" pitchFamily="18" charset="0"/>
              </a:rPr>
              <a:t>Transport </a:t>
            </a:r>
            <a:r>
              <a:rPr lang="en-US" sz="1600" b="1" i="1" dirty="0" smtClean="0">
                <a:solidFill>
                  <a:schemeClr val="bg1"/>
                </a:solidFill>
                <a:latin typeface="Cambria" pitchFamily="18" charset="0"/>
              </a:rPr>
              <a:t> </a:t>
            </a:r>
            <a:r>
              <a:rPr lang="x-none" sz="1600" b="1" i="1" smtClean="0">
                <a:solidFill>
                  <a:schemeClr val="bg1"/>
                </a:solidFill>
                <a:latin typeface="Cambria" pitchFamily="18" charset="0"/>
              </a:rPr>
              <a:t>poli</a:t>
            </a:r>
            <a:r>
              <a:rPr lang="en-US" sz="1600" b="1" i="1" dirty="0" smtClean="0">
                <a:solidFill>
                  <a:schemeClr val="bg1"/>
                </a:solidFill>
                <a:latin typeface="Cambria" pitchFamily="18" charset="0"/>
              </a:rPr>
              <a:t>c</a:t>
            </a:r>
            <a:r>
              <a:rPr lang="x-none" sz="1600" b="1" i="1" dirty="0" smtClean="0">
                <a:solidFill>
                  <a:schemeClr val="bg1"/>
                </a:solidFill>
                <a:latin typeface="Cambria" pitchFamily="18" charset="0"/>
              </a:rPr>
              <a:t>y</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x-none" sz="2600" dirty="0" smtClean="0">
              <a:solidFill>
                <a:schemeClr val="accent2">
                  <a:lumMod val="20000"/>
                  <a:lumOff val="80000"/>
                </a:schemeClr>
              </a:solidFill>
              <a:latin typeface="Cambria" pitchFamily="18" charset="0"/>
            </a:endParaRPr>
          </a:p>
          <a:p>
            <a:pPr algn="ctr" fontAlgn="auto">
              <a:spcBef>
                <a:spcPts val="0"/>
              </a:spcBef>
              <a:spcAft>
                <a:spcPts val="0"/>
              </a:spcAft>
              <a:defRPr/>
            </a:pPr>
            <a:endParaRPr lang="x-none" sz="2600" dirty="0" smtClean="0">
              <a:solidFill>
                <a:schemeClr val="accent2">
                  <a:lumMod val="20000"/>
                  <a:lumOff val="80000"/>
                </a:schemeClr>
              </a:solidFill>
              <a:latin typeface="Cambria" pitchFamily="18" charset="0"/>
            </a:endParaRPr>
          </a:p>
          <a:p>
            <a:pPr algn="ctr" fontAlgn="auto">
              <a:spcBef>
                <a:spcPts val="0"/>
              </a:spcBef>
              <a:spcAft>
                <a:spcPts val="0"/>
              </a:spcAft>
              <a:defRPr/>
            </a:pPr>
            <a:endParaRPr lang="x-none" sz="2600" dirty="0" smtClean="0">
              <a:solidFill>
                <a:schemeClr val="accent2">
                  <a:lumMod val="20000"/>
                  <a:lumOff val="80000"/>
                </a:schemeClr>
              </a:solidFill>
              <a:latin typeface="Cambria" pitchFamily="18" charset="0"/>
            </a:endParaRPr>
          </a:p>
          <a:p>
            <a:pPr algn="ctr" fontAlgn="auto">
              <a:spcBef>
                <a:spcPts val="0"/>
              </a:spcBef>
              <a:spcAft>
                <a:spcPts val="0"/>
              </a:spcAft>
              <a:defRPr/>
            </a:pPr>
            <a:endParaRPr lang="x-none" sz="2600" dirty="0" smtClean="0">
              <a:solidFill>
                <a:schemeClr val="accent2">
                  <a:lumMod val="20000"/>
                  <a:lumOff val="80000"/>
                </a:schemeClr>
              </a:solidFill>
              <a:latin typeface="Cambria" pitchFamily="18" charset="0"/>
            </a:endParaRPr>
          </a:p>
          <a:p>
            <a:pPr algn="ctr" fontAlgn="auto">
              <a:spcBef>
                <a:spcPts val="0"/>
              </a:spcBef>
              <a:spcAft>
                <a:spcPts val="0"/>
              </a:spcAft>
              <a:defRPr/>
            </a:pPr>
            <a:endParaRPr lang="x-none" sz="2600" dirty="0" smtClean="0">
              <a:solidFill>
                <a:schemeClr val="accent2">
                  <a:lumMod val="20000"/>
                  <a:lumOff val="80000"/>
                </a:schemeClr>
              </a:solidFill>
              <a:latin typeface="Cambria" pitchFamily="18" charset="0"/>
            </a:endParaRPr>
          </a:p>
          <a:p>
            <a:pPr algn="ctr" fontAlgn="auto">
              <a:spcBef>
                <a:spcPts val="0"/>
              </a:spcBef>
              <a:spcAft>
                <a:spcPts val="0"/>
              </a:spcAft>
              <a:defRPr/>
            </a:pPr>
            <a:endParaRPr lang="x-none" sz="2600" dirty="0" smtClean="0">
              <a:solidFill>
                <a:schemeClr val="accent2">
                  <a:lumMod val="20000"/>
                  <a:lumOff val="80000"/>
                </a:schemeClr>
              </a:solidFill>
              <a:latin typeface="Cambria" pitchFamily="18" charset="0"/>
            </a:endParaRPr>
          </a:p>
          <a:p>
            <a:pPr algn="ctr" fontAlgn="auto">
              <a:spcBef>
                <a:spcPts val="0"/>
              </a:spcBef>
              <a:spcAft>
                <a:spcPts val="0"/>
              </a:spcAft>
              <a:defRPr/>
            </a:pPr>
            <a:r>
              <a:rPr lang="en-GB" sz="2600" dirty="0" smtClean="0">
                <a:solidFill>
                  <a:schemeClr val="accent2">
                    <a:lumMod val="20000"/>
                    <a:lumOff val="80000"/>
                  </a:schemeClr>
                </a:solidFill>
                <a:latin typeface="Cambria" pitchFamily="18" charset="0"/>
              </a:rPr>
              <a:t>Bilateral </a:t>
            </a:r>
            <a:r>
              <a:rPr lang="en-GB" sz="2600" dirty="0">
                <a:solidFill>
                  <a:schemeClr val="accent2">
                    <a:lumMod val="20000"/>
                    <a:lumOff val="80000"/>
                  </a:schemeClr>
                </a:solidFill>
                <a:latin typeface="Cambria" pitchFamily="18" charset="0"/>
              </a:rPr>
              <a:t>screening: Chapter</a:t>
            </a:r>
            <a:r>
              <a:rPr lang="x-none" sz="2600">
                <a:solidFill>
                  <a:schemeClr val="accent2">
                    <a:lumMod val="20000"/>
                    <a:lumOff val="80000"/>
                  </a:schemeClr>
                </a:solidFill>
                <a:latin typeface="Cambria" pitchFamily="18" charset="0"/>
              </a:rPr>
              <a:t> </a:t>
            </a:r>
            <a:r>
              <a:rPr lang="en-US" sz="2600" dirty="0" smtClean="0">
                <a:solidFill>
                  <a:schemeClr val="accent2">
                    <a:lumMod val="20000"/>
                    <a:lumOff val="80000"/>
                  </a:schemeClr>
                </a:solidFill>
                <a:latin typeface="Cambria" pitchFamily="18" charset="0"/>
              </a:rPr>
              <a:t>1</a:t>
            </a:r>
            <a:r>
              <a:rPr lang="x-none" sz="2600" dirty="0" smtClean="0">
                <a:solidFill>
                  <a:schemeClr val="accent2">
                    <a:lumMod val="20000"/>
                    <a:lumOff val="80000"/>
                  </a:schemeClr>
                </a:solidFill>
                <a:latin typeface="Cambria" pitchFamily="18" charset="0"/>
              </a:rPr>
              <a:t>4</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p>
          <a:p>
            <a:pPr marL="14288" indent="-14288" algn="ctr">
              <a:spcAft>
                <a:spcPct val="40000"/>
              </a:spcAft>
              <a:buClr>
                <a:srgbClr val="FF0000"/>
              </a:buClr>
              <a:buFont typeface="Wingdings" pitchFamily="2" charset="2"/>
              <a:buNone/>
            </a:pPr>
            <a:endParaRPr lang="en-US" sz="2800" b="1" dirty="0" smtClean="0">
              <a:solidFill>
                <a:srgbClr val="632523"/>
              </a:solidFill>
              <a:latin typeface="Cambria" pitchFamily="18" charset="0"/>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a:solidFill>
                  <a:schemeClr val="accent2">
                    <a:lumMod val="60000"/>
                    <a:lumOff val="40000"/>
                  </a:schemeClr>
                </a:solidFill>
                <a:latin typeface="Cambria" pitchFamily="18" charset="0"/>
                <a:cs typeface="Arial" pitchFamily="34" charset="0"/>
              </a:rPr>
              <a:t>s, </a:t>
            </a:r>
            <a:r>
              <a:rPr lang="en-US" sz="2000" b="1" dirty="0" smtClean="0">
                <a:solidFill>
                  <a:schemeClr val="accent2">
                    <a:lumMod val="60000"/>
                    <a:lumOff val="40000"/>
                  </a:schemeClr>
                </a:solidFill>
                <a:latin typeface="Cambria" pitchFamily="18" charset="0"/>
                <a:cs typeface="Arial" pitchFamily="34" charset="0"/>
              </a:rPr>
              <a:t>Ma</a:t>
            </a:r>
            <a:r>
              <a:rPr lang="x-none" sz="2000" b="1" dirty="0">
                <a:solidFill>
                  <a:schemeClr val="accent2">
                    <a:lumMod val="60000"/>
                    <a:lumOff val="40000"/>
                  </a:schemeClr>
                </a:solidFill>
                <a:latin typeface="Cambria" pitchFamily="18" charset="0"/>
                <a:cs typeface="Arial" pitchFamily="34" charset="0"/>
              </a:rPr>
              <a:t>y</a:t>
            </a:r>
            <a:r>
              <a:rPr lang="sr-Latn-CS" sz="2000" b="1" dirty="0" smtClean="0">
                <a:solidFill>
                  <a:schemeClr val="accent2">
                    <a:lumMod val="60000"/>
                    <a:lumOff val="40000"/>
                  </a:schemeClr>
                </a:solidFill>
                <a:latin typeface="Cambria" pitchFamily="18" charset="0"/>
                <a:cs typeface="Arial" pitchFamily="34" charset="0"/>
              </a:rPr>
              <a:t>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056"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a:srcRect/>
          <a:stretch>
            <a:fillRect/>
          </a:stretch>
        </p:blipFill>
        <p:spPr bwMode="auto">
          <a:xfrm>
            <a:off x="3429000" y="2895600"/>
            <a:ext cx="2438400" cy="1123950"/>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ln>
            <a:noFill/>
          </a:ln>
          <a:effectLst>
            <a:softEdge rad="112500"/>
          </a:effectLst>
        </p:spPr>
      </p:pic>
      <p:sp>
        <p:nvSpPr>
          <p:cNvPr id="3083" name="Rectangle 16"/>
          <p:cNvSpPr>
            <a:spLocks noChangeArrowheads="1"/>
          </p:cNvSpPr>
          <p:nvPr/>
        </p:nvSpPr>
        <p:spPr bwMode="auto">
          <a:xfrm>
            <a:off x="1371600" y="4191000"/>
            <a:ext cx="6172200" cy="1144929"/>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609600"/>
            <a:ext cx="8686800" cy="6798784"/>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algn="ctr" eaLnBrk="0" hangingPunct="0">
              <a:defRPr/>
            </a:pPr>
            <a:r>
              <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sz="17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eaLnBrk="0" hangingPunct="0">
              <a:defRPr/>
            </a:pPr>
            <a:endParaRPr lang="x-none" sz="17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en-US" sz="4000" b="1" dirty="0" smtClean="0">
              <a:solidFill>
                <a:schemeClr val="accent1">
                  <a:lumMod val="75000"/>
                </a:schemeClr>
              </a:solidFill>
              <a:latin typeface="Cambria" pitchFamily="18" charset="0"/>
            </a:endParaRPr>
          </a:p>
          <a:p>
            <a:pPr algn="ctr" fontAlgn="auto">
              <a:spcBef>
                <a:spcPts val="0"/>
              </a:spcBef>
              <a:spcAft>
                <a:spcPts val="0"/>
              </a:spcAft>
              <a:defRPr/>
            </a:pPr>
            <a:r>
              <a:rPr lang="en-US" sz="5400" b="1" dirty="0" smtClean="0">
                <a:solidFill>
                  <a:schemeClr val="accent1">
                    <a:lumMod val="75000"/>
                  </a:schemeClr>
                </a:solidFill>
                <a:latin typeface="Cambria" pitchFamily="18" charset="0"/>
              </a:rPr>
              <a:t>Access to the market</a:t>
            </a:r>
          </a:p>
          <a:p>
            <a:pPr marL="14288" indent="-14288" algn="ctr">
              <a:spcAft>
                <a:spcPct val="10000"/>
              </a:spcAft>
              <a:buClr>
                <a:srgbClr val="FF0000"/>
              </a:buClr>
              <a:buFont typeface="Wingdings" pitchFamily="2" charset="2"/>
              <a:buNone/>
            </a:pPr>
            <a:endParaRPr lang="en-US" sz="4000" b="1" dirty="0" smtClean="0">
              <a:solidFill>
                <a:schemeClr val="accent1">
                  <a:lumMod val="75000"/>
                </a:schemeClr>
              </a:solidFill>
              <a:latin typeface="Cambria" pitchFamily="18" charset="0"/>
            </a:endParaRPr>
          </a:p>
          <a:p>
            <a:pPr marL="14288" indent="-14288" algn="ctr">
              <a:spcAft>
                <a:spcPct val="10000"/>
              </a:spcAft>
              <a:buClr>
                <a:srgbClr val="FF0000"/>
              </a:buClr>
              <a:buFont typeface="Wingdings" pitchFamily="2" charset="2"/>
              <a:buNone/>
            </a:pPr>
            <a:endParaRPr lang="en-US" sz="4000" b="1" dirty="0" smtClean="0">
              <a:solidFill>
                <a:schemeClr val="accent1">
                  <a:lumMod val="75000"/>
                </a:schemeClr>
              </a:solidFill>
              <a:latin typeface="Cambria" pitchFamily="18" charset="0"/>
            </a:endParaRPr>
          </a:p>
          <a:p>
            <a:pPr marL="14288" indent="-14288" algn="ctr">
              <a:spcAft>
                <a:spcPct val="10000"/>
              </a:spcAft>
              <a:buClr>
                <a:srgbClr val="FF0000"/>
              </a:buClr>
              <a:buFont typeface="Wingdings" pitchFamily="2" charset="2"/>
              <a:buNone/>
            </a:pPr>
            <a:r>
              <a:rPr lang="sr-Latn-CS" sz="4000" b="1" dirty="0" smtClean="0">
                <a:solidFill>
                  <a:schemeClr val="accent1">
                    <a:lumMod val="75000"/>
                  </a:schemeClr>
                </a:solidFill>
                <a:latin typeface="Cambria" pitchFamily="18" charset="0"/>
              </a:rPr>
              <a:t/>
            </a:r>
            <a:br>
              <a:rPr lang="sr-Latn-CS" sz="4000" b="1" dirty="0" smtClean="0">
                <a:solidFill>
                  <a:schemeClr val="accent1">
                    <a:lumMod val="75000"/>
                  </a:schemeClr>
                </a:solidFill>
                <a:latin typeface="Cambria" pitchFamily="18" charset="0"/>
              </a:rPr>
            </a:br>
            <a:r>
              <a:rPr lang="en-US" sz="1600" b="1" i="1" dirty="0" smtClean="0">
                <a:solidFill>
                  <a:schemeClr val="accent1">
                    <a:lumMod val="75000"/>
                  </a:schemeClr>
                </a:solidFill>
                <a:latin typeface="Cambria" pitchFamily="18" charset="0"/>
              </a:rPr>
              <a:t>Snezana Djurkovic</a:t>
            </a:r>
          </a:p>
          <a:p>
            <a:pPr marL="14288" indent="-14288" algn="ctr">
              <a:spcAft>
                <a:spcPct val="10000"/>
              </a:spcAft>
              <a:buClr>
                <a:srgbClr val="FF0000"/>
              </a:buClr>
              <a:buFont typeface="Wingdings" pitchFamily="2" charset="2"/>
              <a:buNone/>
            </a:pPr>
            <a:r>
              <a:rPr lang="en-US" sz="1600" b="1" i="1" dirty="0" smtClean="0">
                <a:solidFill>
                  <a:schemeClr val="accent1">
                    <a:lumMod val="75000"/>
                  </a:schemeClr>
                </a:solidFill>
                <a:latin typeface="Cambria" pitchFamily="18" charset="0"/>
              </a:rPr>
              <a:t>Ministry of transport and maritime affairs</a:t>
            </a:r>
          </a:p>
          <a:p>
            <a:pPr marL="14288" indent="-14288" algn="ctr">
              <a:spcAft>
                <a:spcPct val="10000"/>
              </a:spcAft>
              <a:buClr>
                <a:srgbClr val="FF0000"/>
              </a:buClr>
              <a:buFont typeface="Wingdings" pitchFamily="2" charset="2"/>
              <a:buNone/>
            </a:pPr>
            <a:r>
              <a:rPr lang="en-US" sz="1600" b="1" i="1" dirty="0" smtClean="0">
                <a:solidFill>
                  <a:schemeClr val="accent1">
                    <a:lumMod val="75000"/>
                  </a:schemeClr>
                </a:solidFill>
                <a:latin typeface="Cambria" pitchFamily="18" charset="0"/>
              </a:rPr>
              <a:t>snezana.djurkovic@msp.gov.me</a:t>
            </a:r>
            <a:endParaRPr lang="en-US" sz="1600" i="1" dirty="0" smtClean="0">
              <a:solidFill>
                <a:schemeClr val="accent1">
                  <a:lumMod val="75000"/>
                </a:schemeClr>
              </a:solidFill>
              <a:latin typeface="Cambria" pitchFamily="18" charset="0"/>
            </a:endParaRPr>
          </a:p>
          <a:p>
            <a:pPr algn="ctr"/>
            <a:r>
              <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GB"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sr-Latn-CS"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endParaRPr lang="sr-Latn-CS" dirty="0" smtClean="0"/>
          </a:p>
          <a:p>
            <a:pPr algn="just"/>
            <a:endParaRPr lang="sr-Latn-CS" dirty="0" smtClean="0"/>
          </a:p>
          <a:p>
            <a:pPr algn="just"/>
            <a:endParaRPr lang="sr-Latn-CS" dirty="0" smtClean="0"/>
          </a:p>
          <a:p>
            <a:pPr algn="just"/>
            <a:endParaRPr lang="sr-Latn-CS" dirty="0" smtClean="0"/>
          </a:p>
          <a:p>
            <a:pPr algn="just"/>
            <a:endParaRPr lang="en-US"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143000"/>
            <a:ext cx="7772400" cy="1470025"/>
          </a:xfrm>
        </p:spPr>
        <p:txBody>
          <a:bodyPr/>
          <a:lstStyle/>
          <a:p>
            <a:r>
              <a:rPr lang="en-US" sz="3200" b="1" dirty="0" smtClean="0">
                <a:solidFill>
                  <a:schemeClr val="accent1">
                    <a:lumMod val="75000"/>
                  </a:schemeClr>
                </a:solidFill>
                <a:latin typeface="Cambria" pitchFamily="18" charset="0"/>
              </a:rPr>
              <a:t>CONTENT</a:t>
            </a:r>
            <a:endParaRPr lang="en-GB" sz="3200" b="1" dirty="0" smtClean="0">
              <a:solidFill>
                <a:schemeClr val="accent1">
                  <a:lumMod val="75000"/>
                </a:schemeClr>
              </a:solidFill>
              <a:latin typeface="Cambria" pitchFamily="18" charset="0"/>
            </a:endParaRPr>
          </a:p>
        </p:txBody>
      </p:sp>
      <p:sp>
        <p:nvSpPr>
          <p:cNvPr id="4104" name="Subtitle 17"/>
          <p:cNvSpPr>
            <a:spLocks noGrp="1"/>
          </p:cNvSpPr>
          <p:nvPr>
            <p:ph type="subTitle" idx="1"/>
          </p:nvPr>
        </p:nvSpPr>
        <p:spPr>
          <a:xfrm>
            <a:off x="381000" y="2895600"/>
            <a:ext cx="8229600" cy="2209800"/>
          </a:xfrm>
        </p:spPr>
        <p:txBody>
          <a:bodyPr/>
          <a:lstStyle/>
          <a:p>
            <a:pPr algn="l">
              <a:lnSpc>
                <a:spcPct val="90000"/>
              </a:lnSpc>
              <a:buFont typeface="Wingdings" pitchFamily="2" charset="2"/>
              <a:buChar char="Ø"/>
            </a:pPr>
            <a:r>
              <a:rPr lang="sr-Latn-CS" dirty="0" smtClean="0">
                <a:solidFill>
                  <a:schemeClr val="accent1">
                    <a:lumMod val="75000"/>
                  </a:schemeClr>
                </a:solidFill>
                <a:latin typeface="Cambria" pitchFamily="18" charset="0"/>
              </a:rPr>
              <a:t>Legislative Framework</a:t>
            </a:r>
          </a:p>
          <a:p>
            <a:pPr algn="l">
              <a:lnSpc>
                <a:spcPct val="90000"/>
              </a:lnSpc>
              <a:buFont typeface="Wingdings" pitchFamily="2" charset="2"/>
              <a:buChar char="Ø"/>
            </a:pPr>
            <a:r>
              <a:rPr lang="en-US" dirty="0" smtClean="0">
                <a:solidFill>
                  <a:schemeClr val="accent1">
                    <a:lumMod val="75000"/>
                  </a:schemeClr>
                </a:solidFill>
                <a:latin typeface="Cambria" pitchFamily="18" charset="0"/>
              </a:rPr>
              <a:t>Current and Future Activities</a:t>
            </a:r>
          </a:p>
          <a:p>
            <a:pPr algn="l">
              <a:lnSpc>
                <a:spcPct val="90000"/>
              </a:lnSpc>
            </a:pPr>
            <a:endParaRPr lang="en-US" sz="3500" dirty="0" smtClean="0">
              <a:solidFill>
                <a:srgbClr val="632523"/>
              </a:solidFill>
              <a:latin typeface="Cambria" pitchFamily="18" charset="0"/>
            </a:endParaRPr>
          </a:p>
          <a:p>
            <a:pPr algn="l">
              <a:lnSpc>
                <a:spcPct val="90000"/>
              </a:lnSpc>
            </a:pPr>
            <a:endParaRPr lang="en-GB" sz="3500" dirty="0" smtClean="0">
              <a:solidFill>
                <a:srgbClr val="898989"/>
              </a:solidFill>
              <a:latin typeface="Cambria" pitchFamily="18" charset="0"/>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4">
                                            <p:txEl>
                                              <p:pRg st="0" end="0"/>
                                            </p:txEl>
                                          </p:spTgt>
                                        </p:tgtEl>
                                        <p:attrNameLst>
                                          <p:attrName>style.visibility</p:attrName>
                                        </p:attrNameLst>
                                      </p:cBhvr>
                                      <p:to>
                                        <p:strVal val="visible"/>
                                      </p:to>
                                    </p:set>
                                    <p:animEffect transition="in" filter="blinds(horizontal)">
                                      <p:cBhvr>
                                        <p:cTn id="7" dur="500"/>
                                        <p:tgtEl>
                                          <p:spTgt spid="41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ln>
            <a:noFill/>
          </a:ln>
          <a:effectLst>
            <a:softEdge rad="112500"/>
          </a:effectLst>
        </p:spPr>
      </p:pic>
      <p:sp>
        <p:nvSpPr>
          <p:cNvPr id="3083" name="Rectangle 16"/>
          <p:cNvSpPr>
            <a:spLocks noChangeArrowheads="1"/>
          </p:cNvSpPr>
          <p:nvPr/>
        </p:nvSpPr>
        <p:spPr bwMode="auto">
          <a:xfrm>
            <a:off x="1371600" y="4191000"/>
            <a:ext cx="6172200" cy="1144929"/>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609600"/>
            <a:ext cx="8686800" cy="5447645"/>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algn="ctr" eaLnBrk="0" hangingPunct="0">
              <a:defRPr/>
            </a:pPr>
            <a:r>
              <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sz="17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eaLnBrk="0" hangingPunct="0">
              <a:defRPr/>
            </a:pPr>
            <a:endParaRPr lang="x-none" sz="17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eaLnBrk="0" hangingPunct="0">
              <a:defRPr/>
            </a:pPr>
            <a:r>
              <a:rPr lang="en-GB" sz="1700" b="1" dirty="0" smtClean="0">
                <a:solidFill>
                  <a:schemeClr val="accent1">
                    <a:lumMod val="75000"/>
                  </a:schemeClr>
                </a:solidFill>
                <a:latin typeface="Cambria" pitchFamily="18" charset="0"/>
              </a:rPr>
              <a:t>Regulation (EEC) No 3577/92 of 7 December 1992 applying the principle of freedom to provide services to maritime transport within Member States (maritime </a:t>
            </a:r>
            <a:r>
              <a:rPr lang="en-GB" sz="1700" b="1" dirty="0" err="1" smtClean="0">
                <a:solidFill>
                  <a:schemeClr val="accent1">
                    <a:lumMod val="75000"/>
                  </a:schemeClr>
                </a:solidFill>
                <a:latin typeface="Cambria" pitchFamily="18" charset="0"/>
              </a:rPr>
              <a:t>cabotage</a:t>
            </a:r>
            <a:r>
              <a:rPr lang="en-GB" sz="1700" b="1" dirty="0" smtClean="0">
                <a:solidFill>
                  <a:schemeClr val="accent1">
                    <a:lumMod val="75000"/>
                  </a:schemeClr>
                </a:solidFill>
                <a:latin typeface="Cambria" pitchFamily="18" charset="0"/>
              </a:rPr>
              <a:t>), OJ L 364, 12.12.1992, p. 7. </a:t>
            </a:r>
            <a:endParaRPr lang="en-US" sz="1700" b="1" dirty="0" smtClean="0">
              <a:solidFill>
                <a:schemeClr val="accent1">
                  <a:lumMod val="75000"/>
                </a:schemeClr>
              </a:solidFill>
              <a:latin typeface="Cambria" pitchFamily="18" charset="0"/>
            </a:endParaRPr>
          </a:p>
          <a:p>
            <a:pPr algn="ctr"/>
            <a:r>
              <a:rPr lang="en-GB" sz="1700" b="1" dirty="0" smtClean="0">
                <a:solidFill>
                  <a:schemeClr val="accent1">
                    <a:lumMod val="75000"/>
                  </a:schemeClr>
                </a:solidFill>
                <a:latin typeface="Cambria" pitchFamily="18" charset="0"/>
              </a:rPr>
              <a:t> </a:t>
            </a:r>
            <a:endParaRPr lang="en-US" sz="1700" b="1" dirty="0" smtClean="0">
              <a:solidFill>
                <a:schemeClr val="accent1">
                  <a:lumMod val="75000"/>
                </a:schemeClr>
              </a:solidFill>
              <a:latin typeface="Cambria" pitchFamily="18" charset="0"/>
            </a:endParaRPr>
          </a:p>
          <a:p>
            <a:pPr algn="ctr"/>
            <a:r>
              <a:rPr lang="en-GB" sz="1700" b="1" dirty="0" smtClean="0">
                <a:solidFill>
                  <a:schemeClr val="accent1">
                    <a:lumMod val="75000"/>
                  </a:schemeClr>
                </a:solidFill>
                <a:latin typeface="Cambria" pitchFamily="18" charset="0"/>
              </a:rPr>
              <a:t>Council Regulation (EEC) No 4055/86 of 22 December 1986 applying the principle of freedom to provide services to maritime transport between Member States and between Member States and third countries, OJ L 378, 31.12.1986, p. 1.</a:t>
            </a:r>
          </a:p>
          <a:p>
            <a:pPr algn="ctr"/>
            <a:endParaRPr lang="en-GB" sz="1700" b="1" dirty="0" smtClean="0">
              <a:solidFill>
                <a:schemeClr val="accent1">
                  <a:lumMod val="75000"/>
                </a:schemeClr>
              </a:solidFill>
              <a:latin typeface="Cambria" pitchFamily="18" charset="0"/>
            </a:endParaRPr>
          </a:p>
          <a:p>
            <a:pPr algn="ctr"/>
            <a:r>
              <a:rPr lang="en-GB" sz="1700" b="1" dirty="0" smtClean="0">
                <a:solidFill>
                  <a:schemeClr val="accent1">
                    <a:lumMod val="75000"/>
                  </a:schemeClr>
                </a:solidFill>
                <a:latin typeface="Cambria" pitchFamily="18" charset="0"/>
              </a:rPr>
              <a:t>NOT TRANSPOSED</a:t>
            </a:r>
            <a:endParaRPr lang="en-US" sz="1700" b="1" dirty="0" smtClean="0">
              <a:solidFill>
                <a:schemeClr val="accent1">
                  <a:lumMod val="75000"/>
                </a:schemeClr>
              </a:solidFill>
              <a:latin typeface="Cambria" pitchFamily="18" charset="0"/>
            </a:endParaRPr>
          </a:p>
          <a:p>
            <a:pPr algn="ctr"/>
            <a:r>
              <a:rPr lang="en-GB" sz="1700" b="1" dirty="0" smtClean="0">
                <a:solidFill>
                  <a:schemeClr val="accent1">
                    <a:lumMod val="75000"/>
                  </a:schemeClr>
                </a:solidFill>
                <a:latin typeface="Cambria" pitchFamily="18" charset="0"/>
              </a:rPr>
              <a:t> </a:t>
            </a:r>
            <a:endParaRPr lang="en-US" sz="1700" b="1" dirty="0" smtClean="0">
              <a:solidFill>
                <a:schemeClr val="accent1">
                  <a:lumMod val="75000"/>
                </a:schemeClr>
              </a:solidFill>
              <a:latin typeface="Cambria" pitchFamily="18" charset="0"/>
            </a:endParaRPr>
          </a:p>
          <a:p>
            <a:pPr algn="ctr"/>
            <a:endParaRPr lang="x-none" sz="17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r>
              <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GB"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sr-Latn-CS"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endParaRPr lang="sr-Latn-CS" dirty="0" smtClean="0"/>
          </a:p>
          <a:p>
            <a:pPr algn="just"/>
            <a:endParaRPr lang="sr-Latn-CS" dirty="0" smtClean="0"/>
          </a:p>
          <a:p>
            <a:pPr algn="just"/>
            <a:endParaRPr lang="sr-Latn-CS" dirty="0" smtClean="0"/>
          </a:p>
          <a:p>
            <a:pPr algn="just"/>
            <a:endParaRPr lang="sr-Latn-CS" dirty="0" smtClean="0"/>
          </a:p>
          <a:p>
            <a:pPr algn="just"/>
            <a:endParaRPr lang="en-US" dirty="0"/>
          </a:p>
        </p:txBody>
      </p:sp>
      <p:sp>
        <p:nvSpPr>
          <p:cNvPr id="21" name="Down Arrow 20"/>
          <p:cNvSpPr/>
          <p:nvPr/>
        </p:nvSpPr>
        <p:spPr>
          <a:xfrm>
            <a:off x="3733800" y="4038600"/>
            <a:ext cx="1905000" cy="1600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410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smtClean="0"/>
              <a:t/>
            </a:r>
            <a:br>
              <a:rPr lang="x-none" sz="120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US" sz="1800" b="1" i="1" dirty="0" smtClean="0">
                <a:solidFill>
                  <a:schemeClr val="accent2">
                    <a:lumMod val="75000"/>
                  </a:schemeClr>
                </a:solidFill>
                <a:latin typeface="Cambria" pitchFamily="18" charset="0"/>
              </a:rPr>
              <a:t/>
            </a:r>
            <a:br>
              <a:rPr lang="en-US" sz="1800" b="1" i="1" dirty="0" smtClean="0">
                <a:solidFill>
                  <a:schemeClr val="accent2">
                    <a:lumMod val="75000"/>
                  </a:schemeClr>
                </a:solidFill>
                <a:latin typeface="Cambria" pitchFamily="18" charset="0"/>
              </a:rPr>
            </a:br>
            <a:r>
              <a:rPr lang="x-none" sz="1800" b="1" i="1" smtClean="0">
                <a:solidFill>
                  <a:schemeClr val="accent1">
                    <a:lumMod val="75000"/>
                  </a:schemeClr>
                </a:solidFill>
                <a:effectLst>
                  <a:outerShdw blurRad="38100" dist="38100" dir="2700000" algn="tl">
                    <a:srgbClr val="000000">
                      <a:alpha val="43137"/>
                    </a:srgbClr>
                  </a:outerShdw>
                </a:effectLst>
                <a:latin typeface="Cambria" pitchFamily="18" charset="0"/>
              </a:rPr>
              <a:t> LEGAL FRAMEWORK </a:t>
            </a:r>
            <a:r>
              <a:rPr lang="x-none" sz="16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6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Law on sea (Official Gazette CG </a:t>
            </a:r>
            <a:r>
              <a:rPr lang="x-none"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no</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17/07 )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Article 6</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Cabotage</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and transport of goods and passengers between domestic ports can only be made by boats, yachts or vessels belonging to Montenegrin nationals.</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It is not considered a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cabotage</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 foreign yacht transportation of persons, if the transport is performed without compensation, unless a special law stipulates otherwise.</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pl-PL"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pl-PL"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Exceptionally, the Ministry may authorize:</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1) transportation of empty containers by foreign ships in their exploitation between local ports, provided reciprocity;</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2) transporting people and goods by foreign ship, yacht or boat between domestic ports, if required by economic interest of Montenegro.</a:t>
            </a:r>
            <a:r>
              <a:rPr lang="en-US" sz="1600" dirty="0" smtClean="0">
                <a:solidFill>
                  <a:schemeClr val="accent1">
                    <a:lumMod val="75000"/>
                  </a:schemeClr>
                </a:solidFill>
              </a:rPr>
              <a:t/>
            </a:r>
            <a:br>
              <a:rPr lang="en-US" sz="1600" dirty="0" smtClean="0">
                <a:solidFill>
                  <a:schemeClr val="accent1">
                    <a:lumMod val="75000"/>
                  </a:schemeClr>
                </a:solidFill>
              </a:rPr>
            </a:br>
            <a:r>
              <a:rPr lang="en-US" sz="1800" dirty="0" smtClean="0"/>
              <a:t/>
            </a:r>
            <a:br>
              <a:rPr lang="en-US" sz="1800" dirty="0" smtClean="0"/>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
        <p:nvSpPr>
          <p:cNvPr id="19" name="TextBox 18"/>
          <p:cNvSpPr txBox="1"/>
          <p:nvPr/>
        </p:nvSpPr>
        <p:spPr>
          <a:xfrm>
            <a:off x="1676400" y="838200"/>
            <a:ext cx="6934200" cy="261610"/>
          </a:xfrm>
          <a:prstGeom prst="rect">
            <a:avLst/>
          </a:prstGeom>
          <a:noFill/>
        </p:spPr>
        <p:txBody>
          <a:bodyPr wrap="square" rtlCol="0">
            <a:spAutoFit/>
          </a:bodyPr>
          <a:lstStyle/>
          <a:p>
            <a:pPr algn="ctr"/>
            <a:endParaRPr lang="en-US" sz="1100"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smtClean="0">
              <a:solidFill>
                <a:schemeClr val="accent2">
                  <a:lumMod val="75000"/>
                </a:schemeClr>
              </a:solidFill>
            </a:endParaRPr>
          </a:p>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smtClean="0"/>
              <a:t/>
            </a:r>
            <a:br>
              <a:rPr lang="x-none" sz="120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GB" sz="12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t> </a:t>
            </a:r>
            <a:r>
              <a:rPr lang="en-US" sz="1200" dirty="0" smtClean="0"/>
              <a:t/>
            </a:r>
            <a:br>
              <a:rPr lang="en-US"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x-none" sz="2000" b="1" smtClean="0">
                <a:solidFill>
                  <a:schemeClr val="accent1">
                    <a:lumMod val="75000"/>
                  </a:schemeClr>
                </a:solidFill>
                <a:latin typeface="Cambria" pitchFamily="18" charset="0"/>
              </a:rPr>
              <a:t>CURRENT AND FUTURE ACTIVITIES</a:t>
            </a:r>
            <a:r>
              <a:rPr lang="en-US" sz="2000" b="1" dirty="0" smtClean="0">
                <a:solidFill>
                  <a:schemeClr val="accent1">
                    <a:lumMod val="75000"/>
                  </a:schemeClr>
                </a:solidFill>
                <a:latin typeface="Cambria" pitchFamily="18" charset="0"/>
              </a:rPr>
              <a:t/>
            </a:r>
            <a:br>
              <a:rPr lang="en-US" sz="2000" b="1" dirty="0" smtClean="0">
                <a:solidFill>
                  <a:schemeClr val="accent1">
                    <a:lumMod val="75000"/>
                  </a:schemeClr>
                </a:solidFill>
                <a:latin typeface="Cambria" pitchFamily="18" charset="0"/>
              </a:rPr>
            </a:b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t>- </a:t>
            </a:r>
            <a:r>
              <a:rPr lang="en-US" sz="2000" b="1" dirty="0" smtClean="0">
                <a:solidFill>
                  <a:schemeClr val="accent1">
                    <a:lumMod val="75000"/>
                  </a:schemeClr>
                </a:solidFill>
                <a:latin typeface="Cambria" pitchFamily="18" charset="0"/>
                <a:ea typeface="+mn-ea"/>
                <a:cs typeface="+mn-cs"/>
              </a:rPr>
              <a:t>Amendments on Law on sea (Official Gazette CG no. 17/07 ) with the obligation that </a:t>
            </a:r>
            <a:r>
              <a:rPr lang="en-GB" sz="2000" b="1" dirty="0" smtClean="0">
                <a:solidFill>
                  <a:schemeClr val="accent1">
                    <a:lumMod val="75000"/>
                  </a:schemeClr>
                </a:solidFill>
                <a:latin typeface="Cambria" pitchFamily="18" charset="0"/>
                <a:ea typeface="+mn-ea"/>
                <a:cs typeface="+mn-cs"/>
              </a:rPr>
              <a:t>Council Regulation (EEC) No 3577/92  and </a:t>
            </a:r>
            <a:r>
              <a:rPr lang="en-GB" sz="2000" b="1" dirty="0" smtClean="0">
                <a:solidFill>
                  <a:schemeClr val="accent1">
                    <a:lumMod val="75000"/>
                  </a:schemeClr>
                </a:solidFill>
                <a:latin typeface="Cambria" pitchFamily="18" charset="0"/>
              </a:rPr>
              <a:t>4055/86 </a:t>
            </a:r>
            <a:r>
              <a:rPr lang="en-GB" sz="2000" b="1" dirty="0" smtClean="0">
                <a:solidFill>
                  <a:schemeClr val="accent1">
                    <a:lumMod val="75000"/>
                  </a:schemeClr>
                </a:solidFill>
                <a:latin typeface="Cambria" pitchFamily="18" charset="0"/>
                <a:ea typeface="+mn-ea"/>
                <a:cs typeface="+mn-cs"/>
              </a:rPr>
              <a:t>starts with the application on the day Montenegro enters EU</a:t>
            </a:r>
            <a:r>
              <a:rPr lang="en-US" sz="2000" b="1" dirty="0" smtClean="0">
                <a:solidFill>
                  <a:schemeClr val="accent1">
                    <a:lumMod val="75000"/>
                  </a:schemeClr>
                </a:solidFill>
                <a:latin typeface="Cambria" pitchFamily="18" charset="0"/>
                <a:ea typeface="+mn-ea"/>
                <a:cs typeface="+mn-cs"/>
              </a:rPr>
              <a:t/>
            </a:r>
            <a:br>
              <a:rPr lang="en-US" sz="2000" b="1" dirty="0" smtClean="0">
                <a:solidFill>
                  <a:schemeClr val="accent1">
                    <a:lumMod val="75000"/>
                  </a:schemeClr>
                </a:solidFill>
                <a:latin typeface="Cambria" pitchFamily="18" charset="0"/>
                <a:ea typeface="+mn-ea"/>
                <a:cs typeface="+mn-cs"/>
              </a:rPr>
            </a:br>
            <a:r>
              <a:rPr lang="en-US" sz="2000" b="1" dirty="0" smtClean="0">
                <a:solidFill>
                  <a:schemeClr val="accent1">
                    <a:lumMod val="75000"/>
                  </a:schemeClr>
                </a:solidFill>
                <a:latin typeface="Cambria" pitchFamily="18" charset="0"/>
                <a:ea typeface="+mn-ea"/>
                <a:cs typeface="+mn-cs"/>
              </a:rPr>
              <a:t/>
            </a:r>
            <a:br>
              <a:rPr lang="en-US" sz="2000" b="1" dirty="0" smtClean="0">
                <a:solidFill>
                  <a:schemeClr val="accent1">
                    <a:lumMod val="75000"/>
                  </a:schemeClr>
                </a:solidFill>
                <a:latin typeface="Cambria" pitchFamily="18" charset="0"/>
                <a:ea typeface="+mn-ea"/>
                <a:cs typeface="+mn-cs"/>
              </a:rPr>
            </a:br>
            <a:r>
              <a:rPr lang="en-US" sz="2000" b="1" dirty="0" smtClean="0">
                <a:solidFill>
                  <a:schemeClr val="accent1">
                    <a:lumMod val="75000"/>
                  </a:schemeClr>
                </a:solidFill>
                <a:latin typeface="Cambria" pitchFamily="18" charset="0"/>
                <a:ea typeface="+mn-ea"/>
                <a:cs typeface="+mn-cs"/>
              </a:rPr>
              <a:t>The reason</a:t>
            </a:r>
            <a:r>
              <a:rPr lang="x-none" sz="2000" b="1" dirty="0" smtClean="0">
                <a:solidFill>
                  <a:schemeClr val="accent1">
                    <a:lumMod val="75000"/>
                  </a:schemeClr>
                </a:solidFill>
                <a:latin typeface="Cambria" pitchFamily="18" charset="0"/>
                <a:ea typeface="+mn-ea"/>
                <a:cs typeface="+mn-cs"/>
              </a:rPr>
              <a:t>:</a:t>
            </a:r>
            <a:r>
              <a:rPr lang="en-US" sz="2000" b="1" dirty="0" smtClean="0">
                <a:solidFill>
                  <a:schemeClr val="accent1">
                    <a:lumMod val="75000"/>
                  </a:schemeClr>
                </a:solidFill>
                <a:latin typeface="Cambria" pitchFamily="18" charset="0"/>
                <a:ea typeface="+mn-ea"/>
                <a:cs typeface="+mn-cs"/>
              </a:rPr>
              <a:t> Limited market would  put domestic boat owners in an unfavorable situation. Because of its characteristics such vessels can not be used for any other purposes and they fully meet the demand of the Montenegrin market, further more there is an excess of supply over demand. Owners of all these ships are entrepreneurs and typically have only one ship that is used only during the summer season.</a:t>
            </a: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ea typeface="+mn-ea"/>
                <a:cs typeface="+mn-cs"/>
              </a:rPr>
              <a:t> </a:t>
            </a:r>
            <a:r>
              <a:rPr lang="en-US" sz="1800" dirty="0" smtClean="0"/>
              <a:t/>
            </a:r>
            <a:br>
              <a:rPr lang="en-US" sz="1800" dirty="0" smtClean="0"/>
            </a:br>
            <a:r>
              <a:rPr lang="en-US" sz="1800" dirty="0" smtClean="0"/>
              <a:t/>
            </a:r>
            <a:br>
              <a:rPr lang="en-US" sz="1800" dirty="0" smtClean="0"/>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smtClean="0"/>
              <a:t/>
            </a:r>
            <a:br>
              <a:rPr lang="x-none" sz="120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GB" sz="1600" b="1" dirty="0" smtClean="0">
                <a:solidFill>
                  <a:schemeClr val="accent1">
                    <a:lumMod val="75000"/>
                  </a:schemeClr>
                </a:solidFill>
                <a:latin typeface="Cambria" pitchFamily="18" charset="0"/>
              </a:rPr>
              <a:t>Council Regulation (EEC) No 4058/86 of 22 December 1986 concerning coordinated action to safeguard free access to cargoes in ocean trades, OJ L 378, 31.12.1986, p. 21.</a:t>
            </a:r>
            <a:r>
              <a:rPr lang="sr-Latn-CS" sz="1600" b="1" dirty="0" smtClean="0">
                <a:solidFill>
                  <a:schemeClr val="accent1">
                    <a:lumMod val="75000"/>
                  </a:schemeClr>
                </a:solidFill>
                <a:latin typeface="Cambria" pitchFamily="18" charset="0"/>
              </a:rPr>
              <a:t/>
            </a:r>
            <a:br>
              <a:rPr lang="sr-Latn-CS" sz="1600" b="1" dirty="0" smtClean="0">
                <a:solidFill>
                  <a:schemeClr val="accent1">
                    <a:lumMod val="75000"/>
                  </a:schemeClr>
                </a:solidFill>
                <a:latin typeface="Cambria" pitchFamily="18" charset="0"/>
              </a:rPr>
            </a:br>
            <a:r>
              <a:rPr lang="sr-Latn-CS" sz="1600" b="1" dirty="0" smtClean="0">
                <a:solidFill>
                  <a:schemeClr val="accent1">
                    <a:lumMod val="75000"/>
                  </a:schemeClr>
                </a:solidFill>
                <a:latin typeface="Cambria" pitchFamily="18" charset="0"/>
              </a:rPr>
              <a:t/>
            </a:r>
            <a:br>
              <a:rPr lang="sr-Latn-CS" sz="1600" b="1" dirty="0" smtClean="0">
                <a:solidFill>
                  <a:schemeClr val="accent1">
                    <a:lumMod val="75000"/>
                  </a:schemeClr>
                </a:solidFill>
                <a:latin typeface="Cambria" pitchFamily="18" charset="0"/>
              </a:rPr>
            </a:br>
            <a:r>
              <a:rPr lang="en-US" sz="1600" b="1" dirty="0" smtClean="0">
                <a:solidFill>
                  <a:schemeClr val="accent1">
                    <a:lumMod val="75000"/>
                  </a:schemeClr>
                </a:solidFill>
                <a:latin typeface="Cambria" pitchFamily="18" charset="0"/>
              </a:rPr>
              <a:t>Regulation (EC) No 789/2004 of the European Parliament and of the Council of 21 April 2004 on the transfer of cargo and passenger ships between registers within the Community and repealing Council Regulation (EEC) No 613/91</a:t>
            </a:r>
            <a:br>
              <a:rPr lang="en-US" sz="1600" b="1" dirty="0" smtClean="0">
                <a:solidFill>
                  <a:schemeClr val="accent1">
                    <a:lumMod val="75000"/>
                  </a:schemeClr>
                </a:solidFill>
                <a:latin typeface="Cambria" pitchFamily="18" charset="0"/>
              </a:rPr>
            </a:br>
            <a:r>
              <a:rPr lang="x-none" sz="1600" b="1" smtClean="0">
                <a:solidFill>
                  <a:schemeClr val="accent1">
                    <a:lumMod val="75000"/>
                  </a:schemeClr>
                </a:solidFill>
                <a:latin typeface="Cambria" pitchFamily="18" charset="0"/>
              </a:rPr>
              <a:t/>
            </a:r>
            <a:br>
              <a:rPr lang="x-none" sz="1600" b="1" smtClean="0">
                <a:solidFill>
                  <a:schemeClr val="accent1">
                    <a:lumMod val="75000"/>
                  </a:schemeClr>
                </a:solidFill>
                <a:latin typeface="Cambria" pitchFamily="18" charset="0"/>
              </a:rPr>
            </a:br>
            <a:r>
              <a:rPr lang="en-US" sz="1600" b="1" dirty="0" smtClean="0">
                <a:solidFill>
                  <a:schemeClr val="accent1">
                    <a:lumMod val="75000"/>
                  </a:schemeClr>
                </a:solidFill>
                <a:latin typeface="Cambria" pitchFamily="18" charset="0"/>
              </a:rPr>
              <a:t>NOT TRANSPOSED</a:t>
            </a:r>
            <a:r>
              <a:rPr lang="x-none" sz="12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2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200" dirty="0" smtClean="0"/>
              <a:t/>
            </a:r>
            <a:br>
              <a:rPr lang="en-US"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800" dirty="0" smtClean="0"/>
              <a:t/>
            </a:r>
            <a:br>
              <a:rPr lang="en-US" sz="1800" dirty="0" smtClean="0"/>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
        <p:nvSpPr>
          <p:cNvPr id="19" name="Down Arrow 18"/>
          <p:cNvSpPr/>
          <p:nvPr/>
        </p:nvSpPr>
        <p:spPr>
          <a:xfrm>
            <a:off x="3657600" y="4572000"/>
            <a:ext cx="1981200" cy="1371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smtClean="0"/>
              <a:t/>
            </a:r>
            <a:br>
              <a:rPr lang="x-none" sz="120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US" sz="1200" dirty="0" smtClean="0"/>
              <a:t/>
            </a:r>
            <a:br>
              <a:rPr lang="en-US" sz="1200" dirty="0" smtClean="0"/>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1600" dirty="0" smtClean="0"/>
              <a:t/>
            </a:r>
            <a:br>
              <a:rPr lang="en-US" sz="16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x-none" sz="2000" b="1" smtClean="0">
                <a:solidFill>
                  <a:schemeClr val="accent1">
                    <a:lumMod val="75000"/>
                  </a:schemeClr>
                </a:solidFill>
                <a:latin typeface="Cambria" pitchFamily="18" charset="0"/>
              </a:rPr>
              <a:t> </a:t>
            </a:r>
            <a:r>
              <a:rPr lang="x-none" sz="3200" b="1" smtClean="0">
                <a:solidFill>
                  <a:schemeClr val="accent1">
                    <a:lumMod val="75000"/>
                  </a:schemeClr>
                </a:solidFill>
                <a:latin typeface="Cambria" pitchFamily="18" charset="0"/>
              </a:rPr>
              <a:t>CURRENT AND FUTURE ACTIVITIES </a:t>
            </a: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400" dirty="0" smtClean="0"/>
              <a:t/>
            </a:r>
            <a:br>
              <a:rPr lang="en-US" sz="1400" dirty="0" smtClean="0"/>
            </a:br>
            <a:r>
              <a:rPr lang="en-GB" sz="1800" b="1" dirty="0" smtClean="0">
                <a:solidFill>
                  <a:schemeClr val="accent1">
                    <a:lumMod val="75000"/>
                  </a:schemeClr>
                </a:solidFill>
                <a:latin typeface="Cambria" pitchFamily="18" charset="0"/>
              </a:rPr>
              <a:t>Council Regulation (EEC) No 4058/86 starts with the application on the day Montenegro enters EU </a:t>
            </a: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800" dirty="0" smtClean="0"/>
              <a:t/>
            </a:r>
            <a:br>
              <a:rPr lang="en-US" sz="1800" dirty="0" smtClean="0"/>
            </a:br>
            <a:r>
              <a:rPr lang="en-US" sz="1800" dirty="0" smtClean="0"/>
              <a:t> </a:t>
            </a:r>
            <a:r>
              <a:rPr lang="en-US" sz="1800" b="1" dirty="0" smtClean="0">
                <a:solidFill>
                  <a:schemeClr val="accent1">
                    <a:lumMod val="75000"/>
                  </a:schemeClr>
                </a:solidFill>
                <a:latin typeface="Cambria" pitchFamily="18" charset="0"/>
              </a:rPr>
              <a:t>The </a:t>
            </a:r>
            <a:r>
              <a:rPr lang="x-none" sz="1800" b="1" smtClean="0">
                <a:solidFill>
                  <a:schemeClr val="accent1">
                    <a:lumMod val="75000"/>
                  </a:schemeClr>
                </a:solidFill>
                <a:latin typeface="Cambria" pitchFamily="18" charset="0"/>
              </a:rPr>
              <a:t>Regul</a:t>
            </a:r>
            <a:r>
              <a:rPr lang="en-US" sz="1800" b="1" dirty="0" smtClean="0">
                <a:solidFill>
                  <a:schemeClr val="accent1">
                    <a:lumMod val="75000"/>
                  </a:schemeClr>
                </a:solidFill>
                <a:latin typeface="Cambria" pitchFamily="18" charset="0"/>
              </a:rPr>
              <a:t>a</a:t>
            </a:r>
            <a:r>
              <a:rPr lang="x-none" sz="1800" b="1" smtClean="0">
                <a:solidFill>
                  <a:schemeClr val="accent1">
                    <a:lumMod val="75000"/>
                  </a:schemeClr>
                </a:solidFill>
                <a:latin typeface="Cambria" pitchFamily="18" charset="0"/>
              </a:rPr>
              <a:t>tion</a:t>
            </a:r>
            <a:r>
              <a:rPr lang="en-US" sz="1800" b="1" dirty="0" smtClean="0">
                <a:solidFill>
                  <a:schemeClr val="accent1">
                    <a:lumMod val="75000"/>
                  </a:schemeClr>
                </a:solidFill>
                <a:latin typeface="Cambria" pitchFamily="18" charset="0"/>
              </a:rPr>
              <a:t> 789/2004</a:t>
            </a:r>
            <a:r>
              <a:rPr lang="x-none" sz="1800" b="1" smtClean="0">
                <a:solidFill>
                  <a:schemeClr val="accent1">
                    <a:lumMod val="75000"/>
                  </a:schemeClr>
                </a:solidFill>
                <a:latin typeface="Cambria" pitchFamily="18" charset="0"/>
              </a:rPr>
              <a:t> </a:t>
            </a:r>
            <a:r>
              <a:rPr lang="x-none" sz="1800" b="1" dirty="0" smtClean="0">
                <a:solidFill>
                  <a:schemeClr val="accent1">
                    <a:lumMod val="75000"/>
                  </a:schemeClr>
                </a:solidFill>
                <a:latin typeface="Cambria" pitchFamily="18" charset="0"/>
              </a:rPr>
              <a:t>shall be</a:t>
            </a:r>
            <a:r>
              <a:rPr lang="en-US" sz="1800" b="1" dirty="0" smtClean="0">
                <a:solidFill>
                  <a:schemeClr val="accent1">
                    <a:lumMod val="75000"/>
                  </a:schemeClr>
                </a:solidFill>
                <a:latin typeface="Cambria" pitchFamily="18" charset="0"/>
              </a:rPr>
              <a:t> </a:t>
            </a:r>
            <a:r>
              <a:rPr lang="x-none" sz="1800" b="1" dirty="0" smtClean="0">
                <a:solidFill>
                  <a:schemeClr val="accent1">
                    <a:lumMod val="75000"/>
                  </a:schemeClr>
                </a:solidFill>
                <a:latin typeface="Cambria" pitchFamily="18" charset="0"/>
              </a:rPr>
              <a:t>implemented </a:t>
            </a:r>
            <a:r>
              <a:rPr lang="en-US" sz="1800" b="1" dirty="0" smtClean="0">
                <a:solidFill>
                  <a:schemeClr val="accent1">
                    <a:lumMod val="75000"/>
                  </a:schemeClr>
                </a:solidFill>
                <a:latin typeface="Cambria" pitchFamily="18" charset="0"/>
              </a:rPr>
              <a:t>into the law regulating the registration of ships in the corresponding register</a:t>
            </a:r>
            <a:br>
              <a:rPr lang="en-US" sz="1800" b="1" dirty="0" smtClean="0">
                <a:solidFill>
                  <a:schemeClr val="accent1">
                    <a:lumMod val="75000"/>
                  </a:schemeClr>
                </a:solidFill>
                <a:latin typeface="Cambria" pitchFamily="18" charset="0"/>
              </a:rPr>
            </a:br>
            <a:r>
              <a:rPr lang="sr-Latn-CS" sz="1800" b="1" dirty="0" smtClean="0">
                <a:solidFill>
                  <a:schemeClr val="accent1">
                    <a:lumMod val="75000"/>
                  </a:schemeClr>
                </a:solidFill>
                <a:latin typeface="Cambria" pitchFamily="18" charset="0"/>
              </a:rPr>
              <a:t>(deadline 2015)</a:t>
            </a:r>
            <a:r>
              <a:rPr lang="en-US" sz="2400"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4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400"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4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9221"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Thank you for your </a:t>
            </a:r>
            <a:r>
              <a:rPr lang="sr-Latn-CS" sz="3200" dirty="0" smtClean="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attention</a:t>
            </a:r>
            <a:endPar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endParaRPr>
          </a:p>
          <a:p>
            <a:pPr algn="ctr" fontAlgn="auto">
              <a:spcBef>
                <a:spcPts val="0"/>
              </a:spcBef>
              <a:spcAft>
                <a:spcPts val="0"/>
              </a:spcAft>
              <a:defRPr/>
            </a:pPr>
            <a:endParaRPr lang="sr-Latn-CS" sz="3200" dirty="0">
              <a:solidFill>
                <a:schemeClr val="accent2">
                  <a:lumMod val="20000"/>
                  <a:lumOff val="80000"/>
                </a:schemeClr>
              </a:solidFill>
              <a:effectLst>
                <a:reflection blurRad="6350" stA="60000" endA="900" endPos="58000" dir="5400000" sy="-100000" algn="bl" rotWithShape="0"/>
              </a:effectLst>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effectLst>
                  <a:reflection blurRad="6350" stA="60000" endA="900" endPos="58000" dir="5400000" sy="-100000" algn="bl" rotWithShape="0"/>
                </a:effectLst>
                <a:latin typeface="Cambria" pitchFamily="18" charset="0"/>
              </a:rPr>
              <a:t>QUESTIONS</a:t>
            </a:r>
            <a:endParaRPr lang="hr-HR" sz="4000" b="1" dirty="0">
              <a:solidFill>
                <a:schemeClr val="accent2">
                  <a:lumMod val="20000"/>
                  <a:lumOff val="80000"/>
                </a:schemeClr>
              </a:solidFill>
              <a:effectLst>
                <a:reflection blurRad="6350" stA="60000" endA="900" endPos="58000" dir="5400000" sy="-100000" algn="bl" rotWithShape="0"/>
              </a:effectLst>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TotalTime>
  <Words>301</Words>
  <Application>Microsoft Office PowerPoint</Application>
  <PresentationFormat>On-screen Show (4:3)</PresentationFormat>
  <Paragraphs>112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CONTENT</vt:lpstr>
      <vt:lpstr>Slide 4</vt:lpstr>
      <vt:lpstr>                LEGAL FRAMEWORK  - Law on sea (Official Gazette CG no. 17/07 )  Article 6  Cabotage and transport of goods and passengers between domestic ports can only be made by boats, yachts or vessels belonging to Montenegrin nationals.   It is not considered a cabotage a foreign yacht transportation of persons, if the transport is performed without compensation, unless a special law stipulates otherwise.   Exceptionally, the Ministry may authorize:  1) transportation of empty containers by foreign ships in their exploitation between local ports, provided reciprocity; 2) transporting people and goods by foreign ship, yacht or boat between domestic ports, if required by economic interest of Montenegro.       </vt:lpstr>
      <vt:lpstr>                CURRENT AND FUTURE ACTIVITIES    - Amendments on Law on sea (Official Gazette CG no. 17/07 ) with the obligation that Council Regulation (EEC) No 3577/92  and 4055/86 starts with the application on the day Montenegro enters EU  The reason: Limited market would  put domestic boat owners in an unfavorable situation. Because of its characteristics such vessels can not be used for any other purposes and they fully meet the demand of the Montenegrin market, further more there is an excess of supply over demand. Owners of all these ships are entrepreneurs and typically have only one ship that is used only during the summer season.          </vt:lpstr>
      <vt:lpstr>             Council Regulation (EEC) No 4058/86 of 22 December 1986 concerning coordinated action to safeguard free access to cargoes in ocean trades, OJ L 378, 31.12.1986, p. 21.  Regulation (EC) No 789/2004 of the European Parliament and of the Council of 21 April 2004 on the transfer of cargo and passenger ships between registers within the Community and repealing Council Regulation (EEC) No 613/91  NOT TRANSPOSED           </vt:lpstr>
      <vt:lpstr>                     CURRENT AND FUTURE ACTIVITIES     Council Regulation (EEC) No 4058/86 starts with the application on the day Montenegro enters EU    The Regulation 789/2004 shall be implemented into the law regulating the registration of ships in the corresponding register (deadline 2015)       </vt:lpstr>
      <vt:lpstr>Slide 9</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damir.sabanovic</dc:creator>
  <cp:lastModifiedBy>ana.kusovac</cp:lastModifiedBy>
  <cp:revision>63</cp:revision>
  <dcterms:created xsi:type="dcterms:W3CDTF">2013-02-18T10:18:27Z</dcterms:created>
  <dcterms:modified xsi:type="dcterms:W3CDTF">2013-05-17T08:46:18Z</dcterms:modified>
</cp:coreProperties>
</file>