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3" r:id="rId3"/>
    <p:sldId id="258" r:id="rId4"/>
    <p:sldId id="274" r:id="rId5"/>
    <p:sldId id="275" r:id="rId6"/>
    <p:sldId id="276" r:id="rId7"/>
    <p:sldId id="261" r:id="rId8"/>
    <p:sldId id="271" r:id="rId9"/>
    <p:sldId id="272" r:id="rId10"/>
    <p:sldId id="277" r:id="rId11"/>
    <p:sldId id="259"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638" autoAdjust="0"/>
  </p:normalViewPr>
  <p:slideViewPr>
    <p:cSldViewPr>
      <p:cViewPr varScale="1">
        <p:scale>
          <a:sx n="70" d="100"/>
          <a:sy n="70" d="100"/>
        </p:scale>
        <p:origin x="-1164" y="-102"/>
      </p:cViewPr>
      <p:guideLst>
        <p:guide orient="horz" pos="2160"/>
        <p:guide pos="2880"/>
      </p:guideLst>
    </p:cSldViewPr>
  </p:slideViewPr>
  <p:outlineViewPr>
    <p:cViewPr>
      <p:scale>
        <a:sx n="33" d="100"/>
        <a:sy n="33" d="100"/>
      </p:scale>
      <p:origin x="0" y="78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49D3DB7-7676-468F-BBAE-9F45E573CAB1}"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F12082-8458-4339-A2AE-50B0F905EE2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FA1A49F-D363-4909-BCB2-352E8DB9E7DE}"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A32C2E-7CEF-4E8C-930B-D00461EE714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C5E496B-9AEF-41EB-BE47-9ED16B38067C}"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0B4136-6A17-4970-ABA4-A5BC5EE37E4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0DC77B3-32DD-4584-918D-231BFAC957AD}" type="datetimeFigureOut">
              <a:rPr lang="en-US"/>
              <a:pPr>
                <a:defRPr/>
              </a:pPr>
              <a:t>5/17/2013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2B930BE-F1D8-4F33-A793-F9A42DC53FB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02FE150-E5EB-40A0-A273-8530E19D2519}" type="datetimeFigureOut">
              <a:rPr lang="en-US"/>
              <a:pPr>
                <a:defRPr/>
              </a:pPr>
              <a:t>5/17/2013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235FE03-3628-480F-98FA-FD1FE28D55F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3481F18-B794-44D6-BA2B-38995747F098}" type="datetimeFigureOut">
              <a:rPr lang="en-US"/>
              <a:pPr>
                <a:defRPr/>
              </a:pPr>
              <a:t>5/17/2013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E908454-07A7-46C9-9EA8-4CCEA6024F5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0863109-526E-42C9-B531-B81B20D0C4E7}" type="datetimeFigureOut">
              <a:rPr lang="en-US"/>
              <a:pPr>
                <a:defRPr/>
              </a:pPr>
              <a:t>5/17/2013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680801C-512B-4020-8E0F-BE01D7B3C41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C14969D-76F4-4272-A91D-83DFCF8A927F}" type="datetimeFigureOut">
              <a:rPr lang="en-US"/>
              <a:pPr>
                <a:defRPr/>
              </a:pPr>
              <a:t>5/17/2013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46C4CD3-DA91-4F30-A769-CD7C2D4921F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8176DF2-5277-48F8-8B74-F592A47A8609}" type="datetimeFigureOut">
              <a:rPr lang="en-US"/>
              <a:pPr>
                <a:defRPr/>
              </a:pPr>
              <a:t>5/17/2013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D00F51F-2B6B-475E-BFC2-20D39CE5633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FEB335B-E793-42B9-9270-7F13EB2612A4}"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7F5F275-5D88-46D2-85DD-F9EB0C9805B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5FEC8D5-CA84-4FCB-A121-638A480D47F1}"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DACECB-5400-4562-88D8-9F5FA08EBB1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29BA4D4-0ADA-4176-B7C9-CA6BFEDDE293}" type="datetimeFigureOut">
              <a:rPr lang="en-US"/>
              <a:pPr>
                <a:defRPr/>
              </a:pPr>
              <a:t>5/17/2013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4EBEE99-9A5A-4C86-A720-EE9BF1569AB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 </a:t>
            </a:r>
            <a:r>
              <a:rPr lang="en-US" sz="1600" b="1" i="1" dirty="0" smtClean="0">
                <a:solidFill>
                  <a:schemeClr val="bg1"/>
                </a:solidFill>
                <a:latin typeface="Cambria" pitchFamily="18" charset="0"/>
              </a:rPr>
              <a:t>1</a:t>
            </a:r>
            <a:r>
              <a:rPr lang="x-none" sz="1600" b="1" i="1" dirty="0" smtClean="0">
                <a:solidFill>
                  <a:schemeClr val="bg1"/>
                </a:solidFill>
                <a:latin typeface="Cambria" pitchFamily="18" charset="0"/>
              </a:rPr>
              <a:t>4</a:t>
            </a:r>
            <a:r>
              <a:rPr lang="en-US"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x-none" sz="1600" b="1" i="1" dirty="0" smtClean="0">
                <a:solidFill>
                  <a:schemeClr val="bg1"/>
                </a:solidFill>
                <a:latin typeface="Cambria" pitchFamily="18" charset="0"/>
              </a:rPr>
              <a:t>Transport </a:t>
            </a:r>
            <a:r>
              <a:rPr lang="en-US" sz="1600" b="1" i="1" dirty="0" smtClean="0">
                <a:solidFill>
                  <a:schemeClr val="bg1"/>
                </a:solidFill>
                <a:latin typeface="Cambria" pitchFamily="18" charset="0"/>
              </a:rPr>
              <a:t>Policy</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rPr>
              <a:t>Bilateral screening: Chapter</a:t>
            </a:r>
            <a:r>
              <a:rPr lang="x-none" sz="2600">
                <a:solidFill>
                  <a:schemeClr val="accent2">
                    <a:lumMod val="20000"/>
                    <a:lumOff val="80000"/>
                  </a:schemeClr>
                </a:solidFill>
                <a:latin typeface="Cambria" pitchFamily="18" charset="0"/>
              </a:rPr>
              <a:t> </a:t>
            </a:r>
            <a:r>
              <a:rPr lang="en-US" sz="2600" dirty="0" smtClean="0">
                <a:solidFill>
                  <a:schemeClr val="accent2">
                    <a:lumMod val="20000"/>
                    <a:lumOff val="80000"/>
                  </a:schemeClr>
                </a:solidFill>
                <a:latin typeface="Cambria" pitchFamily="18" charset="0"/>
              </a:rPr>
              <a:t>1</a:t>
            </a:r>
            <a:r>
              <a:rPr lang="x-none" sz="2600" dirty="0" smtClean="0">
                <a:solidFill>
                  <a:schemeClr val="accent2">
                    <a:lumMod val="20000"/>
                    <a:lumOff val="80000"/>
                  </a:schemeClr>
                </a:solidFill>
                <a:latin typeface="Cambria" pitchFamily="18" charset="0"/>
              </a:rPr>
              <a:t>4</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p>
          <a:p>
            <a:pPr algn="ctr" fontAlgn="auto">
              <a:spcBef>
                <a:spcPts val="0"/>
              </a:spcBef>
              <a:spcAft>
                <a:spcPts val="0"/>
              </a:spcAft>
              <a:defRPr/>
            </a:pPr>
            <a:endParaRPr lang="en-US" sz="1600" i="1" dirty="0" smtClean="0">
              <a:solidFill>
                <a:schemeClr val="accent2">
                  <a:lumMod val="40000"/>
                  <a:lumOff val="60000"/>
                </a:schemeClr>
              </a:solidFill>
              <a:latin typeface="Cambria" pitchFamily="18" charset="0"/>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smtClean="0">
                <a:solidFill>
                  <a:schemeClr val="accent2">
                    <a:lumMod val="60000"/>
                    <a:lumOff val="40000"/>
                  </a:schemeClr>
                </a:solidFill>
                <a:latin typeface="Cambria" pitchFamily="18" charset="0"/>
                <a:cs typeface="Arial" pitchFamily="34" charset="0"/>
              </a:rPr>
              <a:t>s 27-30</a:t>
            </a:r>
            <a:r>
              <a:rPr lang="x-none" sz="2000" b="1" smtClean="0">
                <a:solidFill>
                  <a:schemeClr val="accent2">
                    <a:lumMod val="60000"/>
                    <a:lumOff val="40000"/>
                  </a:schemeClr>
                </a:solidFill>
                <a:latin typeface="Cambria" pitchFamily="18" charset="0"/>
                <a:cs typeface="Arial" pitchFamily="34" charset="0"/>
              </a:rPr>
              <a:t>May </a:t>
            </a:r>
            <a:r>
              <a:rPr lang="sr-Latn-CS" sz="2000" b="1" dirty="0" smtClean="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p:txBody>
      </p:sp>
      <p:grpSp>
        <p:nvGrpSpPr>
          <p:cNvPr id="2056"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3"/>
          <a:srcRect/>
          <a:stretch>
            <a:fillRect/>
          </a:stretch>
        </p:blipFill>
        <p:spPr bwMode="auto">
          <a:xfrm>
            <a:off x="3429000" y="2743200"/>
            <a:ext cx="2286000" cy="990600"/>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a:t>
            </a:r>
            <a:r>
              <a:rPr lang="x-none" b="1" dirty="0" smtClean="0">
                <a:solidFill>
                  <a:schemeClr val="accent2">
                    <a:lumMod val="20000"/>
                    <a:lumOff val="80000"/>
                  </a:schemeClr>
                </a:solidFill>
                <a:latin typeface="Cambria" pitchFamily="18" charset="0"/>
                <a:cs typeface="Arial" charset="0"/>
              </a:rPr>
              <a:t>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i="1" dirty="0" smtClean="0">
                <a:solidFill>
                  <a:srgbClr val="632523"/>
                </a:solidFill>
                <a:cs typeface="Arial" charset="0"/>
              </a:rPr>
              <a:t>Chapter </a:t>
            </a:r>
            <a:r>
              <a:rPr lang="sr-Latn-CS" sz="1100" b="1" i="1" dirty="0" smtClean="0">
                <a:solidFill>
                  <a:srgbClr val="632523"/>
                </a:solidFill>
                <a:cs typeface="Arial" charset="0"/>
              </a:rPr>
              <a:t>14</a:t>
            </a:r>
            <a:r>
              <a:rPr lang="en-US" sz="1100" b="1" i="1" dirty="0" smtClean="0">
                <a:solidFill>
                  <a:srgbClr val="632523"/>
                </a:solidFill>
                <a:cs typeface="Arial" charset="0"/>
              </a:rPr>
              <a:t>:  </a:t>
            </a:r>
            <a:r>
              <a:rPr lang="sr-Latn-CS" sz="1100" b="1" i="1" dirty="0" smtClean="0">
                <a:solidFill>
                  <a:srgbClr val="632523"/>
                </a:solidFill>
                <a:cs typeface="Arial" charset="0"/>
              </a:rPr>
              <a:t>TRANSPORT POLICY</a:t>
            </a:r>
            <a:endParaRPr lang="pl-PL" sz="1100" b="1" i="1" dirty="0">
              <a:solidFill>
                <a:srgbClr val="632523"/>
              </a:solidFill>
              <a:cs typeface="Arial" charset="0"/>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524000"/>
            <a:ext cx="8686800" cy="3742563"/>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anchor="ctr">
            <a:spAutoFit/>
          </a:bodyPr>
          <a:lstStyle/>
          <a:p>
            <a:pPr algn="ctr" fontAlgn="auto">
              <a:spcBef>
                <a:spcPts val="0"/>
              </a:spcBef>
              <a:spcAft>
                <a:spcPts val="0"/>
              </a:spcAft>
              <a:defRPr/>
            </a:pPr>
            <a:r>
              <a:rPr lang="sr-Latn-CS" sz="6000" b="1" i="1" dirty="0" smtClean="0">
                <a:solidFill>
                  <a:schemeClr val="tx2">
                    <a:lumMod val="75000"/>
                  </a:schemeClr>
                </a:solidFill>
                <a:effectLst>
                  <a:outerShdw blurRad="38100" dist="38100" dir="2700000" algn="tl">
                    <a:srgbClr val="000000">
                      <a:alpha val="43137"/>
                    </a:srgbClr>
                  </a:outerShdw>
                </a:effectLst>
                <a:latin typeface="Cambria" pitchFamily="18" charset="0"/>
              </a:rPr>
              <a:t>SOCIAL ASPECTS</a:t>
            </a:r>
            <a:r>
              <a:rPr lang="sr-Latn-CS" sz="6000" b="1" dirty="0" smtClean="0">
                <a:solidFill>
                  <a:schemeClr val="tx1">
                    <a:lumMod val="85000"/>
                    <a:lumOff val="15000"/>
                  </a:schemeClr>
                </a:solidFill>
                <a:latin typeface="Cambria" pitchFamily="18" charset="0"/>
              </a:rPr>
              <a:t/>
            </a:r>
            <a:br>
              <a:rPr lang="sr-Latn-CS" sz="6000" b="1" dirty="0" smtClean="0">
                <a:solidFill>
                  <a:schemeClr val="tx1">
                    <a:lumMod val="85000"/>
                    <a:lumOff val="15000"/>
                  </a:schemeClr>
                </a:solidFill>
                <a:latin typeface="Cambria" pitchFamily="18" charset="0"/>
              </a:rPr>
            </a:br>
            <a:endParaRPr lang="sr-Latn-CS" sz="6000" b="1" dirty="0" smtClean="0">
              <a:solidFill>
                <a:schemeClr val="tx1">
                  <a:lumMod val="85000"/>
                  <a:lumOff val="15000"/>
                </a:schemeClr>
              </a:solidFill>
              <a:latin typeface="Cambria" pitchFamily="18" charset="0"/>
            </a:endParaRPr>
          </a:p>
          <a:p>
            <a:pPr algn="ctr" fontAlgn="auto">
              <a:spcBef>
                <a:spcPts val="0"/>
              </a:spcBef>
              <a:spcAft>
                <a:spcPts val="0"/>
              </a:spcAft>
              <a:defRPr/>
            </a:pPr>
            <a:endParaRPr lang="sr-Latn-CS" sz="2000" b="1" i="1" dirty="0" smtClean="0">
              <a:solidFill>
                <a:schemeClr val="tx1">
                  <a:lumMod val="85000"/>
                  <a:lumOff val="15000"/>
                </a:schemeClr>
              </a:solidFill>
              <a:latin typeface="Cambria" pitchFamily="18" charset="0"/>
            </a:endParaRPr>
          </a:p>
          <a:p>
            <a:pPr algn="ctr" fontAlgn="auto">
              <a:spcBef>
                <a:spcPts val="0"/>
              </a:spcBef>
              <a:spcAft>
                <a:spcPts val="0"/>
              </a:spcAft>
              <a:defRPr/>
            </a:pPr>
            <a:endParaRPr lang="sr-Latn-CS" sz="2000" b="1" i="1" dirty="0" smtClean="0">
              <a:solidFill>
                <a:schemeClr val="tx1">
                  <a:lumMod val="85000"/>
                  <a:lumOff val="15000"/>
                </a:schemeClr>
              </a:solidFill>
              <a:latin typeface="Cambria" pitchFamily="18" charset="0"/>
            </a:endParaRPr>
          </a:p>
          <a:p>
            <a:pPr algn="ctr" fontAlgn="auto">
              <a:spcBef>
                <a:spcPts val="0"/>
              </a:spcBef>
              <a:spcAft>
                <a:spcPts val="0"/>
              </a:spcAft>
              <a:defRPr/>
            </a:pPr>
            <a:endParaRPr lang="sr-Latn-CS" sz="2000" b="1" i="1" dirty="0" smtClean="0">
              <a:solidFill>
                <a:schemeClr val="tx1">
                  <a:lumMod val="85000"/>
                  <a:lumOff val="15000"/>
                </a:schemeClr>
              </a:solidFill>
              <a:latin typeface="Cambria" pitchFamily="18" charset="0"/>
            </a:endParaRPr>
          </a:p>
          <a:p>
            <a:pPr algn="ctr" fontAlgn="auto">
              <a:spcBef>
                <a:spcPts val="0"/>
              </a:spcBef>
              <a:spcAft>
                <a:spcPts val="0"/>
              </a:spcAft>
              <a:defRPr/>
            </a:pPr>
            <a:endParaRPr lang="sr-Latn-CS" sz="2000" b="1" i="1" dirty="0" smtClean="0">
              <a:solidFill>
                <a:schemeClr val="tx1">
                  <a:lumMod val="85000"/>
                  <a:lumOff val="15000"/>
                </a:schemeClr>
              </a:solidFill>
              <a:latin typeface="Cambria" pitchFamily="18" charset="0"/>
            </a:endParaRPr>
          </a:p>
          <a:p>
            <a:pPr algn="ctr" fontAlgn="auto">
              <a:spcBef>
                <a:spcPts val="0"/>
              </a:spcBef>
              <a:spcAft>
                <a:spcPts val="0"/>
              </a:spcAft>
              <a:defRPr/>
            </a:pPr>
            <a:r>
              <a:rPr lang="en-US" sz="1200" b="1" i="1" dirty="0" smtClean="0">
                <a:solidFill>
                  <a:schemeClr val="tx1">
                    <a:lumMod val="85000"/>
                    <a:lumOff val="15000"/>
                  </a:schemeClr>
                </a:solidFill>
                <a:latin typeface="Cambria" pitchFamily="18" charset="0"/>
              </a:rPr>
              <a:t>Lidija Mitrovic</a:t>
            </a:r>
          </a:p>
          <a:p>
            <a:pPr marL="14288" indent="-14288" algn="ctr">
              <a:spcAft>
                <a:spcPct val="10000"/>
              </a:spcAft>
              <a:buClr>
                <a:srgbClr val="FF0000"/>
              </a:buClr>
              <a:buFont typeface="Wingdings" pitchFamily="2" charset="2"/>
              <a:buNone/>
            </a:pPr>
            <a:r>
              <a:rPr lang="en-US" sz="1200" b="1" i="1" dirty="0" smtClean="0">
                <a:solidFill>
                  <a:schemeClr val="tx1">
                    <a:lumMod val="85000"/>
                    <a:lumOff val="15000"/>
                  </a:schemeClr>
                </a:solidFill>
                <a:latin typeface="Cambria" pitchFamily="18" charset="0"/>
              </a:rPr>
              <a:t>Ministry of transport and maritime affairs</a:t>
            </a:r>
          </a:p>
          <a:p>
            <a:pPr marL="14288" indent="-14288" algn="ctr">
              <a:spcAft>
                <a:spcPct val="10000"/>
              </a:spcAft>
              <a:buClr>
                <a:srgbClr val="FF0000"/>
              </a:buClr>
              <a:buFont typeface="Wingdings" pitchFamily="2" charset="2"/>
              <a:buNone/>
            </a:pPr>
            <a:r>
              <a:rPr lang="en-US" sz="1200" b="1" i="1" dirty="0" smtClean="0">
                <a:solidFill>
                  <a:schemeClr val="tx1">
                    <a:lumMod val="85000"/>
                    <a:lumOff val="15000"/>
                  </a:schemeClr>
                </a:solidFill>
                <a:latin typeface="Cambria" pitchFamily="18" charset="0"/>
              </a:rPr>
              <a:t>lidija.mitrovic@msp.gov.me</a:t>
            </a:r>
            <a:endParaRPr lang="x-none" sz="1600" b="1" i="1" dirty="0" smtClean="0">
              <a:solidFill>
                <a:schemeClr val="tx1">
                  <a:lumMod val="85000"/>
                  <a:lumOff val="15000"/>
                </a:schemeClr>
              </a:solidFill>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a:t>
            </a:r>
            <a:r>
              <a:rPr lang="x-none" b="1" dirty="0" smtClean="0">
                <a:solidFill>
                  <a:schemeClr val="accent2">
                    <a:lumMod val="20000"/>
                    <a:lumOff val="80000"/>
                  </a:schemeClr>
                </a:solidFill>
                <a:latin typeface="Cambria" pitchFamily="18" charset="0"/>
                <a:cs typeface="Arial" charset="0"/>
              </a:rPr>
              <a:t>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307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i="1" dirty="0" smtClean="0">
                <a:solidFill>
                  <a:srgbClr val="632523"/>
                </a:solidFill>
                <a:cs typeface="Arial" charset="0"/>
              </a:rPr>
              <a:t>Chapter </a:t>
            </a:r>
            <a:r>
              <a:rPr lang="sr-Latn-CS" sz="1100" b="1" i="1" dirty="0" smtClean="0">
                <a:solidFill>
                  <a:srgbClr val="632523"/>
                </a:solidFill>
                <a:cs typeface="Arial" charset="0"/>
              </a:rPr>
              <a:t>14</a:t>
            </a:r>
            <a:r>
              <a:rPr lang="en-US" sz="1100" b="1" i="1" dirty="0" smtClean="0">
                <a:solidFill>
                  <a:srgbClr val="632523"/>
                </a:solidFill>
                <a:cs typeface="Arial" charset="0"/>
              </a:rPr>
              <a:t>:  </a:t>
            </a:r>
            <a:r>
              <a:rPr lang="sr-Latn-CS" sz="1100" b="1" i="1" dirty="0" smtClean="0">
                <a:solidFill>
                  <a:srgbClr val="632523"/>
                </a:solidFill>
                <a:cs typeface="Arial" charset="0"/>
              </a:rPr>
              <a:t>TRANSPORT POLICY</a:t>
            </a:r>
            <a:endParaRPr lang="pl-PL" sz="1100" b="1" i="1" dirty="0">
              <a:solidFill>
                <a:srgbClr val="632523"/>
              </a:solidFill>
              <a:cs typeface="Arial" charset="0"/>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457200" y="1066800"/>
            <a:ext cx="8686800" cy="5047536"/>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anchor="ctr">
            <a:spAutoFit/>
          </a:bodyPr>
          <a:lstStyle/>
          <a:p>
            <a:pPr eaLnBrk="0" hangingPunct="0">
              <a:defRPr/>
            </a:pPr>
            <a:r>
              <a:rPr lang="en-US" sz="1200" dirty="0">
                <a:solidFill>
                  <a:srgbClr val="000000"/>
                </a:solidFill>
                <a:latin typeface="Cambria" pitchFamily="18" charset="0"/>
                <a:ea typeface="Times New Roman" pitchFamily="18" charset="0"/>
              </a:rPr>
              <a:t> </a:t>
            </a:r>
            <a:endParaRPr lang="x-none" sz="1200" dirty="0">
              <a:solidFill>
                <a:srgbClr val="000000"/>
              </a:solidFill>
              <a:latin typeface="Cambria" pitchFamily="18" charset="0"/>
              <a:ea typeface="Times New Roman" pitchFamily="18" charset="0"/>
            </a:endParaRPr>
          </a:p>
          <a:p>
            <a:pPr eaLnBrk="0" hangingPunct="0">
              <a:defRPr/>
            </a:pPr>
            <a:endParaRPr lang="x-none" sz="2000" dirty="0">
              <a:solidFill>
                <a:srgbClr val="000000"/>
              </a:solidFill>
              <a:latin typeface="Cambria" pitchFamily="18" charset="0"/>
              <a:ea typeface="Times New Roman" pitchFamily="18" charset="0"/>
            </a:endParaRPr>
          </a:p>
          <a:p>
            <a:pPr marL="14288" indent="-14288" eaLnBrk="0" hangingPunct="0">
              <a:spcAft>
                <a:spcPct val="10000"/>
              </a:spcAft>
              <a:buFont typeface="Wingdings" pitchFamily="2" charset="2"/>
              <a:buChar char="Ø"/>
              <a:defRPr/>
            </a:pPr>
            <a:r>
              <a:rPr lang="en-US" sz="2000" dirty="0" smtClean="0">
                <a:solidFill>
                  <a:schemeClr val="accent1">
                    <a:lumMod val="50000"/>
                  </a:schemeClr>
                </a:solidFill>
                <a:effectLst>
                  <a:outerShdw blurRad="38100" dist="38100" dir="2700000" algn="tl">
                    <a:srgbClr val="000000">
                      <a:alpha val="43137"/>
                    </a:srgbClr>
                  </a:outerShdw>
                </a:effectLst>
                <a:latin typeface="Cambria" pitchFamily="18" charset="0"/>
              </a:rPr>
              <a:t>Council </a:t>
            </a:r>
            <a:r>
              <a:rPr lang="en-US" sz="2000" dirty="0">
                <a:solidFill>
                  <a:schemeClr val="accent1">
                    <a:lumMod val="50000"/>
                  </a:schemeClr>
                </a:solidFill>
                <a:effectLst>
                  <a:outerShdw blurRad="38100" dist="38100" dir="2700000" algn="tl">
                    <a:srgbClr val="000000">
                      <a:alpha val="43137"/>
                    </a:srgbClr>
                  </a:outerShdw>
                </a:effectLst>
                <a:latin typeface="Cambria" pitchFamily="18" charset="0"/>
              </a:rPr>
              <a:t>Directive 1999/63/EC of 21 June 1999 concerning the Agreement on the </a:t>
            </a:r>
            <a:r>
              <a:rPr lang="en-US" sz="2000" dirty="0" err="1">
                <a:solidFill>
                  <a:schemeClr val="accent1">
                    <a:lumMod val="50000"/>
                  </a:schemeClr>
                </a:solidFill>
                <a:effectLst>
                  <a:outerShdw blurRad="38100" dist="38100" dir="2700000" algn="tl">
                    <a:srgbClr val="000000">
                      <a:alpha val="43137"/>
                    </a:srgbClr>
                  </a:outerShdw>
                </a:effectLst>
                <a:latin typeface="Cambria" pitchFamily="18" charset="0"/>
              </a:rPr>
              <a:t>organisation</a:t>
            </a:r>
            <a:r>
              <a:rPr lang="en-US" sz="2000" dirty="0">
                <a:solidFill>
                  <a:schemeClr val="accent1">
                    <a:lumMod val="50000"/>
                  </a:schemeClr>
                </a:solidFill>
                <a:effectLst>
                  <a:outerShdw blurRad="38100" dist="38100" dir="2700000" algn="tl">
                    <a:srgbClr val="000000">
                      <a:alpha val="43137"/>
                    </a:srgbClr>
                  </a:outerShdw>
                </a:effectLst>
                <a:latin typeface="Cambria" pitchFamily="18" charset="0"/>
              </a:rPr>
              <a:t> of working time of seafarers concluded by the European Community </a:t>
            </a:r>
            <a:r>
              <a:rPr lang="en-US" sz="2000" dirty="0" err="1">
                <a:solidFill>
                  <a:schemeClr val="accent1">
                    <a:lumMod val="50000"/>
                  </a:schemeClr>
                </a:solidFill>
                <a:effectLst>
                  <a:outerShdw blurRad="38100" dist="38100" dir="2700000" algn="tl">
                    <a:srgbClr val="000000">
                      <a:alpha val="43137"/>
                    </a:srgbClr>
                  </a:outerShdw>
                </a:effectLst>
                <a:latin typeface="Cambria" pitchFamily="18" charset="0"/>
              </a:rPr>
              <a:t>Shipowners'</a:t>
            </a:r>
            <a:r>
              <a:rPr lang="en-US" sz="2000" dirty="0">
                <a:solidFill>
                  <a:schemeClr val="accent1">
                    <a:lumMod val="50000"/>
                  </a:schemeClr>
                </a:solidFill>
                <a:effectLst>
                  <a:outerShdw blurRad="38100" dist="38100" dir="2700000" algn="tl">
                    <a:srgbClr val="000000">
                      <a:alpha val="43137"/>
                    </a:srgbClr>
                  </a:outerShdw>
                </a:effectLst>
                <a:latin typeface="Cambria" pitchFamily="18" charset="0"/>
              </a:rPr>
              <a:t> Association (ECSA) and the Federation of Transport Workers' Unions in the European Union (FST</a:t>
            </a:r>
            <a:r>
              <a:rPr lang="en-US" sz="2000" dirty="0" smtClean="0">
                <a:solidFill>
                  <a:schemeClr val="accent1">
                    <a:lumMod val="50000"/>
                  </a:schemeClr>
                </a:solidFill>
                <a:effectLst>
                  <a:outerShdw blurRad="38100" dist="38100" dir="2700000" algn="tl">
                    <a:srgbClr val="000000">
                      <a:alpha val="43137"/>
                    </a:srgbClr>
                  </a:outerShdw>
                </a:effectLst>
                <a:latin typeface="Cambria" pitchFamily="18" charset="0"/>
              </a:rPr>
              <a:t>)</a:t>
            </a:r>
            <a:endParaRPr lang="x-none" sz="2000" dirty="0" smtClean="0">
              <a:solidFill>
                <a:schemeClr val="accent1">
                  <a:lumMod val="50000"/>
                </a:schemeClr>
              </a:solidFill>
              <a:effectLst>
                <a:outerShdw blurRad="38100" dist="38100" dir="2700000" algn="tl">
                  <a:srgbClr val="000000">
                    <a:alpha val="43137"/>
                  </a:srgbClr>
                </a:outerShdw>
              </a:effectLst>
              <a:latin typeface="Cambria" pitchFamily="18" charset="0"/>
            </a:endParaRPr>
          </a:p>
          <a:p>
            <a:pPr marL="14288" indent="-14288" algn="ctr" eaLnBrk="0" hangingPunct="0">
              <a:spcAft>
                <a:spcPct val="10000"/>
              </a:spcAft>
              <a:buClr>
                <a:srgbClr val="FF0000"/>
              </a:buClr>
              <a:buFont typeface="Wingdings" pitchFamily="2" charset="2"/>
              <a:buChar char="Ø"/>
              <a:defRPr/>
            </a:pPr>
            <a:endParaRPr lang="x-none" sz="2000" dirty="0">
              <a:solidFill>
                <a:schemeClr val="accent1">
                  <a:lumMod val="50000"/>
                </a:schemeClr>
              </a:solidFill>
              <a:effectLst>
                <a:outerShdw blurRad="38100" dist="38100" dir="2700000" algn="tl">
                  <a:srgbClr val="000000">
                    <a:alpha val="43137"/>
                  </a:srgbClr>
                </a:outerShdw>
              </a:effectLst>
              <a:latin typeface="Cambria" pitchFamily="18" charset="0"/>
            </a:endParaRPr>
          </a:p>
          <a:p>
            <a:pPr marL="14288" indent="-14288" eaLnBrk="0" hangingPunct="0">
              <a:spcAft>
                <a:spcPct val="10000"/>
              </a:spcAft>
              <a:buFont typeface="Wingdings" pitchFamily="2" charset="2"/>
              <a:buChar char="Ø"/>
              <a:defRPr/>
            </a:pPr>
            <a:r>
              <a:rPr lang="en-US" sz="2000" dirty="0">
                <a:solidFill>
                  <a:schemeClr val="accent1">
                    <a:lumMod val="50000"/>
                  </a:schemeClr>
                </a:solidFill>
                <a:effectLst>
                  <a:outerShdw blurRad="38100" dist="38100" dir="2700000" algn="tl">
                    <a:srgbClr val="000000">
                      <a:alpha val="43137"/>
                    </a:srgbClr>
                  </a:outerShdw>
                </a:effectLst>
                <a:latin typeface="Cambria" pitchFamily="18" charset="0"/>
              </a:rPr>
              <a:t>Council Directive 2009/13/EC of 16 February 2009 implementing the Agreement concluded by the European Community </a:t>
            </a:r>
            <a:r>
              <a:rPr lang="en-US" sz="2000" dirty="0" err="1">
                <a:solidFill>
                  <a:schemeClr val="accent1">
                    <a:lumMod val="50000"/>
                  </a:schemeClr>
                </a:solidFill>
                <a:effectLst>
                  <a:outerShdw blurRad="38100" dist="38100" dir="2700000" algn="tl">
                    <a:srgbClr val="000000">
                      <a:alpha val="43137"/>
                    </a:srgbClr>
                  </a:outerShdw>
                </a:effectLst>
                <a:latin typeface="Cambria" pitchFamily="18" charset="0"/>
              </a:rPr>
              <a:t>Shipowners’</a:t>
            </a:r>
            <a:r>
              <a:rPr lang="en-US" sz="2000" dirty="0">
                <a:solidFill>
                  <a:schemeClr val="accent1">
                    <a:lumMod val="50000"/>
                  </a:schemeClr>
                </a:solidFill>
                <a:effectLst>
                  <a:outerShdw blurRad="38100" dist="38100" dir="2700000" algn="tl">
                    <a:srgbClr val="000000">
                      <a:alpha val="43137"/>
                    </a:srgbClr>
                  </a:outerShdw>
                </a:effectLst>
                <a:latin typeface="Cambria" pitchFamily="18" charset="0"/>
              </a:rPr>
              <a:t> Associations (ECSA) and the European Transport Workers’ Federation (ETF) on the Maritime </a:t>
            </a:r>
            <a:r>
              <a:rPr lang="en-US" sz="2000" dirty="0" err="1">
                <a:solidFill>
                  <a:schemeClr val="accent1">
                    <a:lumMod val="50000"/>
                  </a:schemeClr>
                </a:solidFill>
                <a:effectLst>
                  <a:outerShdw blurRad="38100" dist="38100" dir="2700000" algn="tl">
                    <a:srgbClr val="000000">
                      <a:alpha val="43137"/>
                    </a:srgbClr>
                  </a:outerShdw>
                </a:effectLst>
                <a:latin typeface="Cambria" pitchFamily="18" charset="0"/>
              </a:rPr>
              <a:t>Labour</a:t>
            </a:r>
            <a:r>
              <a:rPr lang="en-US" sz="2000" dirty="0">
                <a:solidFill>
                  <a:schemeClr val="accent1">
                    <a:lumMod val="50000"/>
                  </a:schemeClr>
                </a:solidFill>
                <a:effectLst>
                  <a:outerShdw blurRad="38100" dist="38100" dir="2700000" algn="tl">
                    <a:srgbClr val="000000">
                      <a:alpha val="43137"/>
                    </a:srgbClr>
                  </a:outerShdw>
                </a:effectLst>
                <a:latin typeface="Cambria" pitchFamily="18" charset="0"/>
              </a:rPr>
              <a:t> Convention, 2006, and amending Directive </a:t>
            </a:r>
            <a:r>
              <a:rPr lang="en-US" sz="2000" dirty="0" smtClean="0">
                <a:solidFill>
                  <a:schemeClr val="accent1">
                    <a:lumMod val="50000"/>
                  </a:schemeClr>
                </a:solidFill>
                <a:effectLst>
                  <a:outerShdw blurRad="38100" dist="38100" dir="2700000" algn="tl">
                    <a:srgbClr val="000000">
                      <a:alpha val="43137"/>
                    </a:srgbClr>
                  </a:outerShdw>
                </a:effectLst>
                <a:latin typeface="Cambria" pitchFamily="18" charset="0"/>
              </a:rPr>
              <a:t>1999/63/EC</a:t>
            </a:r>
            <a:endParaRPr lang="x-none" sz="2000" dirty="0" smtClean="0">
              <a:solidFill>
                <a:schemeClr val="accent1">
                  <a:lumMod val="50000"/>
                </a:schemeClr>
              </a:solidFill>
              <a:effectLst>
                <a:outerShdw blurRad="38100" dist="38100" dir="2700000" algn="tl">
                  <a:srgbClr val="000000">
                    <a:alpha val="43137"/>
                  </a:srgbClr>
                </a:outerShdw>
              </a:effectLst>
              <a:latin typeface="Cambria" pitchFamily="18" charset="0"/>
            </a:endParaRPr>
          </a:p>
          <a:p>
            <a:pPr marL="14288" indent="-14288" algn="ctr" eaLnBrk="0" hangingPunct="0">
              <a:spcAft>
                <a:spcPct val="10000"/>
              </a:spcAft>
              <a:buFont typeface="Wingdings" pitchFamily="2" charset="2"/>
              <a:buChar char="Ø"/>
              <a:defRPr/>
            </a:pPr>
            <a:endParaRPr lang="en-US" sz="2000" dirty="0">
              <a:solidFill>
                <a:schemeClr val="accent1">
                  <a:lumMod val="50000"/>
                </a:schemeClr>
              </a:solidFill>
              <a:effectLst>
                <a:outerShdw blurRad="38100" dist="38100" dir="2700000" algn="tl">
                  <a:srgbClr val="000000">
                    <a:alpha val="43137"/>
                  </a:srgbClr>
                </a:outerShdw>
              </a:effectLst>
              <a:latin typeface="Cambria" pitchFamily="18" charset="0"/>
            </a:endParaRPr>
          </a:p>
          <a:p>
            <a:pPr marL="14288" indent="-14288" eaLnBrk="0" hangingPunct="0">
              <a:spcAft>
                <a:spcPct val="10000"/>
              </a:spcAft>
              <a:buFont typeface="Wingdings" pitchFamily="2" charset="2"/>
              <a:buChar char="Ø"/>
              <a:defRPr/>
            </a:pPr>
            <a:r>
              <a:rPr lang="en-US" sz="2000" dirty="0">
                <a:solidFill>
                  <a:schemeClr val="accent1">
                    <a:lumMod val="50000"/>
                  </a:schemeClr>
                </a:solidFill>
                <a:effectLst>
                  <a:outerShdw blurRad="38100" dist="38100" dir="2700000" algn="tl">
                    <a:srgbClr val="000000">
                      <a:alpha val="43137"/>
                    </a:srgbClr>
                  </a:outerShdw>
                </a:effectLst>
                <a:latin typeface="Cambria" pitchFamily="18" charset="0"/>
              </a:rPr>
              <a:t>Directive 1999/95/EC of the European Parliament and of the Council of 13 December 1999 concerning the enforcement of provisions in respect of seafarers' hours of work on board ships calling at Community ports</a:t>
            </a:r>
          </a:p>
          <a:p>
            <a:pPr marL="14288" indent="-14288" algn="ctr" eaLnBrk="0" hangingPunct="0">
              <a:spcAft>
                <a:spcPct val="10000"/>
              </a:spcAft>
              <a:buClr>
                <a:srgbClr val="FF0000"/>
              </a:buClr>
              <a:defRPr/>
            </a:pPr>
            <a:endParaRPr lang="x-none" sz="2000" i="1" dirty="0" smtClean="0">
              <a:solidFill>
                <a:srgbClr val="632523"/>
              </a:solidFill>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1"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4103" name="Title 16"/>
          <p:cNvSpPr>
            <a:spLocks noGrp="1"/>
          </p:cNvSpPr>
          <p:nvPr>
            <p:ph type="ctrTitle"/>
          </p:nvPr>
        </p:nvSpPr>
        <p:spPr>
          <a:xfrm>
            <a:off x="685800" y="1143000"/>
            <a:ext cx="7772400" cy="1470025"/>
          </a:xfrm>
        </p:spPr>
        <p:txBody>
          <a:bodyPr/>
          <a:lstStyle/>
          <a:p>
            <a:r>
              <a:rPr lang="en-US" sz="3200" b="1" i="1" dirty="0" smtClean="0">
                <a:solidFill>
                  <a:schemeClr val="accent2">
                    <a:lumMod val="50000"/>
                  </a:schemeClr>
                </a:solidFill>
                <a:latin typeface="Cambria" pitchFamily="18" charset="0"/>
              </a:rPr>
              <a:t>CONTENT</a:t>
            </a:r>
            <a:endParaRPr lang="en-GB" sz="3200" b="1" i="1" dirty="0" smtClean="0">
              <a:solidFill>
                <a:schemeClr val="accent2">
                  <a:lumMod val="50000"/>
                </a:schemeClr>
              </a:solidFill>
              <a:latin typeface="Cambria" pitchFamily="18" charset="0"/>
            </a:endParaRPr>
          </a:p>
        </p:txBody>
      </p:sp>
      <p:sp>
        <p:nvSpPr>
          <p:cNvPr id="4104" name="Subtitle 17"/>
          <p:cNvSpPr>
            <a:spLocks noGrp="1"/>
          </p:cNvSpPr>
          <p:nvPr>
            <p:ph type="subTitle" idx="1"/>
          </p:nvPr>
        </p:nvSpPr>
        <p:spPr>
          <a:xfrm>
            <a:off x="381000" y="2895600"/>
            <a:ext cx="8229600" cy="2209800"/>
          </a:xfrm>
        </p:spPr>
        <p:txBody>
          <a:bodyPr/>
          <a:lstStyle/>
          <a:p>
            <a:pPr algn="l">
              <a:lnSpc>
                <a:spcPct val="90000"/>
              </a:lnSpc>
              <a:buFont typeface="Wingdings" pitchFamily="2" charset="2"/>
              <a:buChar char="Ø"/>
            </a:pPr>
            <a:r>
              <a:rPr lang="sr-Latn-CS" dirty="0" smtClean="0">
                <a:solidFill>
                  <a:srgbClr val="632523"/>
                </a:solidFill>
                <a:latin typeface="Cambria" pitchFamily="18" charset="0"/>
              </a:rPr>
              <a:t>Leg</a:t>
            </a:r>
            <a:r>
              <a:rPr lang="en-US" dirty="0" smtClean="0">
                <a:solidFill>
                  <a:srgbClr val="632523"/>
                </a:solidFill>
                <a:latin typeface="Cambria" pitchFamily="18" charset="0"/>
              </a:rPr>
              <a:t>al</a:t>
            </a:r>
            <a:r>
              <a:rPr lang="sr-Latn-CS" dirty="0" smtClean="0">
                <a:solidFill>
                  <a:srgbClr val="632523"/>
                </a:solidFill>
                <a:latin typeface="Cambria" pitchFamily="18" charset="0"/>
              </a:rPr>
              <a:t> </a:t>
            </a:r>
            <a:r>
              <a:rPr lang="sr-Latn-CS" dirty="0" smtClean="0">
                <a:solidFill>
                  <a:srgbClr val="632523"/>
                </a:solidFill>
                <a:latin typeface="Cambria" pitchFamily="18" charset="0"/>
              </a:rPr>
              <a:t>Framework</a:t>
            </a:r>
          </a:p>
          <a:p>
            <a:pPr algn="l">
              <a:lnSpc>
                <a:spcPct val="90000"/>
              </a:lnSpc>
              <a:buFont typeface="Wingdings" pitchFamily="2" charset="2"/>
              <a:buChar char="Ø"/>
            </a:pPr>
            <a:r>
              <a:rPr lang="en-US" dirty="0" smtClean="0">
                <a:solidFill>
                  <a:srgbClr val="632523"/>
                </a:solidFill>
                <a:latin typeface="Cambria" pitchFamily="18" charset="0"/>
              </a:rPr>
              <a:t>Current and Future Activities</a:t>
            </a:r>
            <a:endParaRPr lang="en-US" sz="2600" dirty="0" smtClean="0">
              <a:solidFill>
                <a:srgbClr val="632523"/>
              </a:solidFill>
              <a:latin typeface="Cambria" pitchFamily="18" charset="0"/>
            </a:endParaRPr>
          </a:p>
          <a:p>
            <a:pPr algn="l">
              <a:lnSpc>
                <a:spcPct val="90000"/>
              </a:lnSpc>
            </a:pPr>
            <a:endParaRPr lang="en-US" sz="3500" dirty="0" smtClean="0">
              <a:solidFill>
                <a:srgbClr val="632523"/>
              </a:solidFill>
              <a:latin typeface="Cambria" pitchFamily="18" charset="0"/>
            </a:endParaRPr>
          </a:p>
          <a:p>
            <a:pPr algn="l">
              <a:lnSpc>
                <a:spcPct val="90000"/>
              </a:lnSpc>
            </a:pPr>
            <a:endParaRPr lang="en-GB" sz="3500" dirty="0" smtClean="0">
              <a:solidFill>
                <a:srgbClr val="898989"/>
              </a:solidFill>
              <a:latin typeface="Cambria" pitchFamily="18" charset="0"/>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i="1" dirty="0">
                <a:solidFill>
                  <a:srgbClr val="632523"/>
                </a:solidFill>
                <a:cs typeface="Arial" charset="0"/>
              </a:rPr>
              <a:t>Chapter </a:t>
            </a:r>
            <a:r>
              <a:rPr lang="sr-Latn-CS" sz="1100" b="1" i="1" dirty="0">
                <a:solidFill>
                  <a:srgbClr val="632523"/>
                </a:solidFill>
                <a:cs typeface="Arial" charset="0"/>
              </a:rPr>
              <a:t>14</a:t>
            </a:r>
            <a:r>
              <a:rPr lang="en-US" sz="1100" b="1" i="1" dirty="0">
                <a:solidFill>
                  <a:srgbClr val="632523"/>
                </a:solidFill>
                <a:cs typeface="Arial" charset="0"/>
              </a:rPr>
              <a:t>:  </a:t>
            </a:r>
            <a:r>
              <a:rPr lang="sr-Latn-CS" sz="1100" b="1" i="1" dirty="0">
                <a:solidFill>
                  <a:srgbClr val="632523"/>
                </a:solidFill>
                <a:cs typeface="Arial" charset="0"/>
              </a:rPr>
              <a:t>TRANSPORT POLICY</a:t>
            </a:r>
            <a:endParaRPr lang="pl-PL" sz="1100" b="1" i="1" dirty="0">
              <a:solidFill>
                <a:srgbClr val="632523"/>
              </a:solidFill>
              <a:cs typeface="Arial"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defRPr/>
            </a:pPr>
            <a:r>
              <a:rPr lang="sr-Latn-CS" b="1" dirty="0">
                <a:solidFill>
                  <a:srgbClr val="F2DCDB"/>
                </a:solidFill>
                <a:latin typeface="Cambria" pitchFamily="18" charset="0"/>
                <a:cs typeface="Arial" charset="0"/>
              </a:rPr>
              <a:t>Chapter </a:t>
            </a:r>
            <a:r>
              <a:rPr lang="en-US" b="1" dirty="0" smtClean="0">
                <a:solidFill>
                  <a:srgbClr val="F2DCDB"/>
                </a:solidFill>
                <a:latin typeface="Cambria" pitchFamily="18" charset="0"/>
                <a:cs typeface="Arial" charset="0"/>
              </a:rPr>
              <a:t>14</a:t>
            </a:r>
            <a:r>
              <a:rPr lang="sr-Latn-CS" b="1" dirty="0" smtClean="0">
                <a:solidFill>
                  <a:srgbClr val="F2DCDB"/>
                </a:solidFill>
                <a:latin typeface="Cambria" pitchFamily="18" charset="0"/>
                <a:cs typeface="Arial" charset="0"/>
              </a:rPr>
              <a:t>: </a:t>
            </a:r>
            <a:r>
              <a:rPr lang="en-US" b="1" dirty="0" smtClean="0">
                <a:solidFill>
                  <a:srgbClr val="F2DCDB"/>
                </a:solidFill>
                <a:latin typeface="Cambria" pitchFamily="18" charset="0"/>
                <a:cs typeface="Arial" charset="0"/>
              </a:rPr>
              <a:t>Transport policy </a:t>
            </a:r>
            <a:endParaRPr lang="en-US" b="1" dirty="0">
              <a:solidFill>
                <a:srgbClr val="F2DCDB"/>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4">
                                            <p:txEl>
                                              <p:pRg st="0" end="0"/>
                                            </p:txEl>
                                          </p:spTgt>
                                        </p:tgtEl>
                                        <p:attrNameLst>
                                          <p:attrName>style.visibility</p:attrName>
                                        </p:attrNameLst>
                                      </p:cBhvr>
                                      <p:to>
                                        <p:strVal val="visible"/>
                                      </p:to>
                                    </p:set>
                                    <p:animEffect transition="in" filter="blinds(horizontal)">
                                      <p:cBhvr>
                                        <p:cTn id="7" dur="500"/>
                                        <p:tgtEl>
                                          <p:spTgt spid="41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1"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4103" name="Title 16"/>
          <p:cNvSpPr>
            <a:spLocks noGrp="1"/>
          </p:cNvSpPr>
          <p:nvPr>
            <p:ph type="ctrTitle"/>
          </p:nvPr>
        </p:nvSpPr>
        <p:spPr>
          <a:xfrm>
            <a:off x="685800" y="1371600"/>
            <a:ext cx="7772400" cy="1470025"/>
          </a:xfrm>
        </p:spPr>
        <p:txBody>
          <a:bodyPr/>
          <a:lstStyle/>
          <a:p>
            <a:r>
              <a:rPr lang="sr-Latn-CS" sz="3200" b="1" dirty="0" smtClean="0">
                <a:solidFill>
                  <a:schemeClr val="accent1">
                    <a:lumMod val="50000"/>
                  </a:schemeClr>
                </a:solidFill>
                <a:latin typeface="Cambria" pitchFamily="18" charset="0"/>
              </a:rPr>
              <a:t/>
            </a:r>
            <a:br>
              <a:rPr lang="sr-Latn-CS" sz="3200" b="1" dirty="0" smtClean="0">
                <a:solidFill>
                  <a:schemeClr val="accent1">
                    <a:lumMod val="50000"/>
                  </a:schemeClr>
                </a:solidFill>
                <a:latin typeface="Cambria" pitchFamily="18" charset="0"/>
              </a:rPr>
            </a:br>
            <a:r>
              <a:rPr lang="sr-Latn-CS" sz="3200" dirty="0" smtClean="0">
                <a:solidFill>
                  <a:schemeClr val="accent1">
                    <a:lumMod val="50000"/>
                  </a:schemeClr>
                </a:solidFill>
                <a:latin typeface="Cambria" pitchFamily="18" charset="0"/>
              </a:rPr>
              <a:t/>
            </a:r>
            <a:br>
              <a:rPr lang="sr-Latn-CS" sz="3200" dirty="0" smtClean="0">
                <a:solidFill>
                  <a:schemeClr val="accent1">
                    <a:lumMod val="50000"/>
                  </a:schemeClr>
                </a:solidFill>
                <a:latin typeface="Cambria" pitchFamily="18" charset="0"/>
              </a:rPr>
            </a:br>
            <a:r>
              <a:rPr lang="en-US" sz="2000" dirty="0" smtClean="0">
                <a:solidFill>
                  <a:schemeClr val="accent1">
                    <a:lumMod val="50000"/>
                  </a:schemeClr>
                </a:solidFill>
                <a:latin typeface="Cambria" pitchFamily="18" charset="0"/>
              </a:rPr>
              <a:t>Law on Marine and Inland Navigation</a:t>
            </a:r>
            <a:r>
              <a:rPr lang="en-GB" sz="2000" dirty="0" smtClean="0">
                <a:solidFill>
                  <a:schemeClr val="accent1">
                    <a:lumMod val="50000"/>
                  </a:schemeClr>
                </a:solidFill>
                <a:latin typeface="Cambria" pitchFamily="18" charset="0"/>
              </a:rPr>
              <a:t/>
            </a:r>
            <a:br>
              <a:rPr lang="en-GB" sz="2000" dirty="0" smtClean="0">
                <a:solidFill>
                  <a:schemeClr val="accent1">
                    <a:lumMod val="50000"/>
                  </a:schemeClr>
                </a:solidFill>
                <a:latin typeface="Cambria" pitchFamily="18" charset="0"/>
              </a:rPr>
            </a:br>
            <a:r>
              <a:rPr lang="en-GB" sz="2000" dirty="0" smtClean="0">
                <a:solidFill>
                  <a:schemeClr val="accent1">
                    <a:lumMod val="50000"/>
                  </a:schemeClr>
                </a:solidFill>
                <a:latin typeface="Cambria" pitchFamily="18" charset="0"/>
              </a:rPr>
              <a:t> </a:t>
            </a:r>
            <a:r>
              <a:rPr lang="en-US" sz="2000" dirty="0" smtClean="0">
                <a:solidFill>
                  <a:schemeClr val="accent1">
                    <a:lumMod val="50000"/>
                  </a:schemeClr>
                </a:solidFill>
                <a:latin typeface="Cambria" pitchFamily="18" charset="0"/>
              </a:rPr>
              <a:t>(Official Gazette of the SRY, No. 12/98, 44/99 </a:t>
            </a:r>
            <a:r>
              <a:rPr lang="en-US" sz="2000" dirty="0" err="1" smtClean="0">
                <a:solidFill>
                  <a:schemeClr val="accent1">
                    <a:lumMod val="50000"/>
                  </a:schemeClr>
                </a:solidFill>
                <a:latin typeface="Cambria" pitchFamily="18" charset="0"/>
              </a:rPr>
              <a:t>iI</a:t>
            </a:r>
            <a:r>
              <a:rPr lang="en-US" sz="2000" dirty="0" smtClean="0">
                <a:solidFill>
                  <a:schemeClr val="accent1">
                    <a:lumMod val="50000"/>
                  </a:schemeClr>
                </a:solidFill>
                <a:latin typeface="Cambria" pitchFamily="18" charset="0"/>
              </a:rPr>
              <a:t> 73/00)</a:t>
            </a:r>
            <a:r>
              <a:rPr lang="x-none" sz="2000" dirty="0" smtClean="0">
                <a:solidFill>
                  <a:schemeClr val="accent1">
                    <a:lumMod val="50000"/>
                  </a:schemeClr>
                </a:solidFill>
                <a:latin typeface="Cambria" pitchFamily="18" charset="0"/>
              </a:rPr>
              <a:t> </a:t>
            </a:r>
            <a:br>
              <a:rPr lang="x-none" sz="2000" dirty="0" smtClean="0">
                <a:solidFill>
                  <a:schemeClr val="accent1">
                    <a:lumMod val="50000"/>
                  </a:schemeClr>
                </a:solidFill>
                <a:latin typeface="Cambria" pitchFamily="18" charset="0"/>
              </a:rPr>
            </a:br>
            <a:r>
              <a:rPr lang="x-none" sz="2000" dirty="0" smtClean="0">
                <a:solidFill>
                  <a:schemeClr val="accent1">
                    <a:lumMod val="50000"/>
                  </a:schemeClr>
                </a:solidFill>
                <a:latin typeface="Cambria" pitchFamily="18" charset="0"/>
              </a:rPr>
              <a:t>Aricles 142-144</a:t>
            </a:r>
            <a:r>
              <a:rPr lang="x-none" sz="3200" smtClean="0">
                <a:solidFill>
                  <a:schemeClr val="accent1">
                    <a:lumMod val="50000"/>
                  </a:schemeClr>
                </a:solidFill>
                <a:latin typeface="Cambria" pitchFamily="18" charset="0"/>
              </a:rPr>
              <a:t/>
            </a:r>
            <a:br>
              <a:rPr lang="x-none" sz="3200" smtClean="0">
                <a:solidFill>
                  <a:schemeClr val="accent1">
                    <a:lumMod val="50000"/>
                  </a:schemeClr>
                </a:solidFill>
                <a:latin typeface="Cambria" pitchFamily="18" charset="0"/>
              </a:rPr>
            </a:br>
            <a:endParaRPr lang="en-GB" sz="3200" b="1" dirty="0" smtClean="0">
              <a:solidFill>
                <a:schemeClr val="accent1">
                  <a:lumMod val="50000"/>
                </a:schemeClr>
              </a:solidFill>
              <a:latin typeface="Cambria" pitchFamily="18" charset="0"/>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632523"/>
                </a:solidFill>
                <a:cs typeface="Arial" charset="0"/>
              </a:rPr>
              <a:t>Chapter </a:t>
            </a:r>
            <a:r>
              <a:rPr lang="sr-Latn-CS" sz="1100" b="1" dirty="0">
                <a:solidFill>
                  <a:srgbClr val="632523"/>
                </a:solidFill>
                <a:cs typeface="Arial" charset="0"/>
              </a:rPr>
              <a:t>14</a:t>
            </a:r>
            <a:r>
              <a:rPr lang="en-US" sz="1100" b="1" dirty="0">
                <a:solidFill>
                  <a:srgbClr val="632523"/>
                </a:solidFill>
                <a:cs typeface="Arial" charset="0"/>
              </a:rPr>
              <a:t>:  </a:t>
            </a:r>
            <a:r>
              <a:rPr lang="sr-Latn-CS" sz="1100" b="1" dirty="0">
                <a:solidFill>
                  <a:srgbClr val="632523"/>
                </a:solidFill>
                <a:cs typeface="Arial" charset="0"/>
              </a:rPr>
              <a:t>TRANSPORT POLICY</a:t>
            </a:r>
            <a:endParaRPr lang="pl-PL" sz="1100" b="1" dirty="0">
              <a:solidFill>
                <a:srgbClr val="632523"/>
              </a:solidFill>
              <a:cs typeface="Arial"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defRPr/>
            </a:pPr>
            <a:r>
              <a:rPr lang="sr-Latn-CS" b="1" dirty="0">
                <a:solidFill>
                  <a:srgbClr val="F2DCDB"/>
                </a:solidFill>
                <a:latin typeface="Cambria" pitchFamily="18" charset="0"/>
                <a:cs typeface="Arial" charset="0"/>
              </a:rPr>
              <a:t>Chapter </a:t>
            </a:r>
            <a:r>
              <a:rPr lang="en-US" b="1" dirty="0" smtClean="0">
                <a:solidFill>
                  <a:srgbClr val="F2DCDB"/>
                </a:solidFill>
                <a:latin typeface="Cambria" pitchFamily="18" charset="0"/>
                <a:cs typeface="Arial" charset="0"/>
              </a:rPr>
              <a:t>14</a:t>
            </a:r>
            <a:r>
              <a:rPr lang="sr-Latn-CS" b="1" dirty="0" smtClean="0">
                <a:solidFill>
                  <a:srgbClr val="F2DCDB"/>
                </a:solidFill>
                <a:latin typeface="Cambria" pitchFamily="18" charset="0"/>
                <a:cs typeface="Arial" charset="0"/>
              </a:rPr>
              <a:t>: </a:t>
            </a:r>
            <a:r>
              <a:rPr lang="en-US" b="1" dirty="0" smtClean="0">
                <a:solidFill>
                  <a:srgbClr val="F2DCDB"/>
                </a:solidFill>
                <a:latin typeface="Cambria" pitchFamily="18" charset="0"/>
                <a:cs typeface="Arial" charset="0"/>
              </a:rPr>
              <a:t>Transport policy </a:t>
            </a:r>
            <a:endParaRPr lang="en-US" b="1" dirty="0">
              <a:solidFill>
                <a:srgbClr val="F2DCDB"/>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Down Arrow 17"/>
          <p:cNvSpPr/>
          <p:nvPr/>
        </p:nvSpPr>
        <p:spPr>
          <a:xfrm>
            <a:off x="3276600" y="2971800"/>
            <a:ext cx="2286000" cy="1143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905000" y="838200"/>
            <a:ext cx="5943600" cy="584775"/>
          </a:xfrm>
          <a:prstGeom prst="rect">
            <a:avLst/>
          </a:prstGeom>
          <a:noFill/>
        </p:spPr>
        <p:txBody>
          <a:bodyPr wrap="square" rtlCol="0">
            <a:spAutoFit/>
          </a:bodyPr>
          <a:lstStyle/>
          <a:p>
            <a:r>
              <a:rPr lang="en-US" sz="3200" b="1" dirty="0" smtClean="0">
                <a:solidFill>
                  <a:schemeClr val="accent1">
                    <a:lumMod val="50000"/>
                  </a:schemeClr>
                </a:solidFill>
                <a:latin typeface="Cambria" pitchFamily="18" charset="0"/>
              </a:rPr>
              <a:t>     </a:t>
            </a:r>
            <a:r>
              <a:rPr lang="sr-Latn-CS" sz="3200" b="1" dirty="0" smtClean="0">
                <a:solidFill>
                  <a:schemeClr val="accent1">
                    <a:lumMod val="50000"/>
                  </a:schemeClr>
                </a:solidFill>
                <a:latin typeface="Cambria" pitchFamily="18" charset="0"/>
              </a:rPr>
              <a:t>Leg</a:t>
            </a:r>
            <a:r>
              <a:rPr lang="en-US" sz="3200" b="1" dirty="0" smtClean="0">
                <a:solidFill>
                  <a:schemeClr val="accent1">
                    <a:lumMod val="50000"/>
                  </a:schemeClr>
                </a:solidFill>
                <a:latin typeface="Cambria" pitchFamily="18" charset="0"/>
              </a:rPr>
              <a:t>al</a:t>
            </a:r>
            <a:r>
              <a:rPr lang="sr-Latn-CS" sz="3200" b="1" dirty="0" smtClean="0">
                <a:solidFill>
                  <a:schemeClr val="accent1">
                    <a:lumMod val="50000"/>
                  </a:schemeClr>
                </a:solidFill>
                <a:latin typeface="Cambria" pitchFamily="18" charset="0"/>
              </a:rPr>
              <a:t> </a:t>
            </a:r>
            <a:r>
              <a:rPr lang="sr-Latn-CS" sz="3200" b="1" dirty="0" smtClean="0">
                <a:solidFill>
                  <a:schemeClr val="accent1">
                    <a:lumMod val="50000"/>
                  </a:schemeClr>
                </a:solidFill>
                <a:latin typeface="Cambria" pitchFamily="18" charset="0"/>
              </a:rPr>
              <a:t>Framework</a:t>
            </a:r>
            <a:endParaRPr lang="en-US" sz="3200" dirty="0"/>
          </a:p>
        </p:txBody>
      </p:sp>
      <p:sp>
        <p:nvSpPr>
          <p:cNvPr id="23" name="Subtitle 17"/>
          <p:cNvSpPr>
            <a:spLocks noGrp="1"/>
          </p:cNvSpPr>
          <p:nvPr>
            <p:ph type="subTitle" idx="1"/>
          </p:nvPr>
        </p:nvSpPr>
        <p:spPr>
          <a:xfrm>
            <a:off x="1524000" y="4267200"/>
            <a:ext cx="6400800" cy="1752600"/>
          </a:xfrm>
        </p:spPr>
        <p:txBody>
          <a:bodyPr/>
          <a:lstStyle/>
          <a:p>
            <a:pPr>
              <a:lnSpc>
                <a:spcPct val="90000"/>
              </a:lnSpc>
            </a:pPr>
            <a:r>
              <a:rPr lang="en-GB" sz="2400" dirty="0" smtClean="0">
                <a:solidFill>
                  <a:schemeClr val="accent1">
                    <a:lumMod val="50000"/>
                  </a:schemeClr>
                </a:solidFill>
                <a:latin typeface="Cambria" pitchFamily="18" charset="0"/>
              </a:rPr>
              <a:t>Defined </a:t>
            </a:r>
            <a:r>
              <a:rPr lang="en-GB" sz="2400" dirty="0" err="1" smtClean="0">
                <a:solidFill>
                  <a:schemeClr val="accent1">
                    <a:lumMod val="50000"/>
                  </a:schemeClr>
                </a:solidFill>
                <a:latin typeface="Cambria" pitchFamily="18" charset="0"/>
              </a:rPr>
              <a:t>obligtion</a:t>
            </a:r>
            <a:r>
              <a:rPr lang="en-GB" sz="2400" dirty="0" smtClean="0">
                <a:solidFill>
                  <a:schemeClr val="accent1">
                    <a:lumMod val="50000"/>
                  </a:schemeClr>
                </a:solidFill>
                <a:latin typeface="Cambria" pitchFamily="18" charset="0"/>
              </a:rPr>
              <a:t> for ship-owner to pay </a:t>
            </a:r>
            <a:r>
              <a:rPr lang="en-US" sz="2400" dirty="0" smtClean="0">
                <a:solidFill>
                  <a:schemeClr val="accent1">
                    <a:lumMod val="50000"/>
                  </a:schemeClr>
                </a:solidFill>
                <a:latin typeface="Cambria" pitchFamily="18" charset="0"/>
              </a:rPr>
              <a:t>the cost of a return trip</a:t>
            </a:r>
            <a:r>
              <a:rPr lang="en-GB" sz="2400" dirty="0" smtClean="0">
                <a:solidFill>
                  <a:schemeClr val="accent1">
                    <a:lumMod val="50000"/>
                  </a:schemeClr>
                </a:solidFill>
                <a:latin typeface="Cambria" pitchFamily="18" charset="0"/>
              </a:rPr>
              <a:t> </a:t>
            </a:r>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a:t>
            </a:r>
            <a:r>
              <a:rPr lang="x-none" b="1" dirty="0">
                <a:solidFill>
                  <a:schemeClr val="accent2">
                    <a:lumMod val="20000"/>
                    <a:lumOff val="80000"/>
                  </a:schemeClr>
                </a:solidFill>
                <a:latin typeface="Cambria" pitchFamily="18" charset="0"/>
                <a:cs typeface="Arial" charset="0"/>
              </a:rPr>
              <a:t>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632523"/>
                </a:solidFill>
                <a:cs typeface="Arial" charset="0"/>
              </a:rPr>
              <a:t>Chapter </a:t>
            </a:r>
            <a:r>
              <a:rPr lang="sr-Latn-CS" sz="1100" b="1" dirty="0" smtClean="0">
                <a:solidFill>
                  <a:srgbClr val="632523"/>
                </a:solidFill>
                <a:cs typeface="Arial" charset="0"/>
              </a:rPr>
              <a:t>14</a:t>
            </a:r>
            <a:r>
              <a:rPr lang="en-US" sz="1100" b="1" dirty="0" smtClean="0">
                <a:solidFill>
                  <a:srgbClr val="632523"/>
                </a:solidFill>
                <a:cs typeface="Arial" charset="0"/>
              </a:rPr>
              <a:t>:  </a:t>
            </a:r>
            <a:r>
              <a:rPr lang="sr-Latn-CS" sz="1100" b="1" dirty="0" smtClean="0">
                <a:solidFill>
                  <a:srgbClr val="632523"/>
                </a:solidFill>
                <a:cs typeface="Arial" charset="0"/>
              </a:rPr>
              <a:t>TRANSPORT POLICY</a:t>
            </a:r>
            <a:endParaRPr lang="pl-PL" sz="1100" b="1" dirty="0">
              <a:solidFill>
                <a:srgbClr val="632523"/>
              </a:solidFill>
              <a:cs typeface="Arial"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524000"/>
            <a:ext cx="8229600" cy="4495800"/>
          </a:xfrm>
        </p:spPr>
        <p:txBody>
          <a:bodyPr/>
          <a:lstStyle/>
          <a:p>
            <a:pPr algn="l">
              <a:buFont typeface="Wingdings" pitchFamily="2" charset="2"/>
              <a:buChar char="Ø"/>
              <a:defRPr/>
            </a:pP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smtClean="0"/>
              <a:t/>
            </a:r>
            <a:br>
              <a:rPr lang="x-none" sz="1200" smtClean="0"/>
            </a:br>
            <a:r>
              <a:rPr lang="en-US" sz="2400" dirty="0" err="1" smtClean="0">
                <a:solidFill>
                  <a:schemeClr val="accent1">
                    <a:lumMod val="50000"/>
                  </a:schemeClr>
                </a:solidFill>
                <a:latin typeface="Cambria" pitchFamily="18" charset="0"/>
              </a:rPr>
              <a:t>Labour</a:t>
            </a:r>
            <a:r>
              <a:rPr lang="en-US" sz="2400" dirty="0" smtClean="0">
                <a:solidFill>
                  <a:schemeClr val="accent1">
                    <a:lumMod val="50000"/>
                  </a:schemeClr>
                </a:solidFill>
                <a:latin typeface="Cambria" pitchFamily="18" charset="0"/>
              </a:rPr>
              <a:t> law of Montenegro (</a:t>
            </a:r>
            <a:r>
              <a:rPr lang="x-none" sz="2400" smtClean="0">
                <a:solidFill>
                  <a:schemeClr val="accent1">
                    <a:lumMod val="50000"/>
                  </a:schemeClr>
                </a:solidFill>
                <a:latin typeface="Cambria" pitchFamily="18" charset="0"/>
              </a:rPr>
              <a:t>OGM </a:t>
            </a:r>
            <a:r>
              <a:rPr lang="en-US" sz="2400" dirty="0" smtClean="0">
                <a:solidFill>
                  <a:schemeClr val="accent1">
                    <a:lumMod val="50000"/>
                  </a:schemeClr>
                </a:solidFill>
                <a:latin typeface="Cambria" pitchFamily="18" charset="0"/>
              </a:rPr>
              <a:t>no. 49/08, 26/09, 59/11) has wider framework for this issue in terms of work agreement</a:t>
            </a:r>
            <a:br>
              <a:rPr lang="en-US" sz="2400" dirty="0" smtClean="0">
                <a:solidFill>
                  <a:schemeClr val="accent1">
                    <a:lumMod val="50000"/>
                  </a:schemeClr>
                </a:solidFill>
                <a:latin typeface="Cambria" pitchFamily="18" charset="0"/>
              </a:rPr>
            </a:br>
            <a:r>
              <a:rPr lang="en-US" sz="2400" dirty="0" smtClean="0">
                <a:solidFill>
                  <a:schemeClr val="accent1">
                    <a:lumMod val="50000"/>
                  </a:schemeClr>
                </a:solidFill>
                <a:latin typeface="Cambria" pitchFamily="18" charset="0"/>
              </a:rPr>
              <a:t/>
            </a:r>
            <a:br>
              <a:rPr lang="en-US" sz="2400" dirty="0" smtClean="0">
                <a:solidFill>
                  <a:schemeClr val="accent1">
                    <a:lumMod val="50000"/>
                  </a:schemeClr>
                </a:solidFill>
                <a:latin typeface="Cambria" pitchFamily="18" charset="0"/>
              </a:rPr>
            </a:br>
            <a:r>
              <a:rPr lang="en-US" sz="1200" dirty="0" smtClean="0">
                <a:solidFill>
                  <a:srgbClr val="632523"/>
                </a:solidFill>
                <a:latin typeface="Arial Narrow" pitchFamily="34" charset="0"/>
              </a:rPr>
              <a:t> </a:t>
            </a:r>
            <a:r>
              <a:rPr lang="en-US" sz="2400" dirty="0" smtClean="0">
                <a:solidFill>
                  <a:schemeClr val="accent1">
                    <a:lumMod val="50000"/>
                  </a:schemeClr>
                </a:solidFill>
                <a:latin typeface="Cambria" pitchFamily="18" charset="0"/>
              </a:rPr>
              <a:t>General Collective Contract of Montenegro </a:t>
            </a:r>
            <a:r>
              <a:rPr lang="sr-Latn-CS" sz="1200" dirty="0" smtClean="0"/>
              <a:t/>
            </a:r>
            <a:br>
              <a:rPr lang="sr-Latn-CS" sz="1200" dirty="0" smtClean="0"/>
            </a:br>
            <a:r>
              <a:rPr lang="sr-Latn-CS" sz="1200" dirty="0" smtClean="0"/>
              <a:t/>
            </a:r>
            <a:br>
              <a:rPr lang="sr-Latn-CS" sz="1200" dirty="0" smtClean="0"/>
            </a:br>
            <a:r>
              <a:rPr lang="en-US" sz="800" dirty="0" smtClean="0">
                <a:solidFill>
                  <a:srgbClr val="632523"/>
                </a:solidFill>
                <a:latin typeface="Arial Narrow" pitchFamily="34" charset="0"/>
              </a:rPr>
              <a:t> </a:t>
            </a:r>
            <a:r>
              <a:rPr lang="en-US" sz="2400" dirty="0" smtClean="0">
                <a:solidFill>
                  <a:schemeClr val="accent1">
                    <a:lumMod val="50000"/>
                  </a:schemeClr>
                </a:solidFill>
                <a:latin typeface="Cambria" pitchFamily="18" charset="0"/>
              </a:rPr>
              <a:t>Collective Contract of seafarers</a:t>
            </a:r>
            <a:r>
              <a:rPr lang="sr-Latn-CS" sz="1200" dirty="0" smtClean="0"/>
              <a:t/>
            </a:r>
            <a:br>
              <a:rPr lang="sr-Latn-CS" sz="1200" dirty="0" smtClean="0"/>
            </a:br>
            <a:r>
              <a:rPr lang="sr-Latn-CS" sz="1200" dirty="0" smtClean="0"/>
              <a:t/>
            </a:r>
            <a:br>
              <a:rPr lang="sr-Latn-CS"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dirty="0" smtClean="0"/>
              <a:t/>
            </a:r>
            <a:br>
              <a:rPr lang="en-US" dirty="0" smtClean="0"/>
            </a:br>
            <a:r>
              <a:rPr lang="en-US" dirty="0" smtClean="0"/>
              <a:t/>
            </a:r>
            <a:br>
              <a:rPr lang="en-US" dirty="0" smtClean="0"/>
            </a:br>
            <a:endParaRPr lang="en-US" dirty="0"/>
          </a:p>
        </p:txBody>
      </p:sp>
      <p:sp>
        <p:nvSpPr>
          <p:cNvPr id="19" name="TextBox 18"/>
          <p:cNvSpPr txBox="1"/>
          <p:nvPr/>
        </p:nvSpPr>
        <p:spPr>
          <a:xfrm>
            <a:off x="1524000" y="838200"/>
            <a:ext cx="6934200" cy="923330"/>
          </a:xfrm>
          <a:prstGeom prst="rect">
            <a:avLst/>
          </a:prstGeom>
          <a:noFill/>
        </p:spPr>
        <p:txBody>
          <a:bodyPr wrap="square" rtlCol="0">
            <a:spAutoFit/>
          </a:bodyPr>
          <a:lstStyle/>
          <a:p>
            <a:pPr algn="ctr"/>
            <a:r>
              <a:rPr lang="sr-Latn-CS" sz="3600" b="1" dirty="0" smtClean="0">
                <a:solidFill>
                  <a:schemeClr val="accent1">
                    <a:lumMod val="50000"/>
                  </a:schemeClr>
                </a:solidFill>
                <a:latin typeface="Cambria" pitchFamily="18" charset="0"/>
              </a:rPr>
              <a:t>Leg</a:t>
            </a:r>
            <a:r>
              <a:rPr lang="en-US" sz="3600" b="1" dirty="0" smtClean="0">
                <a:solidFill>
                  <a:schemeClr val="accent1">
                    <a:lumMod val="50000"/>
                  </a:schemeClr>
                </a:solidFill>
                <a:latin typeface="Cambria" pitchFamily="18" charset="0"/>
              </a:rPr>
              <a:t>al</a:t>
            </a:r>
            <a:r>
              <a:rPr lang="sr-Latn-CS" sz="3600" b="1" dirty="0" smtClean="0">
                <a:solidFill>
                  <a:schemeClr val="accent1">
                    <a:lumMod val="50000"/>
                  </a:schemeClr>
                </a:solidFill>
                <a:latin typeface="Cambria" pitchFamily="18" charset="0"/>
              </a:rPr>
              <a:t> </a:t>
            </a:r>
            <a:r>
              <a:rPr lang="sr-Latn-CS" sz="3600" b="1" dirty="0" smtClean="0">
                <a:solidFill>
                  <a:schemeClr val="accent1">
                    <a:lumMod val="50000"/>
                  </a:schemeClr>
                </a:solidFill>
                <a:latin typeface="Cambria" pitchFamily="18" charset="0"/>
              </a:rPr>
              <a:t>Framework</a:t>
            </a:r>
            <a:endParaRPr lang="en-US" sz="3600"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en-US"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a:t>
            </a:r>
            <a:r>
              <a:rPr lang="x-none" b="1" dirty="0">
                <a:solidFill>
                  <a:schemeClr val="accent2">
                    <a:lumMod val="20000"/>
                    <a:lumOff val="80000"/>
                  </a:schemeClr>
                </a:solidFill>
                <a:latin typeface="Cambria" pitchFamily="18" charset="0"/>
                <a:cs typeface="Arial" charset="0"/>
              </a:rPr>
              <a:t>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410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715000" y="6400800"/>
            <a:ext cx="3429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smtClean="0">
                <a:solidFill>
                  <a:srgbClr val="632523"/>
                </a:solidFill>
                <a:cs typeface="Arial" charset="0"/>
              </a:rPr>
              <a:t>Chapter </a:t>
            </a:r>
            <a:r>
              <a:rPr lang="sr-Latn-CS" sz="1400" b="1" dirty="0" smtClean="0">
                <a:solidFill>
                  <a:srgbClr val="632523"/>
                </a:solidFill>
                <a:cs typeface="Arial" charset="0"/>
              </a:rPr>
              <a:t>14</a:t>
            </a:r>
            <a:r>
              <a:rPr lang="en-US" sz="1400" b="1" dirty="0" smtClean="0">
                <a:solidFill>
                  <a:srgbClr val="632523"/>
                </a:solidFill>
                <a:cs typeface="Arial" charset="0"/>
              </a:rPr>
              <a:t>:  </a:t>
            </a:r>
            <a:r>
              <a:rPr lang="sr-Latn-CS" sz="1400" b="1" dirty="0" smtClean="0">
                <a:solidFill>
                  <a:srgbClr val="632523"/>
                </a:solidFill>
                <a:cs typeface="Arial" charset="0"/>
              </a:rPr>
              <a:t>TRANSPORT POLICY</a:t>
            </a:r>
            <a:endParaRPr lang="pl-PL" sz="1400" b="1" dirty="0">
              <a:solidFill>
                <a:srgbClr val="632523"/>
              </a:solidFill>
              <a:cs typeface="Arial"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524000"/>
            <a:ext cx="8229600" cy="4495800"/>
          </a:xfrm>
        </p:spPr>
        <p:txBody>
          <a:bodyPr/>
          <a:lstStyle/>
          <a:p>
            <a:pPr>
              <a:buFont typeface="Arial" pitchFamily="34" charset="0"/>
              <a:buChar char="•"/>
              <a:defRPr/>
            </a:pP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24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x-none" sz="2400" b="1" dirty="0" smtClean="0">
                <a:solidFill>
                  <a:schemeClr val="accent1">
                    <a:lumMod val="50000"/>
                  </a:schemeClr>
                </a:solidFill>
                <a:effectLst>
                  <a:outerShdw blurRad="38100" dist="38100" dir="2700000" algn="tl">
                    <a:srgbClr val="000000">
                      <a:alpha val="43137"/>
                    </a:srgbClr>
                  </a:outerShdw>
                </a:effectLst>
                <a:latin typeface="Cambria" pitchFamily="18" charset="0"/>
              </a:rPr>
              <a:t>The draft of Law </a:t>
            </a:r>
            <a:r>
              <a:rPr lang="x-none" sz="2400" b="1" smtClean="0">
                <a:solidFill>
                  <a:schemeClr val="accent1">
                    <a:lumMod val="50000"/>
                  </a:schemeClr>
                </a:solidFill>
                <a:effectLst>
                  <a:outerShdw blurRad="38100" dist="38100" dir="2700000" algn="tl">
                    <a:srgbClr val="000000">
                      <a:alpha val="43137"/>
                    </a:srgbClr>
                  </a:outerShdw>
                </a:effectLst>
                <a:latin typeface="Cambria" pitchFamily="18" charset="0"/>
              </a:rPr>
              <a:t>on </a:t>
            </a:r>
            <a:r>
              <a:rPr lang="en-US" sz="2400" b="1" smtClean="0">
                <a:solidFill>
                  <a:schemeClr val="accent1">
                    <a:lumMod val="50000"/>
                  </a:schemeClr>
                </a:solidFill>
                <a:effectLst>
                  <a:outerShdw blurRad="38100" dist="38100" dir="2700000" algn="tl">
                    <a:srgbClr val="000000">
                      <a:alpha val="43137"/>
                    </a:srgbClr>
                  </a:outerShdw>
                </a:effectLst>
                <a:latin typeface="Cambria" pitchFamily="18" charset="0"/>
              </a:rPr>
              <a:t>security </a:t>
            </a:r>
            <a:r>
              <a:rPr lang="en-US" sz="2400" b="1" dirty="0" smtClean="0">
                <a:solidFill>
                  <a:schemeClr val="accent1">
                    <a:lumMod val="50000"/>
                  </a:schemeClr>
                </a:solidFill>
                <a:effectLst>
                  <a:outerShdw blurRad="38100" dist="38100" dir="2700000" algn="tl">
                    <a:srgbClr val="000000">
                      <a:alpha val="43137"/>
                    </a:srgbClr>
                  </a:outerShdw>
                </a:effectLst>
                <a:latin typeface="Cambria" pitchFamily="18" charset="0"/>
              </a:rPr>
              <a:t>of maritime </a:t>
            </a:r>
            <a:r>
              <a:rPr lang="x-none" sz="2400" b="1" smtClean="0">
                <a:solidFill>
                  <a:schemeClr val="accent1">
                    <a:lumMod val="50000"/>
                  </a:schemeClr>
                </a:solidFill>
                <a:effectLst>
                  <a:outerShdw blurRad="38100" dist="38100" dir="2700000" algn="tl">
                    <a:srgbClr val="000000">
                      <a:alpha val="43137"/>
                    </a:srgbClr>
                  </a:outerShdw>
                </a:effectLst>
                <a:latin typeface="Cambria" pitchFamily="18" charset="0"/>
              </a:rPr>
              <a:t>navigation </a:t>
            </a:r>
            <a:r>
              <a:rPr lang="x-none" sz="2400" b="1" dirty="0" smtClean="0">
                <a:solidFill>
                  <a:schemeClr val="accent1">
                    <a:lumMod val="50000"/>
                  </a:schemeClr>
                </a:solidFill>
                <a:effectLst>
                  <a:outerShdw blurRad="38100" dist="38100" dir="2700000" algn="tl">
                    <a:srgbClr val="000000">
                      <a:alpha val="43137"/>
                    </a:srgbClr>
                  </a:outerShdw>
                </a:effectLst>
                <a:latin typeface="Cambria" pitchFamily="18" charset="0"/>
              </a:rPr>
              <a:t>(deadline</a:t>
            </a:r>
            <a:r>
              <a:rPr lang="x-none" sz="2400" b="1" smtClean="0">
                <a:solidFill>
                  <a:schemeClr val="accent1">
                    <a:lumMod val="50000"/>
                  </a:schemeClr>
                </a:solidFill>
                <a:effectLst>
                  <a:outerShdw blurRad="38100" dist="38100" dir="2700000" algn="tl">
                    <a:srgbClr val="000000">
                      <a:alpha val="43137"/>
                    </a:srgbClr>
                  </a:outerShdw>
                </a:effectLst>
                <a:latin typeface="Cambria" pitchFamily="18" charset="0"/>
              </a:rPr>
              <a:t>: 2013</a:t>
            </a:r>
            <a:r>
              <a:rPr lang="en-US" sz="2400" b="1" dirty="0" smtClean="0">
                <a:solidFill>
                  <a:schemeClr val="accent1">
                    <a:lumMod val="50000"/>
                  </a:schemeClr>
                </a:solidFill>
                <a:effectLst>
                  <a:outerShdw blurRad="38100" dist="38100" dir="2700000" algn="tl">
                    <a:srgbClr val="000000">
                      <a:alpha val="43137"/>
                    </a:srgbClr>
                  </a:outerShdw>
                </a:effectLst>
                <a:latin typeface="Cambria" pitchFamily="18" charset="0"/>
              </a:rPr>
              <a:t> </a:t>
            </a:r>
            <a:r>
              <a:rPr lang="x-none" sz="2400" b="1" smtClean="0">
                <a:solidFill>
                  <a:schemeClr val="accent1">
                    <a:lumMod val="50000"/>
                  </a:schemeClr>
                </a:solidFill>
                <a:effectLst>
                  <a:outerShdw blurRad="38100" dist="38100" dir="2700000" algn="tl">
                    <a:srgbClr val="000000">
                      <a:alpha val="43137"/>
                    </a:srgbClr>
                  </a:outerShdw>
                </a:effectLst>
                <a:latin typeface="Cambria" pitchFamily="18" charset="0"/>
              </a:rPr>
              <a:t>)</a:t>
            </a:r>
            <a:r>
              <a:rPr lang="x-none" sz="1200" dirty="0" smtClean="0">
                <a:solidFill>
                  <a:schemeClr val="accent1">
                    <a:lumMod val="50000"/>
                  </a:schemeClr>
                </a:solidFill>
              </a:rPr>
              <a:t/>
            </a:r>
            <a:br>
              <a:rPr lang="x-none" sz="1200" dirty="0" smtClean="0">
                <a:solidFill>
                  <a:schemeClr val="accent1">
                    <a:lumMod val="50000"/>
                  </a:schemeClr>
                </a:solidFill>
              </a:rPr>
            </a:br>
            <a:r>
              <a:rPr lang="x-none" sz="1200" dirty="0" smtClean="0">
                <a:solidFill>
                  <a:schemeClr val="accent1">
                    <a:lumMod val="50000"/>
                  </a:schemeClr>
                </a:solidFill>
              </a:rPr>
              <a:t/>
            </a:r>
            <a:br>
              <a:rPr lang="x-none" sz="1200" dirty="0" smtClean="0">
                <a:solidFill>
                  <a:schemeClr val="accent1">
                    <a:lumMod val="50000"/>
                  </a:schemeClr>
                </a:solidFill>
              </a:rPr>
            </a:br>
            <a:r>
              <a:rPr lang="x-none" sz="1200" smtClean="0">
                <a:solidFill>
                  <a:schemeClr val="accent1">
                    <a:lumMod val="50000"/>
                  </a:schemeClr>
                </a:solidFill>
              </a:rPr>
              <a:t/>
            </a:r>
            <a:br>
              <a:rPr lang="x-none" sz="1200" smtClean="0">
                <a:solidFill>
                  <a:schemeClr val="accent1">
                    <a:lumMod val="50000"/>
                  </a:schemeClr>
                </a:solidFill>
              </a:rPr>
            </a:br>
            <a:r>
              <a:rPr lang="x-none" sz="2400" smtClean="0">
                <a:solidFill>
                  <a:schemeClr val="accent1">
                    <a:lumMod val="50000"/>
                  </a:schemeClr>
                </a:solidFill>
                <a:effectLst>
                  <a:outerShdw blurRad="38100" dist="38100" dir="2700000" algn="tl">
                    <a:srgbClr val="000000">
                      <a:alpha val="43137"/>
                    </a:srgbClr>
                  </a:outerShdw>
                </a:effectLst>
                <a:latin typeface="Cambria" pitchFamily="18" charset="0"/>
              </a:rPr>
              <a:t>Article</a:t>
            </a:r>
            <a:r>
              <a:rPr lang="en-U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t>
            </a:r>
            <a:r>
              <a:rPr lang="x-none" sz="2400" smtClean="0">
                <a:solidFill>
                  <a:schemeClr val="accent1">
                    <a:lumMod val="50000"/>
                  </a:schemeClr>
                </a:solidFill>
                <a:effectLst>
                  <a:outerShdw blurRad="38100" dist="38100" dir="2700000" algn="tl">
                    <a:srgbClr val="000000">
                      <a:alpha val="43137"/>
                    </a:srgbClr>
                  </a:outerShdw>
                </a:effectLst>
                <a:latin typeface="Cambria" pitchFamily="18" charset="0"/>
              </a:rPr>
              <a:t>160</a:t>
            </a:r>
            <a: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t>
            </a:r>
            <a:r>
              <a:rPr lang="en-U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Basis</a:t>
            </a:r>
            <a: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for the adoption of bylaw act wich will regulate the manner of application of The International Convention on Maritime Labour, 2006 MLC</a:t>
            </a:r>
            <a:r>
              <a:rPr lang="sr-Latn-CS" sz="1200" dirty="0" smtClean="0">
                <a:solidFill>
                  <a:schemeClr val="accent1">
                    <a:lumMod val="50000"/>
                  </a:schemeClr>
                </a:solidFill>
              </a:rPr>
              <a:t/>
            </a:r>
            <a:br>
              <a:rPr lang="sr-Latn-CS" sz="1200" dirty="0" smtClean="0">
                <a:solidFill>
                  <a:schemeClr val="accent1">
                    <a:lumMod val="50000"/>
                  </a:schemeClr>
                </a:solidFill>
              </a:rPr>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dirty="0" smtClean="0"/>
              <a:t/>
            </a:r>
            <a:br>
              <a:rPr lang="en-US" dirty="0" smtClean="0"/>
            </a:br>
            <a:r>
              <a:rPr lang="en-US" dirty="0" smtClean="0"/>
              <a:t/>
            </a:r>
            <a:br>
              <a:rPr lang="en-US" dirty="0" smtClean="0"/>
            </a:br>
            <a:endParaRPr lang="en-US" dirty="0"/>
          </a:p>
        </p:txBody>
      </p:sp>
      <p:sp>
        <p:nvSpPr>
          <p:cNvPr id="19" name="TextBox 18"/>
          <p:cNvSpPr txBox="1"/>
          <p:nvPr/>
        </p:nvSpPr>
        <p:spPr>
          <a:xfrm>
            <a:off x="1905000" y="1066801"/>
            <a:ext cx="6934200" cy="1415772"/>
          </a:xfrm>
          <a:prstGeom prst="rect">
            <a:avLst/>
          </a:prstGeom>
          <a:noFill/>
        </p:spPr>
        <p:txBody>
          <a:bodyPr wrap="square" rtlCol="0">
            <a:spAutoFit/>
          </a:bodyPr>
          <a:lstStyle/>
          <a:p>
            <a:pPr algn="ctr"/>
            <a:r>
              <a:rPr lang="en-US" sz="2800" b="1" dirty="0" smtClean="0">
                <a:solidFill>
                  <a:schemeClr val="accent1">
                    <a:lumMod val="50000"/>
                  </a:schemeClr>
                </a:solidFill>
                <a:latin typeface="Cambria" pitchFamily="18" charset="0"/>
              </a:rPr>
              <a:t>Current and Future Activities</a:t>
            </a:r>
          </a:p>
          <a:p>
            <a:pPr algn="ctr"/>
            <a:r>
              <a:rPr lang="x-none"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endPar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en-US"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a:t>
            </a:r>
            <a:r>
              <a:rPr lang="x-none" b="1" dirty="0">
                <a:solidFill>
                  <a:schemeClr val="accent2">
                    <a:lumMod val="20000"/>
                    <a:lumOff val="80000"/>
                  </a:schemeClr>
                </a:solidFill>
                <a:latin typeface="Cambria" pitchFamily="18" charset="0"/>
                <a:cs typeface="Arial" charset="0"/>
              </a:rPr>
              <a:t>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632523"/>
                </a:solidFill>
                <a:cs typeface="Arial" charset="0"/>
              </a:rPr>
              <a:t>Chapter </a:t>
            </a:r>
            <a:r>
              <a:rPr lang="sr-Latn-CS" sz="1100" b="1" dirty="0" smtClean="0">
                <a:solidFill>
                  <a:srgbClr val="632523"/>
                </a:solidFill>
                <a:cs typeface="Arial" charset="0"/>
              </a:rPr>
              <a:t>14</a:t>
            </a:r>
            <a:r>
              <a:rPr lang="en-US" sz="1100" b="1" dirty="0" smtClean="0">
                <a:solidFill>
                  <a:srgbClr val="632523"/>
                </a:solidFill>
                <a:cs typeface="Arial" charset="0"/>
              </a:rPr>
              <a:t>:  </a:t>
            </a:r>
            <a:r>
              <a:rPr lang="sr-Latn-CS" sz="1100" b="1" dirty="0" smtClean="0">
                <a:solidFill>
                  <a:srgbClr val="632523"/>
                </a:solidFill>
                <a:cs typeface="Arial" charset="0"/>
              </a:rPr>
              <a:t>TRANSPORT POLICY</a:t>
            </a:r>
            <a:endParaRPr lang="pl-PL" sz="1100" b="1" dirty="0">
              <a:solidFill>
                <a:srgbClr val="632523"/>
              </a:solidFill>
              <a:cs typeface="Arial"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524000"/>
            <a:ext cx="8229600" cy="4495800"/>
          </a:xfrm>
        </p:spPr>
        <p:txBody>
          <a:bodyPr/>
          <a:lstStyle/>
          <a:p>
            <a:pPr>
              <a:defRPr/>
            </a:pP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Articles 127 i 128</a:t>
            </a:r>
            <a:b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a:t>
            </a:r>
            <a:r>
              <a:rPr lang="en-U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Throughout the chapter relating to the crew, regulates the seafarer's entitlement to repatriation and duty to </a:t>
            </a:r>
            <a:r>
              <a:rPr lang="en-US" sz="2400" dirty="0" err="1" smtClean="0">
                <a:solidFill>
                  <a:schemeClr val="accent1">
                    <a:lumMod val="50000"/>
                  </a:schemeClr>
                </a:solidFill>
                <a:effectLst>
                  <a:outerShdw blurRad="38100" dist="38100" dir="2700000" algn="tl">
                    <a:srgbClr val="000000">
                      <a:alpha val="43137"/>
                    </a:srgbClr>
                  </a:outerShdw>
                </a:effectLst>
                <a:latin typeface="Cambria" pitchFamily="18" charset="0"/>
              </a:rPr>
              <a:t>shipowner</a:t>
            </a:r>
            <a:r>
              <a:rPr lang="en-U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t>
            </a:r>
            <a: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t>for payment </a:t>
            </a:r>
            <a:r>
              <a:rPr lang="en-U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of return travel </a:t>
            </a:r>
            <a: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t>costs</a:t>
            </a:r>
            <a: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dirty="0" smtClean="0"/>
              <a:t/>
            </a:r>
            <a:br>
              <a:rPr lang="en-US" dirty="0" smtClean="0"/>
            </a:br>
            <a:r>
              <a:rPr lang="en-US" dirty="0" smtClean="0"/>
              <a:t/>
            </a:r>
            <a:br>
              <a:rPr lang="en-US" dirty="0" smtClean="0"/>
            </a:br>
            <a:endParaRPr lang="en-US" dirty="0"/>
          </a:p>
        </p:txBody>
      </p:sp>
      <p:sp>
        <p:nvSpPr>
          <p:cNvPr id="19" name="TextBox 18"/>
          <p:cNvSpPr txBox="1"/>
          <p:nvPr/>
        </p:nvSpPr>
        <p:spPr>
          <a:xfrm>
            <a:off x="1905000" y="1066800"/>
            <a:ext cx="6934200" cy="1692771"/>
          </a:xfrm>
          <a:prstGeom prst="rect">
            <a:avLst/>
          </a:prstGeom>
          <a:noFill/>
        </p:spPr>
        <p:txBody>
          <a:bodyPr wrap="square" rtlCol="0">
            <a:spAutoFit/>
          </a:bodyPr>
          <a:lstStyle/>
          <a:p>
            <a:pPr algn="ctr"/>
            <a:r>
              <a:rPr lang="en-US" sz="3200" b="1" dirty="0" smtClean="0">
                <a:solidFill>
                  <a:schemeClr val="accent1">
                    <a:lumMod val="50000"/>
                  </a:schemeClr>
                </a:solidFill>
                <a:latin typeface="Cambria" pitchFamily="18" charset="0"/>
              </a:rPr>
              <a:t>Current and Future Activities</a:t>
            </a:r>
          </a:p>
          <a:p>
            <a:pPr algn="ctr"/>
            <a:r>
              <a:rPr lang="x-none"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endPar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en-US"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a:t>
            </a:r>
            <a:r>
              <a:rPr lang="x-none" b="1" dirty="0">
                <a:solidFill>
                  <a:schemeClr val="accent2">
                    <a:lumMod val="20000"/>
                    <a:lumOff val="80000"/>
                  </a:schemeClr>
                </a:solidFill>
                <a:latin typeface="Cambria" pitchFamily="18" charset="0"/>
                <a:cs typeface="Arial" charset="0"/>
              </a:rPr>
              <a:t>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632523"/>
                </a:solidFill>
                <a:cs typeface="Arial" charset="0"/>
              </a:rPr>
              <a:t>Chapter </a:t>
            </a:r>
            <a:r>
              <a:rPr lang="sr-Latn-CS" sz="1100" b="1" dirty="0" smtClean="0">
                <a:solidFill>
                  <a:srgbClr val="632523"/>
                </a:solidFill>
                <a:cs typeface="Arial" charset="0"/>
              </a:rPr>
              <a:t>14</a:t>
            </a:r>
            <a:r>
              <a:rPr lang="en-US" sz="1100" b="1" dirty="0" smtClean="0">
                <a:solidFill>
                  <a:srgbClr val="632523"/>
                </a:solidFill>
                <a:cs typeface="Arial" charset="0"/>
              </a:rPr>
              <a:t>:  </a:t>
            </a:r>
            <a:r>
              <a:rPr lang="sr-Latn-CS" sz="1100" b="1" dirty="0" smtClean="0">
                <a:solidFill>
                  <a:srgbClr val="632523"/>
                </a:solidFill>
                <a:cs typeface="Arial" charset="0"/>
              </a:rPr>
              <a:t>TRANSPORT POLICY</a:t>
            </a:r>
            <a:endParaRPr lang="pl-PL" sz="1100" b="1" dirty="0">
              <a:solidFill>
                <a:srgbClr val="632523"/>
              </a:solidFill>
              <a:cs typeface="Arial"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524000"/>
            <a:ext cx="8229600" cy="4495800"/>
          </a:xfrm>
        </p:spPr>
        <p:txBody>
          <a:bodyPr/>
          <a:lstStyle/>
          <a:p>
            <a:pPr>
              <a:defRPr/>
            </a:pP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2000" smtClean="0">
                <a:solidFill>
                  <a:schemeClr val="accent1">
                    <a:lumMod val="50000"/>
                  </a:schemeClr>
                </a:solidFill>
                <a:effectLst>
                  <a:outerShdw blurRad="38100" dist="38100" dir="2700000" algn="tl">
                    <a:srgbClr val="000000">
                      <a:alpha val="43137"/>
                    </a:srgbClr>
                  </a:outerShdw>
                </a:effectLst>
                <a:latin typeface="Cambria" pitchFamily="18" charset="0"/>
              </a:rPr>
              <a:t>Article 132</a:t>
            </a:r>
            <a:r>
              <a:rPr lang="x-none" sz="2000"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x-none" sz="20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x-none" sz="200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x-none" sz="200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x-none" sz="2000" smtClean="0">
                <a:solidFill>
                  <a:schemeClr val="accent1">
                    <a:lumMod val="50000"/>
                  </a:schemeClr>
                </a:solidFill>
                <a:effectLst>
                  <a:outerShdw blurRad="38100" dist="38100" dir="2700000" algn="tl">
                    <a:srgbClr val="000000">
                      <a:alpha val="43137"/>
                    </a:srgbClr>
                  </a:outerShdw>
                </a:effectLst>
                <a:latin typeface="Cambria" pitchFamily="18" charset="0"/>
              </a:rPr>
              <a:t>E</a:t>
            </a:r>
            <a:r>
              <a:rPr lang="en-US" sz="2000" dirty="0" err="1" smtClean="0">
                <a:solidFill>
                  <a:schemeClr val="accent1">
                    <a:lumMod val="50000"/>
                  </a:schemeClr>
                </a:solidFill>
                <a:effectLst>
                  <a:outerShdw blurRad="38100" dist="38100" dir="2700000" algn="tl">
                    <a:srgbClr val="000000">
                      <a:alpha val="43137"/>
                    </a:srgbClr>
                  </a:outerShdw>
                </a:effectLst>
                <a:latin typeface="Cambria" pitchFamily="18" charset="0"/>
              </a:rPr>
              <a:t>stablishes</a:t>
            </a:r>
            <a:r>
              <a:rPr lang="en-US" sz="2000" dirty="0" smtClean="0">
                <a:solidFill>
                  <a:schemeClr val="accent1">
                    <a:lumMod val="50000"/>
                  </a:schemeClr>
                </a:solidFill>
                <a:effectLst>
                  <a:outerShdw blurRad="38100" dist="38100" dir="2700000" algn="tl">
                    <a:srgbClr val="000000">
                      <a:alpha val="43137"/>
                    </a:srgbClr>
                  </a:outerShdw>
                </a:effectLst>
                <a:latin typeface="Cambria" pitchFamily="18" charset="0"/>
              </a:rPr>
              <a:t> the obligation of </a:t>
            </a:r>
            <a:r>
              <a:rPr lang="en-US" sz="2000" dirty="0" err="1" smtClean="0">
                <a:solidFill>
                  <a:schemeClr val="accent1">
                    <a:lumMod val="50000"/>
                  </a:schemeClr>
                </a:solidFill>
                <a:effectLst>
                  <a:outerShdw blurRad="38100" dist="38100" dir="2700000" algn="tl">
                    <a:srgbClr val="000000">
                      <a:alpha val="43137"/>
                    </a:srgbClr>
                  </a:outerShdw>
                </a:effectLst>
                <a:latin typeface="Cambria" pitchFamily="18" charset="0"/>
              </a:rPr>
              <a:t>shipowners</a:t>
            </a:r>
            <a:r>
              <a:rPr lang="en-US" sz="2000" dirty="0" smtClean="0">
                <a:solidFill>
                  <a:schemeClr val="accent1">
                    <a:lumMod val="50000"/>
                  </a:schemeClr>
                </a:solidFill>
                <a:effectLst>
                  <a:outerShdw blurRad="38100" dist="38100" dir="2700000" algn="tl">
                    <a:srgbClr val="000000">
                      <a:alpha val="43137"/>
                    </a:srgbClr>
                  </a:outerShdw>
                </a:effectLst>
                <a:latin typeface="Cambria" pitchFamily="18" charset="0"/>
              </a:rPr>
              <a:t> in the event shipwreck or other accident on board a crew member recover damages caused to personal matters, and the right to remuneration for at least two months from the date of the shipwreck, the average salary for the last three months, if the contract is not otherwise defined . A crew member of a foreign citizen, is entitled to compensation in the amount specified by the contract - for each day of unemployment that has occurred as a result of the shipwreck, but no longer than two months after the shipwreck. </a:t>
            </a:r>
            <a:r>
              <a:rPr lang="sr-Latn-CS" sz="2000"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sr-Latn-CS" sz="20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sr-Latn-CS" sz="1200" dirty="0" smtClean="0">
                <a:solidFill>
                  <a:schemeClr val="accent1">
                    <a:lumMod val="50000"/>
                  </a:schemeClr>
                </a:solidFill>
              </a:rPr>
              <a:t/>
            </a:r>
            <a:br>
              <a:rPr lang="sr-Latn-CS" sz="1200" dirty="0" smtClean="0">
                <a:solidFill>
                  <a:schemeClr val="accent1">
                    <a:lumMod val="50000"/>
                  </a:schemeClr>
                </a:solidFill>
              </a:rPr>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dirty="0" smtClean="0"/>
              <a:t/>
            </a:r>
            <a:br>
              <a:rPr lang="en-US" dirty="0" smtClean="0"/>
            </a:br>
            <a:r>
              <a:rPr lang="en-US" dirty="0" smtClean="0"/>
              <a:t/>
            </a:r>
            <a:br>
              <a:rPr lang="en-US" dirty="0" smtClean="0"/>
            </a:br>
            <a:endParaRPr lang="en-US" dirty="0"/>
          </a:p>
        </p:txBody>
      </p:sp>
      <p:sp>
        <p:nvSpPr>
          <p:cNvPr id="19" name="TextBox 18"/>
          <p:cNvSpPr txBox="1"/>
          <p:nvPr/>
        </p:nvSpPr>
        <p:spPr>
          <a:xfrm>
            <a:off x="1905000" y="1066800"/>
            <a:ext cx="6934200" cy="523220"/>
          </a:xfrm>
          <a:prstGeom prst="rect">
            <a:avLst/>
          </a:prstGeom>
          <a:noFill/>
        </p:spPr>
        <p:txBody>
          <a:bodyPr wrap="square" rtlCol="0">
            <a:spAutoFit/>
          </a:bodyPr>
          <a:lstStyle/>
          <a:p>
            <a:pPr algn="ctr"/>
            <a:r>
              <a:rPr lang="en-US" sz="2800" b="1" dirty="0" smtClean="0">
                <a:solidFill>
                  <a:schemeClr val="accent1">
                    <a:lumMod val="50000"/>
                  </a:schemeClr>
                </a:solidFill>
                <a:latin typeface="Cambria" pitchFamily="18" charset="0"/>
              </a:rPr>
              <a:t>Current and Future Activities</a:t>
            </a:r>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a:t>
            </a:r>
            <a:r>
              <a:rPr lang="x-none" b="1" dirty="0">
                <a:solidFill>
                  <a:schemeClr val="accent2">
                    <a:lumMod val="20000"/>
                    <a:lumOff val="80000"/>
                  </a:schemeClr>
                </a:solidFill>
                <a:latin typeface="Cambria" pitchFamily="18" charset="0"/>
                <a:cs typeface="Arial" charset="0"/>
              </a:rPr>
              <a:t>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632523"/>
                </a:solidFill>
                <a:cs typeface="Arial" charset="0"/>
              </a:rPr>
              <a:t>Chapter </a:t>
            </a:r>
            <a:r>
              <a:rPr lang="sr-Latn-CS" sz="1100" b="1" dirty="0" smtClean="0">
                <a:solidFill>
                  <a:srgbClr val="632523"/>
                </a:solidFill>
                <a:cs typeface="Arial" charset="0"/>
              </a:rPr>
              <a:t>14</a:t>
            </a:r>
            <a:r>
              <a:rPr lang="en-US" sz="1100" b="1" dirty="0" smtClean="0">
                <a:solidFill>
                  <a:srgbClr val="632523"/>
                </a:solidFill>
                <a:cs typeface="Arial" charset="0"/>
              </a:rPr>
              <a:t>:  </a:t>
            </a:r>
            <a:r>
              <a:rPr lang="sr-Latn-CS" sz="1100" b="1" smtClean="0">
                <a:solidFill>
                  <a:srgbClr val="632523"/>
                </a:solidFill>
                <a:cs typeface="Arial" charset="0"/>
              </a:rPr>
              <a:t>TRANSPORT POLICY</a:t>
            </a:r>
            <a:endParaRPr lang="pl-PL" sz="1100" b="1" dirty="0">
              <a:solidFill>
                <a:srgbClr val="632523"/>
              </a:solidFill>
              <a:cs typeface="Arial" charset="0"/>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524000"/>
            <a:ext cx="8229600" cy="4495800"/>
          </a:xfrm>
        </p:spPr>
        <p:txBody>
          <a:bodyPr/>
          <a:lstStyle/>
          <a:p>
            <a:pPr>
              <a:buFont typeface="Wingdings" pitchFamily="2" charset="2"/>
              <a:buChar char="Ø"/>
              <a:defRPr/>
            </a:pP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Articles 127 i 128</a:t>
            </a:r>
            <a:b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en-U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Throughout the chapter relating to the crew, regulates the seafarer's entitlement to repatriation and duty to </a:t>
            </a:r>
            <a:r>
              <a:rPr lang="en-US" sz="2400" dirty="0" err="1" smtClean="0">
                <a:solidFill>
                  <a:schemeClr val="accent1">
                    <a:lumMod val="50000"/>
                  </a:schemeClr>
                </a:solidFill>
                <a:effectLst>
                  <a:outerShdw blurRad="38100" dist="38100" dir="2700000" algn="tl">
                    <a:srgbClr val="000000">
                      <a:alpha val="43137"/>
                    </a:srgbClr>
                  </a:outerShdw>
                </a:effectLst>
                <a:latin typeface="Cambria" pitchFamily="18" charset="0"/>
              </a:rPr>
              <a:t>shipowner</a:t>
            </a:r>
            <a:r>
              <a:rPr lang="en-U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t>
            </a:r>
            <a: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t>for payment </a:t>
            </a:r>
            <a:r>
              <a:rPr lang="en-U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of return travel </a:t>
            </a:r>
            <a:r>
              <a:rPr lang="x-none" sz="2400" dirty="0" smtClean="0">
                <a:solidFill>
                  <a:schemeClr val="accent1">
                    <a:lumMod val="50000"/>
                  </a:schemeClr>
                </a:solidFill>
                <a:effectLst>
                  <a:outerShdw blurRad="38100" dist="38100" dir="2700000" algn="tl">
                    <a:srgbClr val="000000">
                      <a:alpha val="43137"/>
                    </a:srgbClr>
                  </a:outerShdw>
                </a:effectLst>
                <a:latin typeface="Cambria" pitchFamily="18" charset="0"/>
              </a:rPr>
              <a:t>costs</a:t>
            </a:r>
            <a: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sr-Latn-CS" sz="2400"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sr-Latn-CS" sz="1200" dirty="0" smtClean="0"/>
              <a:t/>
            </a:r>
            <a:br>
              <a:rPr lang="sr-Latn-CS"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dirty="0" smtClean="0"/>
              <a:t/>
            </a:r>
            <a:br>
              <a:rPr lang="en-US" dirty="0" smtClean="0"/>
            </a:br>
            <a:r>
              <a:rPr lang="en-US" dirty="0" smtClean="0"/>
              <a:t/>
            </a:r>
            <a:br>
              <a:rPr lang="en-US" dirty="0" smtClean="0"/>
            </a:br>
            <a:endParaRPr lang="en-US" dirty="0"/>
          </a:p>
        </p:txBody>
      </p:sp>
      <p:sp>
        <p:nvSpPr>
          <p:cNvPr id="19" name="TextBox 18"/>
          <p:cNvSpPr txBox="1"/>
          <p:nvPr/>
        </p:nvSpPr>
        <p:spPr>
          <a:xfrm>
            <a:off x="1905000" y="1066800"/>
            <a:ext cx="6934200" cy="1692771"/>
          </a:xfrm>
          <a:prstGeom prst="rect">
            <a:avLst/>
          </a:prstGeom>
          <a:noFill/>
        </p:spPr>
        <p:txBody>
          <a:bodyPr wrap="square" rtlCol="0">
            <a:spAutoFit/>
          </a:bodyPr>
          <a:lstStyle/>
          <a:p>
            <a:pPr algn="ctr"/>
            <a:r>
              <a:rPr lang="en-US" sz="3200" b="1" dirty="0" smtClean="0">
                <a:solidFill>
                  <a:schemeClr val="accent1">
                    <a:lumMod val="50000"/>
                  </a:schemeClr>
                </a:solidFill>
                <a:latin typeface="Cambria" pitchFamily="18" charset="0"/>
              </a:rPr>
              <a:t>Current and Future Activities</a:t>
            </a:r>
          </a:p>
          <a:p>
            <a:pPr algn="ctr"/>
            <a:r>
              <a:rPr lang="x-none"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endPar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en-US"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en-US" dirty="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9221"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Thank you for your </a:t>
            </a:r>
            <a:r>
              <a:rPr lang="sr-Latn-CS" sz="3200" dirty="0" smtClean="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attention</a:t>
            </a:r>
            <a:endPar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endParaRPr>
          </a:p>
          <a:p>
            <a:pPr algn="ctr" fontAlgn="auto">
              <a:spcBef>
                <a:spcPts val="0"/>
              </a:spcBef>
              <a:spcAft>
                <a:spcPts val="0"/>
              </a:spcAft>
              <a:defRPr/>
            </a:pPr>
            <a:endParaRPr lang="sr-Latn-CS" sz="3200" dirty="0">
              <a:solidFill>
                <a:schemeClr val="accent2">
                  <a:lumMod val="20000"/>
                  <a:lumOff val="80000"/>
                </a:schemeClr>
              </a:solidFill>
              <a:effectLst>
                <a:reflection blurRad="6350" stA="60000" endA="900" endPos="58000" dir="5400000" sy="-100000" algn="bl" rotWithShape="0"/>
              </a:effectLst>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effectLst>
                  <a:reflection blurRad="6350" stA="60000" endA="900" endPos="58000" dir="5400000" sy="-100000" algn="bl" rotWithShape="0"/>
                </a:effectLst>
                <a:latin typeface="Cambria" pitchFamily="18" charset="0"/>
              </a:rPr>
              <a:t>QUESTIONS</a:t>
            </a:r>
            <a:endParaRPr lang="hr-HR" sz="4000" b="1" dirty="0">
              <a:solidFill>
                <a:schemeClr val="accent2">
                  <a:lumMod val="20000"/>
                  <a:lumOff val="80000"/>
                </a:schemeClr>
              </a:solidFill>
              <a:effectLst>
                <a:reflection blurRad="6350" stA="60000" endA="900" endPos="58000" dir="5400000" sy="-100000" algn="bl" rotWithShape="0"/>
              </a:effectLst>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TotalTime>
  <Words>418</Words>
  <Application>Microsoft Office PowerPoint</Application>
  <PresentationFormat>On-screen Show (4:3)</PresentationFormat>
  <Paragraphs>123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CONTENT</vt:lpstr>
      <vt:lpstr>  Law on Marine and Inland Navigation  (Official Gazette of the SRY, No. 12/98, 44/99 iI 73/00)  Aricles 142-144 </vt:lpstr>
      <vt:lpstr>          Labour law of Montenegro (OGM no. 49/08, 26/09, 59/11) has wider framework for this issue in terms of work agreement   General Collective Contract of Montenegro    Collective Contract of seafarers           </vt:lpstr>
      <vt:lpstr>                   The draft of Law on security of maritime navigation (deadline: 2013 )   Article 160  - Basis for the adoption of bylaw act wich will regulate the manner of application of The International Convention on Maritime Labour, 2006 MLC               </vt:lpstr>
      <vt:lpstr>                  Articles 127 i 128  -Throughout the chapter relating to the crew, regulates the seafarer's entitlement to repatriation and duty to shipowner for payment of return travel costs               </vt:lpstr>
      <vt:lpstr>                  Article 132  Establishes the obligation of shipowners in the event shipwreck or other accident on board a crew member recover damages caused to personal matters, and the right to remuneration for at least two months from the date of the shipwreck, the average salary for the last three months, if the contract is not otherwise defined . A crew member of a foreign citizen, is entitled to compensation in the amount specified by the contract - for each day of unemployment that has occurred as a result of the shipwreck, but no longer than two months after the shipwreck.               </vt:lpstr>
      <vt:lpstr>                  Articles 127 i 128  Throughout the chapter relating to the crew, regulates the seafarer's entitlement to repatriation and duty to shipowner for payment of return travel costs               </vt:lpstr>
      <vt:lpstr>Slide 11</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damir.sabanovic</dc:creator>
  <cp:lastModifiedBy>ana.kusovac</cp:lastModifiedBy>
  <cp:revision>47</cp:revision>
  <dcterms:created xsi:type="dcterms:W3CDTF">2013-02-18T10:18:27Z</dcterms:created>
  <dcterms:modified xsi:type="dcterms:W3CDTF">2013-05-17T08:32:42Z</dcterms:modified>
</cp:coreProperties>
</file>