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omments/comment2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  <p:sldMasterId id="2147484163" r:id="rId2"/>
  </p:sldMasterIdLst>
  <p:notesMasterIdLst>
    <p:notesMasterId r:id="rId38"/>
  </p:notesMasterIdLst>
  <p:handoutMasterIdLst>
    <p:handoutMasterId r:id="rId39"/>
  </p:handoutMasterIdLst>
  <p:sldIdLst>
    <p:sldId id="355" r:id="rId3"/>
    <p:sldId id="293" r:id="rId4"/>
    <p:sldId id="280" r:id="rId5"/>
    <p:sldId id="274" r:id="rId6"/>
    <p:sldId id="296" r:id="rId7"/>
    <p:sldId id="351" r:id="rId8"/>
    <p:sldId id="342" r:id="rId9"/>
    <p:sldId id="362" r:id="rId10"/>
    <p:sldId id="390" r:id="rId11"/>
    <p:sldId id="311" r:id="rId12"/>
    <p:sldId id="359" r:id="rId13"/>
    <p:sldId id="373" r:id="rId14"/>
    <p:sldId id="375" r:id="rId15"/>
    <p:sldId id="374" r:id="rId16"/>
    <p:sldId id="343" r:id="rId17"/>
    <p:sldId id="360" r:id="rId18"/>
    <p:sldId id="344" r:id="rId19"/>
    <p:sldId id="352" r:id="rId20"/>
    <p:sldId id="392" r:id="rId21"/>
    <p:sldId id="394" r:id="rId22"/>
    <p:sldId id="393" r:id="rId23"/>
    <p:sldId id="353" r:id="rId24"/>
    <p:sldId id="354" r:id="rId25"/>
    <p:sldId id="391" r:id="rId26"/>
    <p:sldId id="387" r:id="rId27"/>
    <p:sldId id="310" r:id="rId28"/>
    <p:sldId id="317" r:id="rId29"/>
    <p:sldId id="319" r:id="rId30"/>
    <p:sldId id="380" r:id="rId31"/>
    <p:sldId id="385" r:id="rId32"/>
    <p:sldId id="378" r:id="rId33"/>
    <p:sldId id="379" r:id="rId34"/>
    <p:sldId id="389" r:id="rId35"/>
    <p:sldId id="388" r:id="rId36"/>
    <p:sldId id="341" r:id="rId37"/>
  </p:sldIdLst>
  <p:sldSz cx="9144000" cy="6858000" type="screen4x3"/>
  <p:notesSz cx="6858000" cy="9144000"/>
  <p:defaultTextStyle>
    <a:defPPr>
      <a:defRPr lang="sr-Cyrl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risa.miranovic" initials="l" lastIdx="1" clrIdx="0"/>
  <p:cmAuthor id="1" name="user" initials="u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CC"/>
    <a:srgbClr val="FFFF99"/>
    <a:srgbClr val="0000FF"/>
    <a:srgbClr val="009900"/>
    <a:srgbClr val="CCECFF"/>
    <a:srgbClr val="33CC33"/>
    <a:srgbClr val="5F5F5F"/>
    <a:srgbClr val="C0C0C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3" autoAdjust="0"/>
  </p:normalViewPr>
  <p:slideViewPr>
    <p:cSldViewPr>
      <p:cViewPr>
        <p:scale>
          <a:sx n="58" d="100"/>
          <a:sy n="58" d="100"/>
        </p:scale>
        <p:origin x="-1027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778625954198474E-2"/>
          <c:y val="1.9230769230769232E-2"/>
          <c:w val="0.89821882951653953"/>
          <c:h val="0.751923076923076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Cow's</c:v>
                </c:pt>
              </c:strCache>
            </c:strRef>
          </c:tx>
          <c:spPr>
            <a:solidFill>
              <a:srgbClr val="99CC00"/>
            </a:solidFill>
            <a:ln w="1349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6986">
                <a:noFill/>
              </a:ln>
            </c:spPr>
            <c:txPr>
              <a:bodyPr/>
              <a:lstStyle/>
              <a:p>
                <a:pPr>
                  <a:defRPr sz="1912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000, t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136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Sheep's</c:v>
                </c:pt>
              </c:strCache>
            </c:strRef>
          </c:tx>
          <c:spPr>
            <a:solidFill>
              <a:srgbClr val="CCFFFF"/>
            </a:solidFill>
            <a:ln w="1349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6986">
                <a:noFill/>
              </a:ln>
            </c:spPr>
            <c:txPr>
              <a:bodyPr/>
              <a:lstStyle/>
              <a:p>
                <a:pPr>
                  <a:defRPr sz="1912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000, t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Goat's</c:v>
                </c:pt>
              </c:strCache>
            </c:strRef>
          </c:tx>
          <c:spPr>
            <a:solidFill>
              <a:srgbClr val="99CCFF"/>
            </a:solidFill>
            <a:ln w="1349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6986">
                <a:noFill/>
              </a:ln>
            </c:spPr>
            <c:txPr>
              <a:bodyPr/>
              <a:lstStyle/>
              <a:p>
                <a:pPr>
                  <a:defRPr sz="1912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000, t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55830144"/>
        <c:axId val="155831680"/>
        <c:axId val="0"/>
      </c:bar3DChart>
      <c:catAx>
        <c:axId val="155830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37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12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558316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5831680"/>
        <c:scaling>
          <c:orientation val="minMax"/>
        </c:scaling>
        <c:delete val="0"/>
        <c:axPos val="l"/>
        <c:majorGridlines>
          <c:spPr>
            <a:ln w="13493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37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12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55830144"/>
        <c:crosses val="autoZero"/>
        <c:crossBetween val="between"/>
      </c:valAx>
      <c:spPr>
        <a:noFill/>
        <a:ln w="26986">
          <a:noFill/>
        </a:ln>
      </c:spPr>
    </c:plotArea>
    <c:legend>
      <c:legendPos val="b"/>
      <c:layout>
        <c:manualLayout>
          <c:xMode val="edge"/>
          <c:yMode val="edge"/>
          <c:x val="0.26267925316153662"/>
          <c:y val="0.90134555592231758"/>
          <c:w val="0.48473282442748095"/>
          <c:h val="8.6538461538461536E-2"/>
        </c:manualLayout>
      </c:layout>
      <c:overlay val="0"/>
      <c:spPr>
        <a:noFill/>
        <a:ln w="3373">
          <a:solidFill>
            <a:schemeClr val="tx1"/>
          </a:solidFill>
          <a:prstDash val="solid"/>
        </a:ln>
      </c:spPr>
      <c:txPr>
        <a:bodyPr/>
        <a:lstStyle/>
        <a:p>
          <a:pPr>
            <a:defRPr sz="1758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12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068702290076336"/>
          <c:y val="1.9230769230769232E-2"/>
          <c:w val="0.8791348600508907"/>
          <c:h val="0.751923076923076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Bovine meat</c:v>
                </c:pt>
              </c:strCache>
            </c:strRef>
          </c:tx>
          <c:spPr>
            <a:solidFill>
              <a:schemeClr val="accent1"/>
            </a:solidFill>
            <a:ln w="12694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388">
                <a:noFill/>
              </a:ln>
            </c:spPr>
            <c:txPr>
              <a:bodyPr/>
              <a:lstStyle/>
              <a:p>
                <a:pPr>
                  <a:defRPr sz="1799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000, kg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6800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Sheep and goats</c:v>
                </c:pt>
              </c:strCache>
            </c:strRef>
          </c:tx>
          <c:spPr>
            <a:solidFill>
              <a:schemeClr val="accent2"/>
            </a:solidFill>
            <a:ln w="12694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388">
                <a:noFill/>
              </a:ln>
            </c:spPr>
            <c:txPr>
              <a:bodyPr/>
              <a:lstStyle/>
              <a:p>
                <a:pPr>
                  <a:defRPr sz="1799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000, kg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4100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Poultry</c:v>
                </c:pt>
              </c:strCache>
            </c:strRef>
          </c:tx>
          <c:spPr>
            <a:solidFill>
              <a:schemeClr val="hlink"/>
            </a:solidFill>
            <a:ln w="12694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388">
                <a:noFill/>
              </a:ln>
            </c:spPr>
            <c:txPr>
              <a:bodyPr/>
              <a:lstStyle/>
              <a:p>
                <a:pPr>
                  <a:defRPr sz="1799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000, kg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3050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folHlink"/>
            </a:solidFill>
            <a:ln w="12694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388">
                <a:noFill/>
              </a:ln>
            </c:spPr>
            <c:txPr>
              <a:bodyPr/>
              <a:lstStyle/>
              <a:p>
                <a:pPr>
                  <a:defRPr sz="1799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000, kg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3200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95773184"/>
        <c:axId val="195775104"/>
        <c:axId val="0"/>
      </c:bar3DChart>
      <c:catAx>
        <c:axId val="19577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9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957751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5775104"/>
        <c:scaling>
          <c:orientation val="minMax"/>
        </c:scaling>
        <c:delete val="0"/>
        <c:axPos val="l"/>
        <c:majorGridlines>
          <c:spPr>
            <a:ln w="12694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9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95773184"/>
        <c:crosses val="autoZero"/>
        <c:crossBetween val="between"/>
      </c:valAx>
      <c:spPr>
        <a:noFill/>
        <a:ln w="25388">
          <a:noFill/>
        </a:ln>
      </c:spPr>
    </c:plotArea>
    <c:legend>
      <c:legendPos val="b"/>
      <c:layout>
        <c:manualLayout>
          <c:xMode val="edge"/>
          <c:yMode val="edge"/>
          <c:x val="4.1984732824427488E-2"/>
          <c:y val="0.90769230769230769"/>
          <c:w val="0.91603053435114512"/>
          <c:h val="8.6538461538461536E-2"/>
        </c:manualLayout>
      </c:layout>
      <c:overlay val="0"/>
      <c:spPr>
        <a:noFill/>
        <a:ln w="3174">
          <a:solidFill>
            <a:schemeClr val="tx1"/>
          </a:solidFill>
          <a:prstDash val="solid"/>
        </a:ln>
      </c:spPr>
      <c:txPr>
        <a:bodyPr/>
        <a:lstStyle/>
        <a:p>
          <a:pPr>
            <a:defRPr sz="1654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12-03T09:15:08.767" idx="1">
    <p:pos x="10" y="10"/>
    <p:text>mozda ne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2-12-02T23:10:17.234" idx="5">
    <p:pos x="10" y="10"/>
    <p:text>prebaciti ispred izazova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350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350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72705D8-CDF2-4EA4-A972-9D88AB2B7E49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  <p:extLst>
      <p:ext uri="{BB962C8B-B14F-4D97-AF65-F5344CB8AC3E}">
        <p14:creationId xmlns:p14="http://schemas.microsoft.com/office/powerpoint/2010/main" val="3169807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CS" noProof="0" smtClean="0"/>
              <a:t>Click to edit Master text styles</a:t>
            </a:r>
          </a:p>
          <a:p>
            <a:pPr lvl="1"/>
            <a:r>
              <a:rPr lang="sr-Cyrl-CS" noProof="0" smtClean="0"/>
              <a:t>Second level</a:t>
            </a:r>
          </a:p>
          <a:p>
            <a:pPr lvl="2"/>
            <a:r>
              <a:rPr lang="sr-Cyrl-CS" noProof="0" smtClean="0"/>
              <a:t>Third level</a:t>
            </a:r>
          </a:p>
          <a:p>
            <a:pPr lvl="3"/>
            <a:r>
              <a:rPr lang="sr-Cyrl-CS" noProof="0" smtClean="0"/>
              <a:t>Fourth level</a:t>
            </a:r>
          </a:p>
          <a:p>
            <a:pPr lvl="4"/>
            <a:r>
              <a:rPr lang="sr-Cyrl-CS" noProof="0" smtClean="0"/>
              <a:t>Fifth level</a:t>
            </a:r>
          </a:p>
        </p:txBody>
      </p:sp>
      <p:sp>
        <p:nvSpPr>
          <p:cNvPr id="188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188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A03E46C-F8C1-4B35-90E9-35FD30F734FA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  <p:extLst>
      <p:ext uri="{BB962C8B-B14F-4D97-AF65-F5344CB8AC3E}">
        <p14:creationId xmlns:p14="http://schemas.microsoft.com/office/powerpoint/2010/main" val="4002566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E46C-F8C1-4B35-90E9-35FD30F734FA}" type="slidenum">
              <a:rPr lang="sr-Cyrl-CS" smtClean="0"/>
              <a:pPr>
                <a:defRPr/>
              </a:pPr>
              <a:t>27</a:t>
            </a:fld>
            <a:endParaRPr lang="sr-Cyrl-C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BC23BE-CC24-49CC-AA28-215BEB6BCEAB}" type="slidenum">
              <a:rPr lang="sr-Cyrl-CS" smtClean="0"/>
              <a:pPr/>
              <a:t>28</a:t>
            </a:fld>
            <a:endParaRPr lang="sr-Cyrl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E46C-F8C1-4B35-90E9-35FD30F734FA}" type="slidenum">
              <a:rPr lang="sr-Cyrl-CS" smtClean="0"/>
              <a:pPr>
                <a:defRPr/>
              </a:pPr>
              <a:t>33</a:t>
            </a:fld>
            <a:endParaRPr lang="sr-Cyrl-C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68853B-5A7E-41A8-832C-018DB1683325}" type="slidenum">
              <a:rPr lang="sr-Cyrl-CS" smtClean="0"/>
              <a:pPr/>
              <a:t>35</a:t>
            </a:fld>
            <a:endParaRPr lang="sr-Cyrl-C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24104 w 4917"/>
                <a:gd name="T3" fmla="*/ 0 h 1000"/>
                <a:gd name="T4" fmla="*/ 26837 w 4917"/>
                <a:gd name="T5" fmla="*/ 2734 h 1000"/>
                <a:gd name="T6" fmla="*/ 24109 w 4917"/>
                <a:gd name="T7" fmla="*/ 5460 h 1000"/>
                <a:gd name="T8" fmla="*/ 0 w 4917"/>
                <a:gd name="T9" fmla="*/ 5460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5975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sr-Cyrl-CS"/>
              <a:t>Click to edit Master title style</a:t>
            </a:r>
          </a:p>
        </p:txBody>
      </p:sp>
      <p:sp>
        <p:nvSpPr>
          <p:cNvPr id="15975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sr-Cyrl-C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2ACE2-83FF-4283-AE12-74CF009030C0}" type="datetime1">
              <a:rPr lang="sr-Cyrl-CS"/>
              <a:pPr>
                <a:defRPr/>
              </a:pPr>
              <a:t>7.12.2012</a:t>
            </a:fld>
            <a:endParaRPr lang="sr-Cyrl-C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5A440-77BB-448E-9B7F-05511CE75D22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6298F-76A5-446B-9E1B-1382398A6D10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DEA1C-602C-442B-87FE-B19693623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183DC-C480-4319-A2B6-283C3D77AE94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D668C-C916-42F5-A04B-08328F473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784E5-1D6B-4B86-84A4-DA1FAEFD46DE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4B169-2D85-4D40-85BD-16FCEA4026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E97E7-7CD9-4EA0-B1D6-BAD42ACF7A71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DA2EC-0D04-43A3-B629-437C182A5D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8D188-7A1C-49AA-8DC0-0CB8299079A5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3FFD-9145-4039-BDCD-A7CA03EE11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25C16-6D1B-41DF-B731-45259CE5EF30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8F40C-82F7-4383-B739-A957977F5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B7F49-2765-45A2-B91D-A657F6CBC120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C9C48-919E-4082-8E2B-B42507FDD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3FC89-9FD6-48FF-B22B-B43EC4867284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87B9C-B43F-4B7C-8C37-442FFE122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87E59-C9B3-40E5-A218-6A94CE5A72AC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BEF98-8990-4689-A582-7C634B7F65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A6713-D7FE-48AE-93BD-43BAB38E0CCF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513C0-9899-44B6-94E5-FC5BDB81B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D7FC9-8C85-488F-A1A5-8D46E1F91824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A6B43-9870-482F-9B53-37932C6D3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Cyrl-CS" smtClean="0"/>
              <a:t>Click to edit Master title style</a:t>
            </a:r>
          </a:p>
        </p:txBody>
      </p:sp>
      <p:sp>
        <p:nvSpPr>
          <p:cNvPr id="205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CS" smtClean="0"/>
              <a:t>Click to edit Master text styles</a:t>
            </a:r>
          </a:p>
          <a:p>
            <a:pPr lvl="1"/>
            <a:r>
              <a:rPr lang="sr-Cyrl-CS" smtClean="0"/>
              <a:t>Second level</a:t>
            </a:r>
          </a:p>
          <a:p>
            <a:pPr lvl="2"/>
            <a:r>
              <a:rPr lang="sr-Cyrl-CS" smtClean="0"/>
              <a:t>Third level</a:t>
            </a:r>
          </a:p>
          <a:p>
            <a:pPr lvl="3"/>
            <a:r>
              <a:rPr lang="sr-Cyrl-CS" smtClean="0"/>
              <a:t>Fourth level</a:t>
            </a:r>
          </a:p>
          <a:p>
            <a:pPr lvl="4"/>
            <a:r>
              <a:rPr lang="sr-Cyrl-CS" smtClean="0"/>
              <a:t>Fifth level</a:t>
            </a:r>
          </a:p>
        </p:txBody>
      </p:sp>
      <p:sp>
        <p:nvSpPr>
          <p:cNvPr id="16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714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A1D4C89-0FF9-46B8-8787-2C44A2908DA5}" type="datetime1">
              <a:rPr lang="sr-Cyrl-CS"/>
              <a:pPr>
                <a:defRPr/>
              </a:pPr>
              <a:t>7.12.2012</a:t>
            </a:fld>
            <a:endParaRPr lang="sr-Cyrl-CS"/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3163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18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14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28D30FCE-786B-44DA-ADE5-8634476E88A1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16DBF5-CE75-4C30-A4E4-6B331D0F4178}" type="datetime1">
              <a:rPr lang="sr-Cyrl-CS"/>
              <a:pPr>
                <a:defRPr/>
              </a:pPr>
              <a:t>7.12.2012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D4A5FA-3850-48D7-830B-EA19166EF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anijela.stolica@mp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m.cg.yu/infobiro/vijesti.php?akcija=vijesti&amp;id=4531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hyperlink" Target="http://www.gov.m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image" Target="../media/image3.jpe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9.png"/><Relationship Id="rId7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 Working Group for Chapter </a:t>
            </a:r>
            <a:r>
              <a:rPr lang="hr-BA" sz="1600" b="1">
                <a:solidFill>
                  <a:schemeClr val="bg1"/>
                </a:solidFill>
                <a:latin typeface="Cambria" pitchFamily="18" charset="0"/>
              </a:rPr>
              <a:t>11 – Agriculture and Rural Development</a:t>
            </a:r>
          </a:p>
          <a:p>
            <a:pPr algn="ctr"/>
            <a:endParaRPr lang="hr-BA" sz="1600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127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i="1">
                <a:solidFill>
                  <a:schemeClr val="bg1"/>
                </a:solidFill>
                <a:latin typeface="Cambria" pitchFamily="18" charset="0"/>
              </a:rPr>
              <a:t>MONTENEGRIN AGRICULTURE AND </a:t>
            </a:r>
          </a:p>
          <a:p>
            <a:pPr algn="ctr"/>
            <a:r>
              <a:rPr lang="en-US" sz="2800" i="1">
                <a:solidFill>
                  <a:schemeClr val="bg1"/>
                </a:solidFill>
                <a:latin typeface="Cambria" pitchFamily="18" charset="0"/>
              </a:rPr>
              <a:t>AGRICULTURAL POLICY</a:t>
            </a:r>
            <a:endParaRPr lang="en-US" sz="2800" i="1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38463" y="6324600"/>
            <a:ext cx="3598862" cy="369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b="1" dirty="0">
                <a:solidFill>
                  <a:schemeClr val="bg1"/>
                </a:solidFill>
                <a:latin typeface="Cambria" pitchFamily="18" charset="0"/>
              </a:rPr>
              <a:t>Brussels</a:t>
            </a:r>
            <a:r>
              <a:rPr lang="en-US" b="1" dirty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sr-Latn-CS" b="1" dirty="0">
                <a:solidFill>
                  <a:schemeClr val="bg1"/>
                </a:solidFill>
                <a:latin typeface="Cambria" pitchFamily="18" charset="0"/>
              </a:rPr>
              <a:t>11-13</a:t>
            </a:r>
            <a:r>
              <a:rPr lang="hr-BA" b="1" dirty="0">
                <a:solidFill>
                  <a:schemeClr val="bg1"/>
                </a:solidFill>
                <a:latin typeface="Cambria" pitchFamily="18" charset="0"/>
              </a:rPr>
              <a:t>.</a:t>
            </a:r>
            <a:r>
              <a:rPr lang="en-US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b="1" dirty="0">
                <a:solidFill>
                  <a:schemeClr val="bg1"/>
                </a:solidFill>
                <a:latin typeface="Cambria" pitchFamily="18" charset="0"/>
              </a:rPr>
              <a:t>December 2012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5129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5130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5562600"/>
            <a:ext cx="190500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TextBox 14"/>
          <p:cNvSpPr txBox="1">
            <a:spLocks noChangeArrowheads="1"/>
          </p:cNvSpPr>
          <p:nvPr/>
        </p:nvSpPr>
        <p:spPr bwMode="auto">
          <a:xfrm>
            <a:off x="2286000" y="5257800"/>
            <a:ext cx="381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r-Latn-RS" dirty="0" smtClean="0">
                <a:solidFill>
                  <a:schemeClr val="bg1"/>
                </a:solidFill>
              </a:rPr>
              <a:t>Danijela Stolica</a:t>
            </a:r>
          </a:p>
          <a:p>
            <a:pPr algn="ctr"/>
            <a:r>
              <a:rPr lang="sr-Latn-RS" dirty="0" smtClean="0">
                <a:solidFill>
                  <a:schemeClr val="bg1"/>
                </a:solidFill>
                <a:hlinkClick r:id="rId4"/>
              </a:rPr>
              <a:t>danijela.stolica</a:t>
            </a:r>
            <a:r>
              <a:rPr lang="en-GB" dirty="0" smtClean="0">
                <a:solidFill>
                  <a:schemeClr val="bg1"/>
                </a:solidFill>
                <a:hlinkClick r:id="rId4"/>
              </a:rPr>
              <a:t>@</a:t>
            </a:r>
            <a:r>
              <a:rPr lang="sr-Latn-RS" dirty="0" smtClean="0">
                <a:solidFill>
                  <a:schemeClr val="bg1"/>
                </a:solidFill>
                <a:hlinkClick r:id="rId4"/>
              </a:rPr>
              <a:t>mpr</a:t>
            </a:r>
            <a:r>
              <a:rPr lang="sr-Latn-RS" dirty="0" smtClean="0">
                <a:solidFill>
                  <a:schemeClr val="bg1"/>
                </a:solidFill>
              </a:rPr>
              <a:t>. </a:t>
            </a:r>
            <a:r>
              <a:rPr lang="en-GB" dirty="0" err="1" smtClean="0">
                <a:solidFill>
                  <a:schemeClr val="bg1"/>
                </a:solidFill>
              </a:rPr>
              <a:t>gov.me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C2A9BAA-B60E-452C-BAB6-27931C6C5BB7}" type="slidenum">
              <a:rPr lang="en-US" sz="1200">
                <a:latin typeface="Arial Black" pitchFamily="34" charset="0"/>
              </a:rPr>
              <a:pPr algn="r"/>
              <a:t>2</a:t>
            </a:fld>
            <a:endParaRPr lang="en-US" sz="1400">
              <a:latin typeface="Arial Black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219200"/>
            <a:ext cx="6008688" cy="60801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i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Presentation</a:t>
            </a:r>
            <a:r>
              <a:rPr lang="en-US" sz="2800" b="1" i="1" dirty="0" smtClean="0">
                <a:latin typeface="Cambria Math" pitchFamily="18" charset="0"/>
                <a:ea typeface="Cambria Math" pitchFamily="18" charset="0"/>
              </a:rPr>
              <a:t> Outline </a:t>
            </a:r>
            <a:endParaRPr lang="en-GB" sz="2800" dirty="0" smtClean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209800"/>
            <a:ext cx="6705600" cy="28194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Main features of Montenegrin agriculture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Agricultural policy: legal and strategic frame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EU accession: challenges, tasks and duties  </a:t>
            </a:r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150" name="Group 13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5" name="Round Same Side Corner Rectangle 14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62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Rectangle 16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6151" name="Group 11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615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615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8" name="5-Point Star 1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 txBox="1">
            <a:spLocks noGrp="1"/>
          </p:cNvSpPr>
          <p:nvPr/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25BAD8C-817D-46FD-8391-75BDD3682046}" type="slidenum">
              <a:rPr lang="en-US" sz="2400">
                <a:solidFill>
                  <a:schemeClr val="tx2"/>
                </a:solidFill>
                <a:latin typeface="Times New Roman" pitchFamily="18" charset="0"/>
              </a:rPr>
              <a:pPr algn="r"/>
              <a:t>3</a:t>
            </a:fld>
            <a:endParaRPr lang="en-US" sz="140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7171" name="Picture 5" descr="Mapa Crne Go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762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152400" y="1371600"/>
            <a:ext cx="2971800" cy="2695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7161" tIns="3579" rIns="7161" bIns="3579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Montenegro: 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Area – 13.812 km2, 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Total population – 625.000 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1600" u="sng" dirty="0" err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Popul</a:t>
            </a:r>
            <a:r>
              <a:rPr lang="en-US" sz="1600" u="sng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. density – 45 </a:t>
            </a:r>
            <a:r>
              <a:rPr lang="en-US" sz="1600" u="sng" dirty="0" err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inhab</a:t>
            </a:r>
            <a:r>
              <a:rPr lang="en-US" sz="1600" u="sng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./km2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Capit</a:t>
            </a:r>
            <a:r>
              <a:rPr lang="sr-Latn-C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l –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Podgorica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endParaRPr lang="sr-Latn-CS" sz="16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sr-Latn-C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Divided into 21 municipalities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Coastline: 293.5 km</a:t>
            </a:r>
          </a:p>
          <a:p>
            <a:pPr>
              <a:defRPr/>
            </a:pPr>
            <a:endParaRPr lang="en-US" sz="16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173" name="AutoShape 8" descr="1098696201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400" b="1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7174" name="Picture 9" descr="grb-new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0"/>
            <a:ext cx="1371600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0" descr="10986962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951038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 anchor="b"/>
          <a:lstStyle/>
          <a:p>
            <a:pPr>
              <a:defRPr/>
            </a:pPr>
            <a:fld id="{3EEF8EF7-CB8A-4899-832A-90673A17426F}" type="datetime1">
              <a:rPr lang="sr-Cyrl-CS"/>
              <a:pPr>
                <a:defRPr/>
              </a:pPr>
              <a:t>7.12.2012</a:t>
            </a:fld>
            <a:endParaRPr lang="sr-Cyrl-CS"/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 anchor="b"/>
          <a:lstStyle/>
          <a:p>
            <a:pPr>
              <a:defRPr/>
            </a:pPr>
            <a:fld id="{98678E59-DBB9-487C-A2F4-A63D39AB963E}" type="slidenum">
              <a:rPr lang="sr-Cyrl-CS">
                <a:latin typeface="Arial Black" pitchFamily="34" charset="0"/>
              </a:rPr>
              <a:pPr>
                <a:defRPr/>
              </a:pPr>
              <a:t>4</a:t>
            </a:fld>
            <a:endParaRPr lang="sr-Cyrl-CS">
              <a:latin typeface="Arial Black" pitchFamily="34" charset="0"/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81063" y="685800"/>
            <a:ext cx="8262937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Main characteristics of Montenegro’s agriculture</a:t>
            </a:r>
            <a:r>
              <a:rPr lang="sr-Latn-CS" sz="2800" b="1" i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endParaRPr lang="sr-Cyrl-CS" sz="28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00200"/>
            <a:ext cx="8229600" cy="4648200"/>
          </a:xfrm>
        </p:spPr>
        <p:txBody>
          <a:bodyPr/>
          <a:lstStyle/>
          <a:p>
            <a:pPr marL="812800" indent="-8128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17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Land resources: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8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516.000 ha of total agricultural land, or</a:t>
            </a:r>
            <a:r>
              <a:rPr lang="en-GB" sz="1800" b="1" u="sng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0.82 ha per capita</a:t>
            </a:r>
            <a:endParaRPr lang="en-GB" sz="1800" u="sng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8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190.000 ha of arable land, or</a:t>
            </a:r>
            <a:r>
              <a:rPr lang="en-GB" sz="1800" b="1" u="sng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0.30 ha per capita</a:t>
            </a:r>
            <a:endParaRPr lang="en-GB" sz="1800" u="sng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lvl="4" eaLnBrk="1" hangingPunct="1">
              <a:lnSpc>
                <a:spcPct val="80000"/>
              </a:lnSpc>
              <a:defRPr/>
            </a:pPr>
            <a:endParaRPr lang="en-GB" sz="1800" b="1" u="sng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Economic importance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– high share in GDP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sr-Latn-C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8.3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%, </a:t>
            </a:r>
          </a:p>
          <a:p>
            <a:pPr lvl="1" eaLnBrk="1" hangingPunct="1">
              <a:lnSpc>
                <a:spcPct val="50000"/>
              </a:lnSpc>
              <a:buFont typeface="Arial" pitchFamily="34" charset="0"/>
              <a:buChar char="l"/>
              <a:defRPr/>
            </a:pP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sym typeface="Symbol" pitchFamily="18" charset="2"/>
            </a:endParaRP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Agriculture is 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labour intensive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plays a role of a social buffer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 – as the main source of income or a part of income for more than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47,000 of rural households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 </a:t>
            </a:r>
          </a:p>
          <a:p>
            <a:pPr marL="812800" indent="-812800" eaLnBrk="1" hangingPunct="1">
              <a:lnSpc>
                <a:spcPct val="80000"/>
              </a:lnSpc>
              <a:defRPr/>
            </a:pP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sym typeface="Symbol" pitchFamily="18" charset="2"/>
            </a:endParaRP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Structural characteristics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: small family farms prevail, average size </a:t>
            </a:r>
          </a:p>
          <a:p>
            <a:pPr marL="812800" indent="-14288" eaLnBrk="1" hangingPunct="1">
              <a:lnSpc>
                <a:spcPct val="80000"/>
              </a:lnSpc>
              <a:buNone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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5 ha, low productivity</a:t>
            </a:r>
          </a:p>
          <a:p>
            <a:pPr marL="812800" indent="-812800" eaLnBrk="1" hangingPunct="1">
              <a:lnSpc>
                <a:spcPct val="80000"/>
              </a:lnSpc>
              <a:defRPr/>
            </a:pP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812800" indent="-812800" eaLnBrk="1" hangingPunct="1">
              <a:lnSpc>
                <a:spcPct val="80000"/>
              </a:lnSpc>
              <a:defRPr/>
            </a:pP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Low level of use of chemicals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(fertilizers and pesticides)</a:t>
            </a:r>
          </a:p>
          <a:p>
            <a:pPr marL="812800" indent="-812800" eaLnBrk="1" hangingPunct="1">
              <a:lnSpc>
                <a:spcPct val="80000"/>
              </a:lnSpc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8199" name="Group 11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3" name="Round Same Side Corner Rectangle 12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211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8200" name="Group 13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820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Rectangle 16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820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9" name="5-Point Star 18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838200" y="228600"/>
          <a:ext cx="8305800" cy="438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hart" r:id="rId3" imgW="4943551" imgH="1952549" progId="Excel.Sheet.8">
                  <p:embed/>
                </p:oleObj>
              </mc:Choice>
              <mc:Fallback>
                <p:oleObj name="Chart" r:id="rId3" imgW="4943551" imgH="1952549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8600"/>
                        <a:ext cx="8305800" cy="438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44" name="Group 32"/>
          <p:cNvGraphicFramePr>
            <a:graphicFrameLocks noGrp="1"/>
          </p:cNvGraphicFramePr>
          <p:nvPr>
            <p:ph sz="half" idx="4294967295"/>
          </p:nvPr>
        </p:nvGraphicFramePr>
        <p:xfrm>
          <a:off x="228600" y="4038600"/>
          <a:ext cx="8763000" cy="1562100"/>
        </p:xfrm>
        <a:graphic>
          <a:graphicData uri="http://schemas.openxmlformats.org/drawingml/2006/table">
            <a:tbl>
              <a:tblPr/>
              <a:tblGrid>
                <a:gridCol w="3455988"/>
                <a:gridCol w="1263650"/>
                <a:gridCol w="2695575"/>
                <a:gridCol w="1347787"/>
              </a:tblGrid>
              <a:tr h="3905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Total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Agricultural land  - 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516,070 ha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Arable land (fields and gardens)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44,524 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Grassland (meadows)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128,621 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Permanent crops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16,107 ha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Permanent pastures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325,436 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Other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2,649 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6D6"/>
                    </a:solidFill>
                  </a:tcPr>
                </a:tc>
              </a:tr>
            </a:tbl>
          </a:graphicData>
        </a:graphic>
      </p:graphicFrame>
      <p:sp>
        <p:nvSpPr>
          <p:cNvPr id="1054" name="Rectangle 36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4572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STRUCTURE OF AGRICULTURAL LAND  </a:t>
            </a:r>
            <a:endParaRPr lang="en-US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055" name="Text Box 33"/>
          <p:cNvSpPr txBox="1">
            <a:spLocks noChangeArrowheads="1"/>
          </p:cNvSpPr>
          <p:nvPr/>
        </p:nvSpPr>
        <p:spPr bwMode="auto">
          <a:xfrm>
            <a:off x="304800" y="5638800"/>
            <a:ext cx="8686800" cy="646331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Note: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Results of Agricultural census in 2010 – Only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221,297.6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ha are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used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regularly by agricultural holdings !</a:t>
            </a:r>
          </a:p>
        </p:txBody>
      </p:sp>
      <p:sp>
        <p:nvSpPr>
          <p:cNvPr id="7" name="Round Same Side Corner Rectangle 6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5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058" name="Group 18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20" name="Round Same Side Corner Rectangle 19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63" name="Picture 18" descr="EU MN log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1059" name="Group 20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06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Rectangle 23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28625" y="9144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Agricultural and arable land by the regions  </a:t>
            </a:r>
          </a:p>
        </p:txBody>
      </p:sp>
      <p:graphicFrame>
        <p:nvGraphicFramePr>
          <p:cNvPr id="20541" name="Group 6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612272"/>
              </p:ext>
            </p:extLst>
          </p:nvPr>
        </p:nvGraphicFramePr>
        <p:xfrm>
          <a:off x="838200" y="1600200"/>
          <a:ext cx="7920039" cy="4114800"/>
        </p:xfrm>
        <a:graphic>
          <a:graphicData uri="http://schemas.openxmlformats.org/drawingml/2006/table">
            <a:tbl>
              <a:tblPr/>
              <a:tblGrid>
                <a:gridCol w="1576493"/>
                <a:gridCol w="1202382"/>
                <a:gridCol w="852776"/>
                <a:gridCol w="1261194"/>
                <a:gridCol w="1009609"/>
                <a:gridCol w="1235056"/>
                <a:gridCol w="782529"/>
              </a:tblGrid>
              <a:tr h="5810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Region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Total area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Agricultural land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Arable land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10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km</a:t>
                      </a:r>
                      <a:r>
                        <a:rPr kumimoji="0" lang="en-GB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ha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ha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7486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Coastal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1,591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51,019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9.9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18,766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9.9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Central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   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4,917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153,525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44,497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486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Northern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  </a:t>
                      </a:r>
                      <a:endParaRPr kumimoji="0" lang="sl-SI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7,304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311,526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125,626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67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48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MNE total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13,812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516,070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188,889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F980E-CD5B-42EC-AD3C-36780DE2CAA6}" type="slidenum">
              <a:rPr lang="en-GB" alt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pPr>
                <a:defRPr/>
              </a:pPr>
              <a:t>6</a:t>
            </a:fld>
            <a:endParaRPr lang="en-GB" altLang="en-US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1322" name="Rectangle 5"/>
          <p:cNvSpPr>
            <a:spLocks noChangeArrowheads="1"/>
          </p:cNvSpPr>
          <p:nvPr/>
        </p:nvSpPr>
        <p:spPr bwMode="auto">
          <a:xfrm>
            <a:off x="655638" y="5867400"/>
            <a:ext cx="518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140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Data source: Source: MONSTAT- Statistical yearbook 2010</a:t>
            </a:r>
            <a:endParaRPr lang="en-US" sz="1400">
              <a:solidFill>
                <a:srgbClr val="632523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1030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</p:grpSp>
      <p:grpSp>
        <p:nvGrpSpPr>
          <p:cNvPr id="10301" name="Group 17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9" name="Round Same Side Corner Rectangle 18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pic>
          <p:nvPicPr>
            <p:cNvPr id="10306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chemeClr val="accent2">
                      <a:lumMod val="50000"/>
                    </a:schemeClr>
                  </a:solidFill>
                  <a:latin typeface="Cambria Math" pitchFamily="18" charset="0"/>
                  <a:ea typeface="Cambria Math" pitchFamily="18" charset="0"/>
                </a:rPr>
                <a:t>Chapter 11</a:t>
              </a:r>
              <a:endParaRPr lang="sr-Latn-CS" sz="11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chemeClr val="accent2">
                      <a:lumMod val="50000"/>
                    </a:schemeClr>
                  </a:solidFill>
                  <a:latin typeface="Cambria Math" pitchFamily="18" charset="0"/>
                  <a:ea typeface="Cambria Math" pitchFamily="18" charset="0"/>
                </a:rPr>
                <a:t>Agriculture and rural development</a:t>
              </a:r>
            </a:p>
          </p:txBody>
        </p:sp>
      </p:grpSp>
      <p:grpSp>
        <p:nvGrpSpPr>
          <p:cNvPr id="10302" name="Group 19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030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04" name="Rectangle 22"/>
            <p:cNvSpPr>
              <a:spLocks noChangeArrowheads="1"/>
            </p:cNvSpPr>
            <p:nvPr/>
          </p:nvSpPr>
          <p:spPr bwMode="auto">
            <a:xfrm>
              <a:off x="457200" y="0"/>
              <a:ext cx="4535216" cy="538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182880">
              <a:spAutoFit/>
            </a:bodyPr>
            <a:lstStyle/>
            <a:p>
              <a:r>
                <a:rPr lang="sr-Latn-CS" sz="1000" b="1">
                  <a:solidFill>
                    <a:schemeClr val="bg1"/>
                  </a:solidFill>
                  <a:latin typeface="Cambria Math" pitchFamily="18" charset="0"/>
                  <a:ea typeface="Cambria Math" pitchFamily="18" charset="0"/>
                  <a:cs typeface="Cambria Math" pitchFamily="18" charset="0"/>
                </a:rPr>
                <a:t>M O N T E N E G R O</a:t>
              </a:r>
            </a:p>
            <a:p>
              <a:r>
                <a:rPr lang="en-GB" sz="1000" b="1">
                  <a:solidFill>
                    <a:schemeClr val="bg1"/>
                  </a:solidFill>
                  <a:latin typeface="Cambria Math" pitchFamily="18" charset="0"/>
                  <a:ea typeface="Cambria Math" pitchFamily="18" charset="0"/>
                  <a:cs typeface="Cambria Math" pitchFamily="18" charset="0"/>
                </a:rPr>
                <a:t>Negotiating Team for the Accession of Montenegro</a:t>
              </a:r>
              <a:r>
                <a:rPr lang="sr-Latn-CS" sz="1000" b="1">
                  <a:solidFill>
                    <a:schemeClr val="bg1"/>
                  </a:solidFill>
                  <a:latin typeface="Cambria Math" pitchFamily="18" charset="0"/>
                  <a:ea typeface="Cambria Math" pitchFamily="18" charset="0"/>
                  <a:cs typeface="Cambria Math" pitchFamily="18" charset="0"/>
                </a:rPr>
                <a:t> </a:t>
              </a:r>
              <a:r>
                <a:rPr lang="en-GB" sz="1000" b="1">
                  <a:solidFill>
                    <a:schemeClr val="bg1"/>
                  </a:solidFill>
                  <a:latin typeface="Cambria Math" pitchFamily="18" charset="0"/>
                  <a:ea typeface="Cambria Math" pitchFamily="18" charset="0"/>
                  <a:cs typeface="Cambria Math" pitchFamily="18" charset="0"/>
                </a:rPr>
                <a:t>to the European Union</a:t>
              </a:r>
              <a:r>
                <a:rPr lang="sr-Latn-CS" sz="1000" b="1">
                  <a:solidFill>
                    <a:schemeClr val="bg1"/>
                  </a:solidFill>
                  <a:latin typeface="Cambria Math" pitchFamily="18" charset="0"/>
                  <a:ea typeface="Cambria Math" pitchFamily="18" charset="0"/>
                  <a:cs typeface="Cambria Math" pitchFamily="18" charset="0"/>
                </a:rPr>
                <a:t> </a:t>
              </a:r>
              <a:endParaRPr lang="en-US" sz="100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126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5575" y="1828800"/>
          <a:ext cx="8682038" cy="3867152"/>
        </p:xfrm>
        <a:graphic>
          <a:graphicData uri="http://schemas.openxmlformats.org/drawingml/2006/table">
            <a:tbl>
              <a:tblPr/>
              <a:tblGrid>
                <a:gridCol w="6302375"/>
                <a:gridCol w="2379663"/>
              </a:tblGrid>
              <a:tr h="30480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Indicator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Total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Total available agricultural land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Number of holdings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48,870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Total available land, 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309,240.7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Average holding size with agricultural land, 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6.3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Used agricultural land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Number of holdings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48,277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Total agricultural land used, 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221,297.6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Average size of holdings using agricultural land, 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4.6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Ownership structure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88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Holder’s own land, 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176,251.3 (57%)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Land rented and collective land (katun, commune),ha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132,989.4 (43%)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335" name="Rectangle 15"/>
          <p:cNvSpPr>
            <a:spLocks noChangeArrowheads="1"/>
          </p:cNvSpPr>
          <p:nvPr/>
        </p:nvSpPr>
        <p:spPr bwMode="auto">
          <a:xfrm>
            <a:off x="2208213" y="569913"/>
            <a:ext cx="5265737" cy="954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Total and used agricultural land </a:t>
            </a:r>
          </a:p>
          <a:p>
            <a:pPr algn="ctr" eaLnBrk="0" hangingPunct="0">
              <a:defRPr/>
            </a:pP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with ownership structure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2336" name="Rectangle 17"/>
          <p:cNvSpPr>
            <a:spLocks noChangeArrowheads="1"/>
          </p:cNvSpPr>
          <p:nvPr/>
        </p:nvSpPr>
        <p:spPr bwMode="auto">
          <a:xfrm>
            <a:off x="533400" y="5854700"/>
            <a:ext cx="4672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Source: MONSTAT – Agricultural Census 2010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grpSp>
        <p:nvGrpSpPr>
          <p:cNvPr id="11311" name="Group 15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1316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11312" name="Group 19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131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1905000" y="685800"/>
            <a:ext cx="5564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Structure of used agricultural  land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29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3319" name="Rectangle 5"/>
          <p:cNvSpPr>
            <a:spLocks noChangeArrowheads="1"/>
          </p:cNvSpPr>
          <p:nvPr/>
        </p:nvSpPr>
        <p:spPr bwMode="auto">
          <a:xfrm>
            <a:off x="533400" y="5854700"/>
            <a:ext cx="1957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Source: MONSTAT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96875" y="1524000"/>
          <a:ext cx="8320088" cy="4290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8596"/>
                <a:gridCol w="1462873"/>
                <a:gridCol w="1462873"/>
                <a:gridCol w="1462873"/>
                <a:gridCol w="1462873"/>
              </a:tblGrid>
              <a:tr h="5410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Category</a:t>
                      </a:r>
                      <a:endParaRPr lang="en-GB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Number of holdings</a:t>
                      </a:r>
                      <a:endParaRPr lang="en-US" sz="2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Used agricultural land</a:t>
                      </a:r>
                      <a:endParaRPr lang="en-US" sz="2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693">
                <a:tc vMerge="1"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%</a:t>
                      </a:r>
                      <a:endParaRPr lang="en-US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ha</a:t>
                      </a:r>
                      <a:endParaRPr lang="en-US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%</a:t>
                      </a:r>
                      <a:endParaRPr lang="en-US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969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&lt; 0,50 ha</a:t>
                      </a:r>
                      <a:endParaRPr lang="en-GB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18526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37,8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4130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1,9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2969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0,50- &lt; 1,00 ha</a:t>
                      </a:r>
                      <a:endParaRPr lang="en-GB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8467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17,3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6347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2,9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296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1,00- &lt; 5,00 ha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16494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33,7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36025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16,3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296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5,00- &lt; 10,00 ha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2712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5,6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18532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8,4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805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10,00- &lt; 20,00 ha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1157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2,4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15490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7,0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805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20,00- &lt; 50,00 ha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642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1,3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20207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9,1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805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50,00- &lt; 100,00 ha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441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0,9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31646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14,3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2969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&gt; 100 ha</a:t>
                      </a:r>
                      <a:endParaRPr lang="en-GB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431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0,9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88912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40,2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296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Total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48870</a:t>
                      </a:r>
                      <a:endParaRPr lang="en-US" sz="1800" b="0" i="0" u="none" strike="noStrike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221288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</a:t>
                      </a:r>
                      <a:endParaRPr lang="en-US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365" name="Group 15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2370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12366" name="Group 19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236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55245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Urban and rural population by the regions  </a:t>
            </a:r>
          </a:p>
        </p:txBody>
      </p:sp>
      <p:graphicFrame>
        <p:nvGraphicFramePr>
          <p:cNvPr id="13367" name="Group 55"/>
          <p:cNvGraphicFramePr>
            <a:graphicFrameLocks noGrp="1"/>
          </p:cNvGraphicFramePr>
          <p:nvPr>
            <p:ph idx="1"/>
          </p:nvPr>
        </p:nvGraphicFramePr>
        <p:xfrm>
          <a:off x="838200" y="1752600"/>
          <a:ext cx="7620000" cy="4038602"/>
        </p:xfrm>
        <a:graphic>
          <a:graphicData uri="http://schemas.openxmlformats.org/drawingml/2006/table">
            <a:tbl>
              <a:tblPr/>
              <a:tblGrid>
                <a:gridCol w="1550988"/>
                <a:gridCol w="1517650"/>
                <a:gridCol w="1387475"/>
                <a:gridCol w="1022350"/>
                <a:gridCol w="1238250"/>
                <a:gridCol w="903287"/>
              </a:tblGrid>
              <a:tr h="5540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Region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Population, 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Urban population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Rural population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3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Figure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%</a:t>
                      </a:r>
                      <a:endParaRPr kumimoji="0" 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Figure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%</a:t>
                      </a:r>
                      <a:endParaRPr kumimoji="0" 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Coastal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148,683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86,707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58.3</a:t>
                      </a:r>
                      <a:endParaRPr kumimoji="0" 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61,976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41.7</a:t>
                      </a:r>
                      <a:endParaRPr kumimoji="0" 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Central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293,509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233,640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79.6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59,869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20.4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Norther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n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177,837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71,673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40.3</a:t>
                      </a:r>
                      <a:endParaRPr kumimoji="0" 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106,164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59.7</a:t>
                      </a:r>
                      <a:endParaRPr kumimoji="0" 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Montenegro 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620,029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392,020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63.2</a:t>
                      </a:r>
                      <a:endParaRPr kumimoji="0" 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228009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36.8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88AF6-B8BB-4861-B4C9-6A2907C3B350}" type="slidenum">
              <a:rPr lang="en-GB" altLang="en-US"/>
              <a:pPr>
                <a:defRPr/>
              </a:pPr>
              <a:t>9</a:t>
            </a:fld>
            <a:endParaRPr lang="en-GB" altLang="en-US"/>
          </a:p>
        </p:txBody>
      </p:sp>
      <p:sp>
        <p:nvSpPr>
          <p:cNvPr id="16435" name="Rectangle 5"/>
          <p:cNvSpPr>
            <a:spLocks noChangeArrowheads="1"/>
          </p:cNvSpPr>
          <p:nvPr/>
        </p:nvSpPr>
        <p:spPr bwMode="auto">
          <a:xfrm>
            <a:off x="914400" y="5943600"/>
            <a:ext cx="3657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140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Data source: MONSTAT - Census 2011</a:t>
            </a:r>
          </a:p>
        </p:txBody>
      </p:sp>
      <p:sp>
        <p:nvSpPr>
          <p:cNvPr id="7" name="Round Same Side Corner Rectangle 6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9" name="Round Same Side Corner Rectangle 18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5419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541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2514600" y="958850"/>
            <a:ext cx="4270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Employment in Agriculture</a:t>
            </a: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3316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995284"/>
              </p:ext>
            </p:extLst>
          </p:nvPr>
        </p:nvGraphicFramePr>
        <p:xfrm>
          <a:off x="374650" y="2286000"/>
          <a:ext cx="8388349" cy="3568700"/>
        </p:xfrm>
        <a:graphic>
          <a:graphicData uri="http://schemas.openxmlformats.org/drawingml/2006/table">
            <a:tbl>
              <a:tblPr/>
              <a:tblGrid>
                <a:gridCol w="3048867"/>
                <a:gridCol w="1449877"/>
                <a:gridCol w="1205587"/>
                <a:gridCol w="1430842"/>
                <a:gridCol w="1253176"/>
              </a:tblGrid>
              <a:tr h="320705">
                <a:tc rowSpan="2"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Category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Total employment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Annual Working Units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1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Number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%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Number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%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070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Up to 24 years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6,717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6.8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2,304.9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5.0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176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Between 24 and 34 years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11,340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11.5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4,838.6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10.4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176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Between 35 and 44 years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15,675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15.9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7,606.8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16.4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176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Between 45 and 54 years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21,562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21.9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10,447.9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22.5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176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Between 55 and 64 years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19,849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20.2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10,001.6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21.5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070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65 years and over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23,198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23.6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11,273.3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24.3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070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Montenegro, total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98,341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100.0</a:t>
                      </a:r>
                      <a:endParaRPr kumimoji="0" lang="en-US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46,473.0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100.0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402" name="Rectangle 15"/>
          <p:cNvSpPr>
            <a:spLocks noChangeArrowheads="1"/>
          </p:cNvSpPr>
          <p:nvPr/>
        </p:nvSpPr>
        <p:spPr bwMode="auto">
          <a:xfrm>
            <a:off x="655638" y="1671638"/>
            <a:ext cx="8524875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Labour force at Family agricultural holdings by age groups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4403" name="Rectangle 5"/>
          <p:cNvSpPr>
            <a:spLocks noChangeArrowheads="1"/>
          </p:cNvSpPr>
          <p:nvPr/>
        </p:nvSpPr>
        <p:spPr bwMode="auto">
          <a:xfrm>
            <a:off x="533400" y="5854700"/>
            <a:ext cx="1957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Source: MONSTAT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grpSp>
        <p:nvGrpSpPr>
          <p:cNvPr id="13378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83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13379" name="Group 20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338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2190750" y="1066800"/>
            <a:ext cx="4270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Employment in Agriculture</a:t>
            </a: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434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" name="Rectangle 15"/>
          <p:cNvSpPr>
            <a:spLocks noChangeArrowheads="1"/>
          </p:cNvSpPr>
          <p:nvPr/>
        </p:nvSpPr>
        <p:spPr bwMode="auto">
          <a:xfrm>
            <a:off x="796925" y="2209800"/>
            <a:ext cx="7323138" cy="3078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Education of working persons in agriculture</a:t>
            </a: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No education 				3.87%,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Unfinished primary education 		5.79%,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Primary education 			27.9%,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Any secondary school finished 		53.33%,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Post-secondary or higher education	 9.11%.</a:t>
            </a:r>
          </a:p>
        </p:txBody>
      </p:sp>
      <p:sp>
        <p:nvSpPr>
          <p:cNvPr id="15368" name="Rectangle 5"/>
          <p:cNvSpPr>
            <a:spLocks noChangeArrowheads="1"/>
          </p:cNvSpPr>
          <p:nvPr/>
        </p:nvSpPr>
        <p:spPr bwMode="auto">
          <a:xfrm>
            <a:off x="533400" y="5854700"/>
            <a:ext cx="1957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Source: MONSTAT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grpSp>
        <p:nvGrpSpPr>
          <p:cNvPr id="14343" name="Group 15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348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14344" name="Group 19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434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533400" y="1371600"/>
            <a:ext cx="2057400" cy="5349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Olives </a:t>
            </a:r>
            <a:r>
              <a:rPr lang="sr-Cyrl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&amp; 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citruses  </a:t>
            </a:r>
          </a:p>
          <a:p>
            <a:pPr>
              <a:lnSpc>
                <a:spcPct val="80000"/>
              </a:lnSpc>
              <a:defRPr/>
            </a:pP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i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n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coastal 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part  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352800" y="1371600"/>
            <a:ext cx="2057400" cy="5349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Vegetables </a:t>
            </a:r>
            <a:r>
              <a:rPr lang="sr-Cyrl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&amp; 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vine </a:t>
            </a:r>
          </a:p>
          <a:p>
            <a:pPr>
              <a:lnSpc>
                <a:spcPct val="80000"/>
              </a:lnSpc>
              <a:defRPr/>
            </a:pP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i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 the 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central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part  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981200"/>
            <a:ext cx="3027363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11" descr="HPIM00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1100" y="4114800"/>
            <a:ext cx="307351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981200"/>
            <a:ext cx="28860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 bwMode="auto">
          <a:xfrm>
            <a:off x="6400800" y="1371600"/>
            <a:ext cx="2286000" cy="5397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Cattle </a:t>
            </a:r>
            <a:r>
              <a:rPr lang="sr-Cyrl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&amp; 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sheep, </a:t>
            </a:r>
          </a:p>
          <a:p>
            <a:pPr>
              <a:lnSpc>
                <a:spcPct val="80000"/>
              </a:lnSpc>
              <a:defRPr/>
            </a:pP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i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 the 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northern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sr-Latn-C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part  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6392" name="Picture 12" descr="plasteni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4079757"/>
            <a:ext cx="3179763" cy="2321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981200"/>
            <a:ext cx="2706688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8" descr="klon T-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4267200"/>
            <a:ext cx="270668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3" name="Rectangle 2"/>
          <p:cNvSpPr>
            <a:spLocks noChangeArrowheads="1"/>
          </p:cNvSpPr>
          <p:nvPr/>
        </p:nvSpPr>
        <p:spPr bwMode="auto">
          <a:xfrm>
            <a:off x="152400" y="533400"/>
            <a:ext cx="88392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MONTENEGRIN  AGRICULTURE</a:t>
            </a:r>
            <a:r>
              <a:rPr lang="sr-Latn-CS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sr-Latn-CS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IS 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VERY  DIVERSIFIED  !</a:t>
            </a:r>
            <a:endParaRPr lang="sr-Cyrl-CS" sz="2800" b="1" i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1639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8" name="5-Point Star 1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21" name="5-Point Star 2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22" name="5-Point Star 2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23" name="5-Point Star 2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</p:grpSp>
      <p:grpSp>
        <p:nvGrpSpPr>
          <p:cNvPr id="16398" name="Group 15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30" name="Round Same Side Corner Rectangle 29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pic>
          <p:nvPicPr>
            <p:cNvPr id="16402" name="Picture 18" descr="EU MN logo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Rectangle 31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chemeClr val="accent2">
                      <a:lumMod val="50000"/>
                    </a:schemeClr>
                  </a:solidFill>
                  <a:latin typeface="Cambria Math" pitchFamily="18" charset="0"/>
                  <a:ea typeface="Cambria Math" pitchFamily="18" charset="0"/>
                </a:rPr>
                <a:t>Chapter 11</a:t>
              </a:r>
              <a:endParaRPr lang="sr-Latn-CS" sz="11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chemeClr val="accent2">
                      <a:lumMod val="50000"/>
                    </a:schemeClr>
                  </a:solidFill>
                  <a:latin typeface="Cambria Math" pitchFamily="18" charset="0"/>
                  <a:ea typeface="Cambria Math" pitchFamily="18" charset="0"/>
                </a:rPr>
                <a:t>Agriculture and rural development</a:t>
              </a:r>
            </a:p>
          </p:txBody>
        </p:sp>
      </p:grpSp>
      <p:pic>
        <p:nvPicPr>
          <p:cNvPr id="1639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0" name="Rectangle 33"/>
          <p:cNvSpPr>
            <a:spLocks noChangeArrowheads="1"/>
          </p:cNvSpPr>
          <p:nvPr/>
        </p:nvSpPr>
        <p:spPr bwMode="auto">
          <a:xfrm>
            <a:off x="457200" y="0"/>
            <a:ext cx="4535488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82880">
            <a:spAutoFit/>
          </a:bodyPr>
          <a:lstStyle/>
          <a:p>
            <a:r>
              <a:rPr lang="sr-Latn-CS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M O N T E N E G R O</a:t>
            </a:r>
          </a:p>
          <a:p>
            <a:r>
              <a:rPr lang="en-GB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Negotiating Team for the Accession of Montenegro</a:t>
            </a:r>
            <a:r>
              <a:rPr lang="sr-Latn-CS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en-GB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to the European Union</a:t>
            </a:r>
            <a:r>
              <a:rPr lang="sr-Latn-CS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endParaRPr lang="en-US" sz="1000">
              <a:solidFill>
                <a:schemeClr val="bg1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2514600" y="914400"/>
            <a:ext cx="3222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Plant production 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09600" y="1828800"/>
            <a:ext cx="8001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9863" indent="-169863" algn="just"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plant production is dominated by: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production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of vegetables, grapes, potato, fruit, olives, while production of cereals is at a very low level. </a:t>
            </a:r>
          </a:p>
          <a:p>
            <a:pPr marL="169863" indent="-169863" algn="just">
              <a:defRPr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69863" indent="-169863" algn="just"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 small volume of cereal production is one of specific features of Montenegro’s agriculture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69863" indent="-169863" algn="just">
              <a:defRPr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69863" indent="-169863" algn="just"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According to the Statistical yearbook 2010, the </a:t>
            </a:r>
            <a:r>
              <a:rPr lang="en-GB" sz="20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plant production takes place on 12% of total agricultural area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, of which field crop-vegetable production on 9%, and fruit-viticulture production on about 3% of total agricultural area. The total area in plant production has been reduced by about 4% in the period 2001-2010. 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17412" name="Group 14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5" name="Round Same Side Corner Rectangle 4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Cambria Math" pitchFamily="18" charset="0"/>
                <a:ea typeface="Cambria Math" pitchFamily="18" charset="0"/>
              </a:endParaRPr>
            </a:p>
          </p:txBody>
        </p:sp>
        <p:pic>
          <p:nvPicPr>
            <p:cNvPr id="17424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  <a:latin typeface="Cambria Math" pitchFamily="18" charset="0"/>
                  <a:ea typeface="Cambria Math" pitchFamily="18" charset="0"/>
                </a:rPr>
                <a:t>Chapter 11</a:t>
              </a:r>
              <a:endParaRPr lang="sr-Latn-CS" sz="1100" b="1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  <a:latin typeface="Cambria Math" pitchFamily="18" charset="0"/>
                  <a:ea typeface="Cambria Math" pitchFamily="18" charset="0"/>
                </a:rPr>
                <a:t>Agriculture and rural development</a:t>
              </a:r>
            </a:p>
          </p:txBody>
        </p:sp>
      </p:grpSp>
      <p:sp>
        <p:nvSpPr>
          <p:cNvPr id="8" name="Round Same Side Corner Rectangle 7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457200" y="0"/>
            <a:ext cx="4535488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82880">
            <a:spAutoFit/>
          </a:bodyPr>
          <a:lstStyle/>
          <a:p>
            <a:r>
              <a:rPr lang="sr-Latn-CS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M O N T E N E G R O</a:t>
            </a:r>
          </a:p>
          <a:p>
            <a:r>
              <a:rPr lang="en-GB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Negotiating Team for the Accession of Montenegro</a:t>
            </a:r>
            <a:r>
              <a:rPr lang="sr-Latn-CS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en-GB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to the European Union</a:t>
            </a:r>
            <a:r>
              <a:rPr lang="sr-Latn-CS" sz="1000" b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endParaRPr lang="en-US" sz="1000">
              <a:solidFill>
                <a:schemeClr val="bg1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</p:txBody>
      </p:sp>
      <p:pic>
        <p:nvPicPr>
          <p:cNvPr id="1741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16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2" name="5-Point Star 11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1447800" y="685800"/>
            <a:ext cx="56435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SUBESTORS 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URE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Fruit growing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609600" y="4343400"/>
            <a:ext cx="806132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In total number of trees plum, apple and pear prevail, while in the coastal part those are figs, oranges and tangerines.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In the northern part of Montenegro, plum prevails and is mainly used for brandy production (more than 95%), while a smaller part is processed into jams and preserves, dried or used fresh.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843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686764"/>
              </p:ext>
            </p:extLst>
          </p:nvPr>
        </p:nvGraphicFramePr>
        <p:xfrm>
          <a:off x="914401" y="1905000"/>
          <a:ext cx="7728968" cy="2133600"/>
        </p:xfrm>
        <a:graphic>
          <a:graphicData uri="http://schemas.openxmlformats.org/drawingml/2006/table">
            <a:tbl>
              <a:tblPr/>
              <a:tblGrid>
                <a:gridCol w="2980741"/>
                <a:gridCol w="1245234"/>
                <a:gridCol w="1190165"/>
                <a:gridCol w="1215035"/>
                <a:gridCol w="1097793"/>
              </a:tblGrid>
              <a:tr h="489107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Indicator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2009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2010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10714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Area* (ha)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11,976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11,885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11,899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11,970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9011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Total number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of trees  (000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2,740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2,746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2,799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2,753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4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T</a:t>
                      </a:r>
                      <a:r>
                        <a:rPr kumimoji="0" lang="sr-Latn-R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otal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f</a:t>
                      </a:r>
                      <a:r>
                        <a:rPr kumimoji="0" lang="sr-Latn-R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ruit </a:t>
                      </a:r>
                      <a:r>
                        <a:rPr kumimoji="0" lang="sr-Latn-R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production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R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(</a:t>
                      </a:r>
                      <a:r>
                        <a:rPr kumimoji="0" lang="sr-Latn-R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in 000 t</a:t>
                      </a:r>
                      <a:r>
                        <a:rPr kumimoji="0" lang="sr-Latn-R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29.0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30.3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39.8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33.9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8475" name="Group 15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847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9" name="Round Same Side Corner Rectangle 18"/>
          <p:cNvSpPr/>
          <p:nvPr/>
        </p:nvSpPr>
        <p:spPr bwMode="auto"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847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6429375"/>
            <a:ext cx="762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 bwMode="auto"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Chapter 11</a:t>
            </a:r>
            <a:endParaRPr lang="sr-Latn-CS" sz="1100" b="1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defRPr/>
            </a:pPr>
            <a:r>
              <a:rPr lang="en-US" sz="1100" b="1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Agriculture and rural development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0" y="4038600"/>
            <a:ext cx="28440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000" dirty="0" smtClean="0"/>
              <a:t>Sources: MONSTAT, Statistical yearbook 2011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1265238" y="803275"/>
            <a:ext cx="73787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SUBSECTORS 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URE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Olive growing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696913" y="1947863"/>
            <a:ext cx="80914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946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0488" name="Rectangle 14"/>
          <p:cNvSpPr>
            <a:spLocks noChangeArrowheads="1"/>
          </p:cNvSpPr>
          <p:nvPr/>
        </p:nvSpPr>
        <p:spPr bwMode="auto">
          <a:xfrm>
            <a:off x="549275" y="4068763"/>
            <a:ext cx="7999413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000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About 70% of the plantations are traditional,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000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Variety structure - more than 90% are autochthons varieties (</a:t>
            </a:r>
            <a:r>
              <a:rPr lang="en-GB" sz="2000" dirty="0" err="1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Žutica</a:t>
            </a:r>
            <a:r>
              <a:rPr lang="en-GB" sz="2000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 and others)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000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The potential allows production of more than 2,000 t of olive oil per year,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002910"/>
              </p:ext>
            </p:extLst>
          </p:nvPr>
        </p:nvGraphicFramePr>
        <p:xfrm>
          <a:off x="503237" y="1928811"/>
          <a:ext cx="7491825" cy="1500188"/>
        </p:xfrm>
        <a:graphic>
          <a:graphicData uri="http://schemas.openxmlformats.org/drawingml/2006/table">
            <a:tbl>
              <a:tblPr/>
              <a:tblGrid>
                <a:gridCol w="3139244"/>
                <a:gridCol w="1091839"/>
                <a:gridCol w="1090198"/>
                <a:gridCol w="1091840"/>
                <a:gridCol w="1078704"/>
              </a:tblGrid>
              <a:tr h="361491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Indicator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2009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2010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491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Number of trees (000)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417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406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71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Production (000 t)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1.6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2.3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1491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Yield per tree (kg)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2.9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5.7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5.7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9500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9505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19501" name="Group 20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1950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703444" y="3570514"/>
            <a:ext cx="40568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400" dirty="0" smtClean="0"/>
              <a:t>Sources: MONSTAT, Statistical yearbook 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1798638" y="803275"/>
            <a:ext cx="55570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SUBESTORS 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URE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Vine growing and wine production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348055" y="4724400"/>
            <a:ext cx="8458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GB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Autochthonous grape vine varieties prevail </a:t>
            </a:r>
            <a:r>
              <a:rPr lang="en-US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(more than 70%) for red wine (</a:t>
            </a:r>
            <a:r>
              <a:rPr lang="en-US" dirty="0" err="1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Vranac</a:t>
            </a:r>
            <a:r>
              <a:rPr lang="en-US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, </a:t>
            </a:r>
            <a:r>
              <a:rPr lang="en-US" dirty="0" err="1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Kratošija</a:t>
            </a:r>
            <a:r>
              <a:rPr lang="en-US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) and white wines (</a:t>
            </a:r>
            <a:r>
              <a:rPr lang="en-US" dirty="0" err="1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Krstač</a:t>
            </a:r>
            <a:r>
              <a:rPr lang="en-US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), 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Wine is by far the biggest export commodities (20 mil. euro) in food sector    </a:t>
            </a: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0485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453265"/>
              </p:ext>
            </p:extLst>
          </p:nvPr>
        </p:nvGraphicFramePr>
        <p:xfrm>
          <a:off x="685801" y="1905000"/>
          <a:ext cx="7214559" cy="2354994"/>
        </p:xfrm>
        <a:graphic>
          <a:graphicData uri="http://schemas.openxmlformats.org/drawingml/2006/table">
            <a:tbl>
              <a:tblPr/>
              <a:tblGrid>
                <a:gridCol w="3315814"/>
                <a:gridCol w="977820"/>
                <a:gridCol w="976254"/>
                <a:gridCol w="971552"/>
                <a:gridCol w="973119"/>
              </a:tblGrid>
              <a:tr h="392499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Indicator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2009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2010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2499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Area of vineyards (000 ha)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4.2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4.3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2499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No of vine plants (mil.)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17.0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16.9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17.0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17.0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2499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Production (000 t)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35.4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44.0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39.0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40.0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2499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Yield per ha (t)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9.4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9.9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10.1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2499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Yield per plant (kg)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2.6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2.4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0537" name="Group 15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0542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0538" name="Group 19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053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685800" y="4259995"/>
            <a:ext cx="6172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400" dirty="0" smtClean="0"/>
              <a:t>Sources: MONSTAT, Statistical yearbook 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547688" y="1800225"/>
            <a:ext cx="800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area of main field and vegetable crops (000 ha), 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2007-201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0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143000" y="5103813"/>
            <a:ext cx="473075" cy="64611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0" indent="0" eaLnBrk="1" hangingPunct="1">
              <a:defRPr/>
            </a:pPr>
            <a:r>
              <a:rPr lang="en-US" dirty="0" smtClean="0"/>
              <a:t>   </a:t>
            </a: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150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1997" y="2286000"/>
          <a:ext cx="7239002" cy="2803717"/>
        </p:xfrm>
        <a:graphic>
          <a:graphicData uri="http://schemas.openxmlformats.org/drawingml/2006/table">
            <a:tbl>
              <a:tblPr/>
              <a:tblGrid>
                <a:gridCol w="2842112"/>
                <a:gridCol w="1142826"/>
                <a:gridCol w="1142826"/>
                <a:gridCol w="1142826"/>
                <a:gridCol w="968412"/>
              </a:tblGrid>
              <a:tr h="27432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Indicator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2007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2008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2009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2010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34892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Plough land - total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45.0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45.2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45. 7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45.4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Fallow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13.6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13.9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13.8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Area sown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31.3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31.3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31.9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31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Cereals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5.2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5.1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5.2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5.0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Potato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10.2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10.2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10.4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10.2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858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Vegetables (excl. potato)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17.9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18.1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18.4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18.2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Tobacco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0.16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0.15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0.13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0.12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Fodder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8.0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7.9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8.1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7.6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pitchFamily="34" charset="0"/>
                      </a:endParaRPr>
                    </a:p>
                  </a:txBody>
                  <a:tcPr marL="27305" marR="273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608" name="TextBox 2"/>
          <p:cNvSpPr txBox="1">
            <a:spLocks noChangeArrowheads="1"/>
          </p:cNvSpPr>
          <p:nvPr/>
        </p:nvSpPr>
        <p:spPr bwMode="auto">
          <a:xfrm>
            <a:off x="1905000" y="644525"/>
            <a:ext cx="55116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SUBESTORS 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URE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Field crop and vegetable growing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21583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1588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1584" name="Group 20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158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85800" y="5296064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100" dirty="0" smtClean="0"/>
              <a:t>Source: MONSTAT- Statistical yearbook 2011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0F3AD-65EF-44BE-B725-F27FDCABC75C}" type="slidenum">
              <a:rPr lang="en-GB" altLang="en-US"/>
              <a:pPr>
                <a:defRPr/>
              </a:pPr>
              <a:t>18</a:t>
            </a:fld>
            <a:endParaRPr lang="en-GB" altLang="en-US"/>
          </a:p>
        </p:txBody>
      </p:sp>
      <p:sp>
        <p:nvSpPr>
          <p:cNvPr id="23555" name="Rectangle 2"/>
          <p:cNvSpPr>
            <a:spLocks/>
          </p:cNvSpPr>
          <p:nvPr/>
        </p:nvSpPr>
        <p:spPr bwMode="auto">
          <a:xfrm>
            <a:off x="304800" y="1828800"/>
            <a:ext cx="8548206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81000" indent="-381000">
              <a:spcBef>
                <a:spcPts val="0"/>
              </a:spcBef>
              <a:spcAft>
                <a:spcPts val="1200"/>
              </a:spcAft>
              <a:buClr>
                <a:srgbClr val="0BD0D9"/>
              </a:buClr>
              <a:buSzPct val="95000"/>
              <a:defRPr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Main characteristics </a:t>
            </a:r>
          </a:p>
          <a:p>
            <a:pPr marL="381000" indent="-3810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SzPct val="95000"/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livestock plays a major part of the whole agriculture (more than 50%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of total output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)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381000" indent="-3810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SzPct val="9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Rearing of ruminants (cattle, sheep and goats) prevails due to the natural resources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, while pig and poultry production are not well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developed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81000" indent="-3810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SzPct val="9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No dual structure in rearing of ruminants – family farms prevail </a:t>
            </a:r>
          </a:p>
          <a:p>
            <a:pPr marL="381000" indent="-3810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SzPct val="9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There are some positive structural changes,  size of farm/flock is increasing  </a:t>
            </a:r>
          </a:p>
          <a:p>
            <a:pPr marL="381000" indent="-3810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SzPct val="9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Domestic production of meat and milk is far bellow the consumption (including tourism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), self sufficiency for meat is about 36%, for milk is about 80%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81000" indent="-381000" algn="just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  <a:defRPr/>
            </a:pPr>
            <a:endParaRPr lang="en-US" sz="1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253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0" name="TextBox 2"/>
          <p:cNvSpPr txBox="1">
            <a:spLocks noChangeArrowheads="1"/>
          </p:cNvSpPr>
          <p:nvPr/>
        </p:nvSpPr>
        <p:spPr bwMode="auto">
          <a:xfrm>
            <a:off x="1643063" y="731838"/>
            <a:ext cx="55570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SUBESTORS 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URE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livestock sector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22535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2540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2536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253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0F3AD-65EF-44BE-B725-F27FDCABC75C}" type="slidenum">
              <a:rPr lang="en-GB" altLang="en-US"/>
              <a:pPr>
                <a:defRPr/>
              </a:pPr>
              <a:t>19</a:t>
            </a:fld>
            <a:endParaRPr lang="en-GB" altLang="en-US"/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253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0" name="TextBox 2"/>
          <p:cNvSpPr txBox="1">
            <a:spLocks noChangeArrowheads="1"/>
          </p:cNvSpPr>
          <p:nvPr/>
        </p:nvSpPr>
        <p:spPr bwMode="auto">
          <a:xfrm>
            <a:off x="1643063" y="731838"/>
            <a:ext cx="55570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SUBESTORS 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URE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livestock sector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22535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2540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2536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253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graphicFrame>
        <p:nvGraphicFramePr>
          <p:cNvPr id="21" name="Group 6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4992292"/>
              </p:ext>
            </p:extLst>
          </p:nvPr>
        </p:nvGraphicFramePr>
        <p:xfrm>
          <a:off x="623406" y="2003550"/>
          <a:ext cx="8229600" cy="3749741"/>
        </p:xfrm>
        <a:graphic>
          <a:graphicData uri="http://schemas.openxmlformats.org/drawingml/2006/table">
            <a:tbl>
              <a:tblPr/>
              <a:tblGrid>
                <a:gridCol w="1466850"/>
                <a:gridCol w="1282700"/>
                <a:gridCol w="908050"/>
                <a:gridCol w="1346200"/>
                <a:gridCol w="1074738"/>
                <a:gridCol w="1201737"/>
                <a:gridCol w="949325"/>
              </a:tblGrid>
              <a:tr h="49049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Region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Cattle</a:t>
                      </a:r>
                      <a:r>
                        <a:rPr kumimoji="0" lang="en-GB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525" marR="9525" marT="952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Sheep</a:t>
                      </a:r>
                      <a:r>
                        <a:rPr kumimoji="0" lang="en-GB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Goats</a:t>
                      </a:r>
                      <a:r>
                        <a:rPr kumimoji="0" lang="en-GB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87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Number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Share,%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Number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Share,%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Number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Share,%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6195" marR="3619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333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Coastal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6,374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10,553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5,417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317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Central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23,372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50,019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18,734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54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333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Northern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sl-SI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66,217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69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137,594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10,850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801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MNE total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95,963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GB" sz="16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67,259 </a:t>
                      </a:r>
                      <a:r>
                        <a:rPr kumimoji="0" lang="sr-Latn-CS" sz="16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GB" sz="16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cows and heifers)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198,165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35,001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23" name="Title 1"/>
          <p:cNvSpPr txBox="1">
            <a:spLocks/>
          </p:cNvSpPr>
          <p:nvPr/>
        </p:nvSpPr>
        <p:spPr>
          <a:xfrm>
            <a:off x="457200" y="1447800"/>
            <a:ext cx="8229600" cy="5524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Cattle, sheep and goats population  in Montenegro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838200" y="5715000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l" eaLnBrk="1" hangingPunct="1"/>
            <a:r>
              <a:rPr lang="en-GB" sz="1400" b="0" dirty="0">
                <a:solidFill>
                  <a:schemeClr val="tx1"/>
                </a:solidFill>
                <a:latin typeface="Arial" pitchFamily="34" charset="0"/>
              </a:rPr>
              <a:t>Data Source: MONSTAT: </a:t>
            </a:r>
            <a:r>
              <a:rPr lang="en-GB" sz="1400" b="0" baseline="30000" dirty="0">
                <a:solidFill>
                  <a:schemeClr val="tx1"/>
                </a:solidFill>
                <a:latin typeface="Arial" pitchFamily="34" charset="0"/>
              </a:rPr>
              <a:t>1) </a:t>
            </a:r>
            <a:r>
              <a:rPr lang="en-GB" sz="1400" b="0" dirty="0">
                <a:solidFill>
                  <a:schemeClr val="tx1"/>
                </a:solidFill>
                <a:latin typeface="Arial" pitchFamily="34" charset="0"/>
              </a:rPr>
              <a:t>- Statistical yearbook 2011; </a:t>
            </a:r>
            <a:r>
              <a:rPr lang="en-GB" sz="1400" b="0" baseline="30000" dirty="0">
                <a:solidFill>
                  <a:schemeClr val="tx1"/>
                </a:solidFill>
                <a:latin typeface="Arial" pitchFamily="34" charset="0"/>
              </a:rPr>
              <a:t>2) </a:t>
            </a:r>
            <a:r>
              <a:rPr lang="en-GB" sz="1400" b="0" dirty="0">
                <a:solidFill>
                  <a:schemeClr val="tx1"/>
                </a:solidFill>
                <a:latin typeface="Arial" pitchFamily="34" charset="0"/>
              </a:rPr>
              <a:t>- The Agricultural Census 2010  </a:t>
            </a:r>
            <a:endParaRPr lang="en-US" sz="1400" b="0" dirty="0"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363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0F3AD-65EF-44BE-B725-F27FDCABC75C}" type="slidenum">
              <a:rPr lang="en-GB" altLang="en-US"/>
              <a:pPr>
                <a:defRPr/>
              </a:pPr>
              <a:t>20</a:t>
            </a:fld>
            <a:endParaRPr lang="en-GB" altLang="en-US"/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253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0" name="TextBox 2"/>
          <p:cNvSpPr txBox="1">
            <a:spLocks noChangeArrowheads="1"/>
          </p:cNvSpPr>
          <p:nvPr/>
        </p:nvSpPr>
        <p:spPr bwMode="auto">
          <a:xfrm>
            <a:off x="1643063" y="731838"/>
            <a:ext cx="55570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SUBESTORS 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URE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livestock sector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22535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2540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2536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253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457200" y="1447800"/>
            <a:ext cx="8229600" cy="5524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Milk production in Montenegro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1350917" y="6103780"/>
            <a:ext cx="5867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l" eaLnBrk="1" hangingPunct="1"/>
            <a:r>
              <a:rPr lang="en-GB" sz="1400" b="0" dirty="0" smtClean="0">
                <a:solidFill>
                  <a:schemeClr val="tx1"/>
                </a:solidFill>
                <a:latin typeface="Arial" pitchFamily="34" charset="0"/>
              </a:rPr>
              <a:t>Source</a:t>
            </a:r>
            <a:r>
              <a:rPr lang="en-GB" sz="1400" b="0" dirty="0">
                <a:solidFill>
                  <a:schemeClr val="tx1"/>
                </a:solidFill>
                <a:latin typeface="Arial" pitchFamily="34" charset="0"/>
              </a:rPr>
              <a:t>: </a:t>
            </a:r>
            <a:r>
              <a:rPr lang="en-GB" sz="1400" b="0" dirty="0" smtClean="0">
                <a:solidFill>
                  <a:schemeClr val="tx1"/>
                </a:solidFill>
                <a:latin typeface="Arial" pitchFamily="34" charset="0"/>
              </a:rPr>
              <a:t>MONSTAT, Statistical Yearbook,2011, estimation fo</a:t>
            </a:r>
            <a:r>
              <a:rPr lang="en-GB" sz="1400" dirty="0" smtClean="0"/>
              <a:t>r goats milk</a:t>
            </a:r>
            <a:r>
              <a:rPr lang="en-GB" sz="1400" b="0" dirty="0" smtClean="0">
                <a:solidFill>
                  <a:schemeClr val="tx1"/>
                </a:solidFill>
                <a:latin typeface="Arial" pitchFamily="34" charset="0"/>
              </a:rPr>
              <a:t>  </a:t>
            </a:r>
            <a:endParaRPr lang="en-US" sz="1400" b="0" dirty="0">
              <a:solidFill>
                <a:schemeClr val="tx1"/>
              </a:solidFill>
              <a:latin typeface="Arial" pitchFamily="34" charset="0"/>
            </a:endParaRPr>
          </a:p>
        </p:txBody>
      </p:sp>
      <p:graphicFrame>
        <p:nvGraphicFramePr>
          <p:cNvPr id="2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992119"/>
              </p:ext>
            </p:extLst>
          </p:nvPr>
        </p:nvGraphicFramePr>
        <p:xfrm>
          <a:off x="1066800" y="1865411"/>
          <a:ext cx="6705600" cy="4001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2845524" y="5834265"/>
            <a:ext cx="3098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eaLnBrk="1" hangingPunct="1"/>
            <a:r>
              <a:rPr lang="en-US" sz="1800" b="0" dirty="0" smtClean="0">
                <a:solidFill>
                  <a:srgbClr val="000000"/>
                </a:solidFill>
                <a:latin typeface="Verdana" pitchFamily="34" charset="0"/>
              </a:rPr>
              <a:t> 91</a:t>
            </a:r>
            <a:r>
              <a:rPr lang="en-GB" sz="1800" b="0" dirty="0" smtClean="0">
                <a:solidFill>
                  <a:srgbClr val="000000"/>
                </a:solidFill>
                <a:latin typeface="Verdana" pitchFamily="34" charset="0"/>
              </a:rPr>
              <a:t>%        6%        </a:t>
            </a:r>
            <a:r>
              <a:rPr lang="en-US" sz="1800" b="0" dirty="0" smtClean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en-GB" sz="1800" b="0" dirty="0" smtClean="0">
                <a:solidFill>
                  <a:srgbClr val="000000"/>
                </a:solidFill>
                <a:latin typeface="Verdana" pitchFamily="34" charset="0"/>
              </a:rPr>
              <a:t>%</a:t>
            </a:r>
            <a:endParaRPr lang="en-GB" sz="1800" b="0" dirty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722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0F3AD-65EF-44BE-B725-F27FDCABC75C}" type="slidenum">
              <a:rPr lang="en-GB" altLang="en-US"/>
              <a:pPr>
                <a:defRPr/>
              </a:pPr>
              <a:t>21</a:t>
            </a:fld>
            <a:endParaRPr lang="en-GB" altLang="en-US"/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253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0" name="TextBox 2"/>
          <p:cNvSpPr txBox="1">
            <a:spLocks noChangeArrowheads="1"/>
          </p:cNvSpPr>
          <p:nvPr/>
        </p:nvSpPr>
        <p:spPr bwMode="auto">
          <a:xfrm>
            <a:off x="1643063" y="731838"/>
            <a:ext cx="55570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SUBESTORS IN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AGRICUL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URE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livestock sector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22535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2540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2536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253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457200" y="1447800"/>
            <a:ext cx="8229600" cy="5524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Meat production in Montenegro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129005"/>
              </p:ext>
            </p:extLst>
          </p:nvPr>
        </p:nvGraphicFramePr>
        <p:xfrm>
          <a:off x="1066800" y="2000250"/>
          <a:ext cx="5994400" cy="396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838200" y="6084986"/>
            <a:ext cx="5867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l" eaLnBrk="1" hangingPunct="1"/>
            <a:r>
              <a:rPr lang="en-GB" sz="1400" b="0" dirty="0" smtClean="0">
                <a:solidFill>
                  <a:schemeClr val="tx1"/>
                </a:solidFill>
                <a:latin typeface="Arial" pitchFamily="34" charset="0"/>
              </a:rPr>
              <a:t>Source</a:t>
            </a:r>
            <a:r>
              <a:rPr lang="en-GB" sz="1400" b="0" dirty="0">
                <a:solidFill>
                  <a:schemeClr val="tx1"/>
                </a:solidFill>
                <a:latin typeface="Arial" pitchFamily="34" charset="0"/>
              </a:rPr>
              <a:t>: </a:t>
            </a:r>
            <a:r>
              <a:rPr lang="en-GB" sz="1400" b="0" dirty="0" smtClean="0">
                <a:solidFill>
                  <a:schemeClr val="tx1"/>
                </a:solidFill>
                <a:latin typeface="Arial" pitchFamily="34" charset="0"/>
              </a:rPr>
              <a:t>Meat Sector study, </a:t>
            </a:r>
            <a:r>
              <a:rPr lang="en-GB" sz="1400" b="0" dirty="0">
                <a:solidFill>
                  <a:schemeClr val="tx1"/>
                </a:solidFill>
                <a:latin typeface="Arial" pitchFamily="34" charset="0"/>
              </a:rPr>
              <a:t>2010  </a:t>
            </a:r>
            <a:endParaRPr lang="en-US" sz="1400" b="0" dirty="0"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505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1252538" y="892175"/>
            <a:ext cx="7891462" cy="565150"/>
          </a:xfrm>
        </p:spPr>
        <p:txBody>
          <a:bodyPr/>
          <a:lstStyle/>
          <a:p>
            <a:pPr eaLnBrk="1" hangingPunct="1">
              <a:defRPr/>
            </a:pPr>
            <a:r>
              <a:rPr lang="en-GB" sz="28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Foreign trade in agricultural-food products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21030B14-2302-4B62-95D4-F3FFBE06AFC4}" type="slidenum">
              <a:rPr lang="en-GB" altLang="en-US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rPr>
              <a:pPr algn="r">
                <a:defRPr/>
              </a:pPr>
              <a:t>22</a:t>
            </a:fld>
            <a:endParaRPr lang="en-GB" altLang="en-US" sz="1200">
              <a:solidFill>
                <a:schemeClr val="tx2">
                  <a:shade val="90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23556" name="Chart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8229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3558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3559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3564" name="Picture 18" descr="EU MN 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3560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3561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4145AF-B079-47A2-82F9-56E57DB12434}" type="slidenum">
              <a:rPr lang="de-DE"/>
              <a:pPr>
                <a:defRPr/>
              </a:pPr>
              <a:t>23</a:t>
            </a:fld>
            <a:endParaRPr lang="de-DE"/>
          </a:p>
        </p:txBody>
      </p:sp>
      <p:sp>
        <p:nvSpPr>
          <p:cNvPr id="26627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685800"/>
            <a:ext cx="5775325" cy="457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SWOT analyses of the agriculture </a:t>
            </a:r>
          </a:p>
        </p:txBody>
      </p:sp>
      <p:graphicFrame>
        <p:nvGraphicFramePr>
          <p:cNvPr id="78871" name="Group 23"/>
          <p:cNvGraphicFramePr>
            <a:graphicFrameLocks noGrp="1"/>
          </p:cNvGraphicFramePr>
          <p:nvPr>
            <p:ph idx="4294967295"/>
          </p:nvPr>
        </p:nvGraphicFramePr>
        <p:xfrm>
          <a:off x="152400" y="1219200"/>
          <a:ext cx="8991600" cy="5095895"/>
        </p:xfrm>
        <a:graphic>
          <a:graphicData uri="http://schemas.openxmlformats.org/drawingml/2006/table">
            <a:tbl>
              <a:tblPr/>
              <a:tblGrid>
                <a:gridCol w="4527058"/>
                <a:gridCol w="4464542"/>
              </a:tblGrid>
              <a:tr h="2590451"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Strengths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Available land resources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Price competitiveness for limited number of products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Good preconditions for organic agriculture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Tradition in production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New capacities in the processing industry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Positive changes in the institutional frame </a:t>
                      </a:r>
                    </a:p>
                  </a:txBody>
                  <a:tcPr marL="42203" marR="42203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FF99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Weaknesses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Insufficient technological level causes low competitiveness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Small scale production – subsistence farming prevails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Age, social and educational level of producers are not favorable 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- The food chain is still weak</a:t>
                      </a:r>
                    </a:p>
                  </a:txBody>
                  <a:tcPr marL="84406" marR="8440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</a:tr>
              <a:tr h="25054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Opportunities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Organic agriculture,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sr-Latn-C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Production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of traditional certified  products in greater volume,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Tourism as a driving force for the local products,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Export of wine, vegetables, fruit, lamb meat etc.</a:t>
                      </a:r>
                    </a:p>
                  </a:txBody>
                  <a:tcPr marL="84406" marR="84406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FF99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Threats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Opening of the market can threaten the sensitive sectors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Neglecting of agriculture in the general economical policy, lack of the support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Failure in harmonization of the legislation with the EU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Acquis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pitchFamily="34" charset="0"/>
                        </a:rPr>
                        <a:t>and in capacity building </a:t>
                      </a:r>
                    </a:p>
                  </a:txBody>
                  <a:tcPr marL="84406" marR="8440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5616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9" name="5-Point Star 8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5617" name="Group 15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7" name="Round Same Side Corner Rectangle 16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5622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5618" name="Group 19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561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85800"/>
            <a:ext cx="7588250" cy="874713"/>
          </a:xfrm>
        </p:spPr>
        <p:txBody>
          <a:bodyPr/>
          <a:lstStyle/>
          <a:p>
            <a:pPr eaLnBrk="1" hangingPunct="1">
              <a:defRPr/>
            </a:pPr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Montenegro’s inequality compared to EU 27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and some of its Members</a:t>
            </a:r>
            <a:endParaRPr lang="sr-Cyrl-CS" sz="24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752600"/>
          <a:ext cx="8796338" cy="4300538"/>
        </p:xfrm>
        <a:graphic>
          <a:graphicData uri="http://schemas.openxmlformats.org/drawingml/2006/table">
            <a:tbl>
              <a:tblPr/>
              <a:tblGrid>
                <a:gridCol w="2819400"/>
                <a:gridCol w="1190625"/>
                <a:gridCol w="1196975"/>
                <a:gridCol w="1195388"/>
                <a:gridCol w="1196975"/>
                <a:gridCol w="1196975"/>
              </a:tblGrid>
              <a:tr h="420688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Indicator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EU (27)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Austria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Slovenia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Bulgaria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M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NE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Area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000 km2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4,324,782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83,870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20,273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110,910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13,812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Population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000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inhab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-34925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499,705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8,355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2,042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7,576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625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Population density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inhab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km2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115.5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101.1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100.7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68.4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GDP per capita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EUR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23,500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32,900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17,300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4,600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4,744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GDP in agriculture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%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1.1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0.9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1.1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3.8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8.3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Used agric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.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Land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000 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178,443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3,169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469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5,101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221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Average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farm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size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13.4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19.7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7.5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6.3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Area under forest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%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44.3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Wheat yield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t/ha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5.7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4.9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4.2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3.5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Potato production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t/ha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29.2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33.2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22.8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16.3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13.1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Milk production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kg/cow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6,346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6,060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5,067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3,419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2,500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467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0" name="Round Same Side Corner Rectangle 19"/>
          <p:cNvSpPr/>
          <p:nvPr/>
        </p:nvSpPr>
        <p:spPr bwMode="auto"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467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6429375"/>
            <a:ext cx="762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 bwMode="auto">
          <a:xfrm>
            <a:off x="0" y="6400800"/>
            <a:ext cx="2667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11</a:t>
            </a:r>
            <a:endParaRPr lang="sr-Latn-CS" sz="1100" b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100" b="1" dirty="0">
                <a:solidFill>
                  <a:srgbClr val="C00000"/>
                </a:solidFill>
              </a:rPr>
              <a:t>Agriculture and rural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1440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28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Institutional Support </a:t>
            </a:r>
            <a:endParaRPr lang="sr-Cyrl-CS" sz="28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>
          <a:xfrm>
            <a:off x="601571" y="1981200"/>
            <a:ext cx="8577263" cy="3581400"/>
          </a:xfrm>
          <a:solidFill>
            <a:schemeClr val="bg1"/>
          </a:solidFill>
        </p:spPr>
        <p:txBody>
          <a:bodyPr rtlCol="0">
            <a:normAutofit fontScale="92500" lnSpcReduction="10000"/>
          </a:bodyPr>
          <a:lstStyle/>
          <a:p>
            <a:pPr marL="571500" indent="-5715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sr-Latn-CS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Ministry of Agriculture and Rural Development</a:t>
            </a: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sr-Latn-CS" sz="16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Veterinary Directorate </a:t>
            </a: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sr-Latn-CS" sz="16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Fitosanitary Directorate</a:t>
            </a:r>
          </a:p>
          <a:p>
            <a:pPr marL="571500" indent="-5715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Biotechnical Faculty</a:t>
            </a:r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Livestock Selection Service </a:t>
            </a:r>
            <a:endParaRPr lang="sr-Latn-RS" sz="16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Extension Service in Plant Production</a:t>
            </a:r>
            <a:endParaRPr lang="sr-Latn-RS" sz="16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971550" lvl="1" indent="-57150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sr-Latn-RS" sz="16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Specialized Laboratories </a:t>
            </a:r>
            <a:r>
              <a:rPr lang="en-GB" sz="16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endParaRPr lang="sr-Latn-RS" sz="16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71500" indent="-5715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Other state institutions and organizations </a:t>
            </a:r>
            <a:endParaRPr lang="sr-Latn-RS" sz="20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71500" indent="-5715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Advisory service </a:t>
            </a:r>
            <a:r>
              <a:rPr lang="en-GB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at the local self governance level </a:t>
            </a:r>
            <a:endParaRPr lang="sr-Latn-RS" sz="20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6635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663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1440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The main reforms in agriculture</a:t>
            </a:r>
            <a:endParaRPr lang="sr-Cyrl-CS" sz="28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>
          <a:xfrm>
            <a:off x="1074493" y="2133600"/>
            <a:ext cx="7776952" cy="35814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Preparation of the strategic documents </a:t>
            </a: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Preparation and adoption of laws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Capacity building and administration strengthening 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International integrations: </a:t>
            </a:r>
            <a:r>
              <a:rPr lang="pl-PL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CEFTA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Membership in international organization </a:t>
            </a:r>
            <a:r>
              <a:rPr lang="x-none" sz="200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WTO, </a:t>
            </a:r>
            <a:r>
              <a:rPr lang="x-none" sz="200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FAO</a:t>
            </a:r>
            <a:r>
              <a:rPr lang="x-none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; OIV </a:t>
            </a:r>
            <a:r>
              <a:rPr lang="x-none" sz="200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etc.)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Accession to EU </a:t>
            </a:r>
            <a:endParaRPr lang="pl-PL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71500" indent="-5715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endParaRPr lang="sr-Latn-CS" sz="20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662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6630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6635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6631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663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3"/>
          <p:cNvSpPr>
            <a:spLocks noGrp="1" noChangeArrowheads="1"/>
          </p:cNvSpPr>
          <p:nvPr>
            <p:ph idx="1"/>
          </p:nvPr>
        </p:nvSpPr>
        <p:spPr>
          <a:xfrm>
            <a:off x="563563" y="1905000"/>
            <a:ext cx="8143875" cy="35814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Strategy ‘’MONTENEGRO’S AGRICULTURE AND EUROPEAN UNION – Food Production and Rural Development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	</a:t>
            </a: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l-SI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Main objectiv</a:t>
            </a:r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es</a:t>
            </a:r>
            <a:r>
              <a:rPr lang="sl-SI" sz="20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:</a:t>
            </a:r>
            <a:r>
              <a:rPr lang="sl-SI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sustainable resource management; 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stable and acceptable supply of safe food;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ensuring an adequate standard of living for the rural population;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increase in competitiveness of food producers.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lvl="1" indent="-3365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hr-HR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33400" indent="-533400" eaLnBrk="1" fontAlgn="auto" hangingPunct="1">
              <a:spcAft>
                <a:spcPts val="0"/>
              </a:spcAft>
              <a:defRPr/>
            </a:pPr>
            <a:endParaRPr lang="hr-HR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1265238" y="2130425"/>
            <a:ext cx="8001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en-GB" sz="2400" b="1">
              <a:solidFill>
                <a:srgbClr val="0000FF"/>
              </a:solidFill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765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680" name="Rectangle 2"/>
          <p:cNvSpPr txBox="1">
            <a:spLocks noChangeArrowheads="1"/>
          </p:cNvSpPr>
          <p:nvPr/>
        </p:nvSpPr>
        <p:spPr bwMode="auto">
          <a:xfrm>
            <a:off x="1152525" y="863600"/>
            <a:ext cx="736282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hr-HR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Reform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s in Agriculture </a:t>
            </a:r>
            <a:r>
              <a:rPr lang="hr-HR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– strate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gic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documents </a:t>
            </a:r>
            <a:endParaRPr lang="sr-Cyrl-CS" sz="28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grpSp>
        <p:nvGrpSpPr>
          <p:cNvPr id="27655" name="Group 17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9" name="Round Same Side Corner Rectangle 18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7660" name="Picture 18" descr="EU MN 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7656" name="Group 19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765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077200" cy="7620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National Programme for food  production and rural development 2009-2013</a:t>
            </a:r>
            <a:endParaRPr lang="sr-Cyrl-CS" sz="22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686800" cy="4267200"/>
          </a:xfrm>
          <a:solidFill>
            <a:schemeClr val="bg1"/>
          </a:solidFill>
        </p:spPr>
        <p:txBody>
          <a:bodyPr/>
          <a:lstStyle/>
          <a:p>
            <a:pPr marL="571500" indent="-571500" eaLnBrk="1" hangingPunct="1">
              <a:lnSpc>
                <a:spcPct val="90000"/>
              </a:lnSpc>
              <a:defRPr/>
            </a:pPr>
            <a:endParaRPr lang="hr-HR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71500" indent="-571500" eaLnBrk="1" hangingPunct="1">
              <a:lnSpc>
                <a:spcPct val="90000"/>
              </a:lnSpc>
              <a:defRPr/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Operation  program for  implementation of  Strategy</a:t>
            </a: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71500" indent="-571500" eaLnBrk="1" hangingPunct="1">
              <a:lnSpc>
                <a:spcPct val="90000"/>
              </a:lnSpc>
              <a:defRPr/>
            </a:pPr>
            <a:endParaRPr lang="hr-HR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571500" indent="-571500" eaLnBrk="1" hangingPunct="1">
              <a:lnSpc>
                <a:spcPct val="120000"/>
              </a:lnSpc>
              <a:defRPr/>
            </a:pPr>
            <a:r>
              <a:rPr lang="sl-SI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Framework for harmonisation of Montenegrian Agriculture with CAP,</a:t>
            </a:r>
            <a:endParaRPr lang="en-GB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sym typeface="Symbol" pitchFamily="18" charset="2"/>
            </a:endParaRPr>
          </a:p>
          <a:p>
            <a:pPr marL="571500" indent="-571500" eaLnBrk="1" hangingPunct="1">
              <a:lnSpc>
                <a:spcPct val="120000"/>
              </a:lnSpc>
              <a:buFont typeface="Arial" pitchFamily="34" charset="0"/>
              <a:buNone/>
              <a:defRPr/>
            </a:pPr>
            <a:endParaRPr lang="sl-SI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sym typeface="Symbol" pitchFamily="18" charset="2"/>
            </a:endParaRPr>
          </a:p>
          <a:p>
            <a:pPr marL="571500" indent="-571500" eaLnBrk="1" hangingPunct="1">
              <a:lnSpc>
                <a:spcPct val="90000"/>
              </a:lnSpc>
              <a:defRPr/>
            </a:pPr>
            <a:r>
              <a:rPr lang="sl-SI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sym typeface="Symbol" pitchFamily="18" charset="2"/>
              </a:rPr>
              <a:t>Contains measures of agricultural policy (the three axis plus LEADER approach) </a:t>
            </a:r>
          </a:p>
          <a:p>
            <a:pPr marL="571500" indent="-571500" eaLnBrk="1" hangingPunct="1">
              <a:lnSpc>
                <a:spcPct val="90000"/>
              </a:lnSpc>
              <a:defRPr/>
            </a:pPr>
            <a:endParaRPr lang="sl-SI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  <a:sym typeface="Symbol" pitchFamily="18" charset="2"/>
            </a:endParaRPr>
          </a:p>
          <a:p>
            <a:pPr marL="571500" indent="-571500" eaLnBrk="1" hangingPunct="1">
              <a:lnSpc>
                <a:spcPct val="90000"/>
              </a:lnSpc>
              <a:defRPr/>
            </a:pPr>
            <a:r>
              <a:rPr lang="hr-HR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Multiannual  financial plan for Agriculture (plan for each measure with financial sources)</a:t>
            </a:r>
          </a:p>
          <a:p>
            <a:pPr marL="1066800" lvl="1" indent="-4953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hr-HR" sz="1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867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0" name="5-Point Star 9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8678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8" name="Round Same Side Corner Rectangle 17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8683" name="Picture 18" descr="EU MN 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8679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868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609600"/>
            <a:ext cx="7010400" cy="457200"/>
          </a:xfrm>
        </p:spPr>
        <p:txBody>
          <a:bodyPr rtlCol="0">
            <a:normAutofit fontScale="77500" lnSpcReduction="20000"/>
          </a:bodyPr>
          <a:lstStyle/>
          <a:p>
            <a:pPr marL="533400" indent="-5334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sr-Latn-CS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ational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sr-Latn-CS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rogramme</a:t>
            </a:r>
            <a:r>
              <a:rPr lang="sr-Latn-CS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sr-Latn-CS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– Measures  2009-2013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</p:txBody>
      </p:sp>
      <p:graphicFrame>
        <p:nvGraphicFramePr>
          <p:cNvPr id="169016" name="Group 56"/>
          <p:cNvGraphicFramePr>
            <a:graphicFrameLocks noGrp="1"/>
          </p:cNvGraphicFramePr>
          <p:nvPr/>
        </p:nvGraphicFramePr>
        <p:xfrm>
          <a:off x="228600" y="1143000"/>
          <a:ext cx="8534400" cy="4876801"/>
        </p:xfrm>
        <a:graphic>
          <a:graphicData uri="http://schemas.openxmlformats.org/drawingml/2006/table">
            <a:tbl>
              <a:tblPr/>
              <a:tblGrid>
                <a:gridCol w="4940300"/>
                <a:gridCol w="973138"/>
                <a:gridCol w="1347787"/>
                <a:gridCol w="1273175"/>
              </a:tblGrid>
              <a:tr h="949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G</a:t>
                      </a:r>
                      <a:r>
                        <a:rPr kumimoji="0" lang="x-none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roup of measure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r-Latn-R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No Measures 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r-Latn-R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Agro-budget</a:t>
                      </a: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r-Latn-C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Agro</a:t>
                      </a: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b</a:t>
                      </a:r>
                      <a:r>
                        <a:rPr kumimoji="0" lang="sr-Latn-C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. +  others  sources</a:t>
                      </a: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Times New Roman" pitchFamily="18" charset="0"/>
                        </a:rPr>
                        <a:t>,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1. </a:t>
                      </a: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Market policy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29.0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2</a:t>
                      </a: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6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.</a:t>
                      </a: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7</a:t>
                      </a:r>
                      <a:endParaRPr kumimoji="0" lang="en-GB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2. </a:t>
                      </a: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Rural development policy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39.</a:t>
                      </a: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3</a:t>
                      </a:r>
                      <a:endParaRPr kumimoji="0" lang="en-GB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42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.</a:t>
                      </a: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2</a:t>
                      </a:r>
                      <a:endParaRPr kumimoji="0" lang="en-GB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766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3. </a:t>
                      </a: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  <a:sym typeface="Symbol" pitchFamily="18" charset="2"/>
                        </a:rPr>
                        <a:t>Support to general services in agriculture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18.</a:t>
                      </a: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0</a:t>
                      </a:r>
                      <a:endParaRPr kumimoji="0" lang="en-GB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18.</a:t>
                      </a: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3</a:t>
                      </a:r>
                      <a:endParaRPr kumimoji="0" lang="en-GB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4. </a:t>
                      </a: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  <a:sym typeface="Symbol" pitchFamily="18" charset="2"/>
                        </a:rPr>
                        <a:t>Social transfers to rural          population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11.2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</a:t>
                      </a: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0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.</a:t>
                      </a:r>
                      <a:r>
                        <a:rPr kumimoji="0" lang="sr-Latn-C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3</a:t>
                      </a:r>
                      <a:endParaRPr kumimoji="0" lang="en-GB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865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5. </a:t>
                      </a:r>
                      <a:r>
                        <a:rPr kumimoji="0" lang="x-non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Tehnical and administrative support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x-non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to Program implemenation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 </a:t>
                      </a: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   Total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sp>
        <p:nvSpPr>
          <p:cNvPr id="7" name="Round Same Side Corner Rectangle 6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974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9743" name="Group 17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9" name="Round Same Side Corner Rectangle 18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29748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29744" name="Group 17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2974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1981200" y="990600"/>
            <a:ext cx="6518275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Accession to EU </a:t>
            </a:r>
            <a:endParaRPr lang="sr-Latn-CS" sz="2800" b="1" dirty="0">
              <a:solidFill>
                <a:srgbClr val="632523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2536" name="Rectangle 1"/>
          <p:cNvSpPr>
            <a:spLocks noChangeArrowheads="1"/>
          </p:cNvSpPr>
          <p:nvPr/>
        </p:nvSpPr>
        <p:spPr bwMode="auto">
          <a:xfrm>
            <a:off x="917575" y="2362200"/>
            <a:ext cx="7156450" cy="304698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533400" indent="-533400">
              <a:lnSpc>
                <a:spcPct val="80000"/>
              </a:lnSpc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Objectives</a:t>
            </a:r>
          </a:p>
          <a:p>
            <a:pPr marL="533400" indent="-533400">
              <a:lnSpc>
                <a:spcPct val="80000"/>
              </a:lnSpc>
              <a:defRPr/>
            </a:pPr>
            <a:endParaRPr lang="sr-Latn-BA" sz="24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sr-Latn-R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Full integration into EU the legal system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sr-Latn-BA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sr-Latn-BA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overcome structural and developmental weaknesses of the sector during pre-accession period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sr-Latn-BA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sr-Latn-BA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To build –up absorption capacites in agriculture enable to use possibilities of EU membership </a:t>
            </a:r>
            <a:endParaRPr lang="sr-Latn-BA" sz="24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30731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3072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2362200" y="1219200"/>
            <a:ext cx="61372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632523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Accession to EU </a:t>
            </a:r>
            <a:endParaRPr lang="sr-Latn-CS" sz="2800" b="1" dirty="0">
              <a:solidFill>
                <a:srgbClr val="632523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0724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726" name="Group 14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30731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30727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3072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685800" y="1905000"/>
            <a:ext cx="6172200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lnSpc>
                <a:spcPct val="80000"/>
              </a:lnSpc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Objectives</a:t>
            </a:r>
          </a:p>
          <a:p>
            <a:pPr marL="533400" indent="-533400">
              <a:lnSpc>
                <a:spcPct val="80000"/>
              </a:lnSpc>
              <a:defRPr/>
            </a:pPr>
            <a:endParaRPr lang="sr-Latn-BA" sz="24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To inrease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competitiveness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sr-Latn-BA" sz="24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sr-Latn-BA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To implement EU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standards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sr-Latn-BA" sz="24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sr-Latn-BA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To upgrade the whole food chain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sr-Latn-BA" sz="24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sr-Latn-BA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To implement Rural Development policy as a tool for providing public goods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and ensure good living standard</a:t>
            </a:r>
            <a:r>
              <a:rPr lang="sr-Latn-R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for rural population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639763" y="1295400"/>
            <a:ext cx="784383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CHALLENGES AND TASKS </a:t>
            </a: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1748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0" name="Rectangle 1"/>
          <p:cNvSpPr>
            <a:spLocks noChangeArrowheads="1"/>
          </p:cNvSpPr>
          <p:nvPr/>
        </p:nvSpPr>
        <p:spPr bwMode="auto">
          <a:xfrm>
            <a:off x="358775" y="1906588"/>
            <a:ext cx="8566150" cy="4340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533400" indent="-533400">
              <a:lnSpc>
                <a:spcPct val="80000"/>
              </a:lnSpc>
              <a:buFont typeface="Monotype Sorts"/>
              <a:buNone/>
              <a:defRPr/>
            </a:pPr>
            <a:endParaRPr lang="sr-Latn-CS" sz="1000" dirty="0">
              <a:solidFill>
                <a:srgbClr val="141210"/>
              </a:solidFill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EU accession agenda </a:t>
            </a:r>
            <a:r>
              <a:rPr lang="sr-Latn-CS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harmonization of </a:t>
            </a:r>
            <a:r>
              <a:rPr lang="sr-Latn-CS" b="1" dirty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legislation with the EU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Acquis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communautaire</a:t>
            </a:r>
            <a:r>
              <a:rPr lang="sr-Latn-BA" b="1" dirty="0">
                <a:solidFill>
                  <a:schemeClr val="accent2">
                    <a:lumMod val="50000"/>
                  </a:schemeClr>
                </a:solidFill>
              </a:rPr>
              <a:t>, particularly</a:t>
            </a:r>
            <a:r>
              <a:rPr lang="sr-Latn-CS" b="1" dirty="0">
                <a:solidFill>
                  <a:schemeClr val="accent2">
                    <a:lumMod val="50000"/>
                  </a:schemeClr>
                </a:solidFill>
              </a:rPr>
              <a:t> at a level of sublaws and rulebooks and thier implementation</a:t>
            </a:r>
            <a:endParaRPr lang="sr-Latn-CS" sz="20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Full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mplementation of the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national strategic documents</a:t>
            </a:r>
            <a:endParaRPr lang="sr-Latn-C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Implementation of 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IPARD program (coherent with the Strategy and NP) 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To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build-up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an appropriate implementing stracture for agricultural policy harmonised with CAP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(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Paying agency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Managing authority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IACS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…)</a:t>
            </a:r>
            <a:endParaRPr lang="sr-Latn-C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To strenghten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analytical support </a:t>
            </a:r>
            <a:r>
              <a:rPr lang="sr-Latn-CS" sz="20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to the agriculture and rural development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Raising of public awareness </a:t>
            </a:r>
            <a:r>
              <a:rPr lang="hr-HR" b="1" dirty="0">
                <a:solidFill>
                  <a:schemeClr val="accent2">
                    <a:lumMod val="50000"/>
                  </a:schemeClr>
                </a:solidFill>
              </a:rPr>
              <a:t>on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the importance of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agri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sector in EU integrations</a:t>
            </a:r>
            <a:endParaRPr lang="sr-Latn-C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SzPct val="75000"/>
              <a:buFont typeface="Monotype Sorts"/>
              <a:buChar char="F"/>
              <a:defRPr/>
            </a:pPr>
            <a:endParaRPr lang="en-GB" sz="1000" dirty="0"/>
          </a:p>
        </p:txBody>
      </p:sp>
      <p:grpSp>
        <p:nvGrpSpPr>
          <p:cNvPr id="31750" name="Group 14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31755" name="Picture 18" descr="EU MN 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31751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3175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639763" y="1219200"/>
            <a:ext cx="784383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THE MAIN </a:t>
            </a:r>
            <a:r>
              <a:rPr lang="sr-Latn-CS" sz="24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CHALLENGES AND TASKS </a:t>
            </a:r>
          </a:p>
        </p:txBody>
      </p:sp>
      <p:sp>
        <p:nvSpPr>
          <p:cNvPr id="4" name="Round Same Side Corner Rectangle 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0" name="Rectangle 1"/>
          <p:cNvSpPr>
            <a:spLocks noChangeArrowheads="1"/>
          </p:cNvSpPr>
          <p:nvPr/>
        </p:nvSpPr>
        <p:spPr bwMode="auto">
          <a:xfrm>
            <a:off x="358775" y="1906588"/>
            <a:ext cx="8566150" cy="458587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533400" indent="-533400">
              <a:lnSpc>
                <a:spcPct val="80000"/>
              </a:lnSpc>
              <a:buFont typeface="Monotype Sorts"/>
              <a:buNone/>
              <a:defRPr/>
            </a:pPr>
            <a:endParaRPr lang="sr-Latn-RS" sz="1000" dirty="0" smtClean="0">
              <a:solidFill>
                <a:srgbClr val="141210"/>
              </a:solidFill>
            </a:endParaRPr>
          </a:p>
          <a:p>
            <a:pPr marL="533400" indent="-533400">
              <a:lnSpc>
                <a:spcPct val="80000"/>
              </a:lnSpc>
              <a:buFont typeface="Monotype Sorts"/>
              <a:buNone/>
              <a:defRPr/>
            </a:pPr>
            <a:endParaRPr lang="sr-Latn-RS" sz="1000" dirty="0" smtClean="0">
              <a:solidFill>
                <a:srgbClr val="141210"/>
              </a:solidFill>
            </a:endParaRP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defRPr/>
            </a:pP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      In Preparation of the New Strategy  2014-2020, </a:t>
            </a: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defRPr/>
            </a:pP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      focus shall be on similar objectives like new CAP:</a:t>
            </a: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Viable food production</a:t>
            </a: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S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ustainble managment of natural resources </a:t>
            </a: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B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alanced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territorial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development </a:t>
            </a: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342900" indent="-342900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sr-Latn-CS" sz="20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16" name="Round Same Side Corner Rectangle 15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31755" name="Picture 18" descr="EU MN 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3175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29200" cy="379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35363"/>
            <a:ext cx="4572000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197225"/>
            <a:ext cx="4572000" cy="366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0"/>
            <a:ext cx="4572000" cy="344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2514600" y="2971800"/>
            <a:ext cx="4876800" cy="7458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lIns="7161" tIns="3579" rIns="7161" bIns="3579">
            <a:spAutoFit/>
          </a:bodyPr>
          <a:lstStyle/>
          <a:p>
            <a:pPr algn="ctr">
              <a:defRPr/>
            </a:pPr>
            <a:r>
              <a:rPr lang="en-US" sz="2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Mountain pasture with summer settlements called </a:t>
            </a:r>
            <a:r>
              <a:rPr lang="en-US" sz="2400" b="1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katuns</a:t>
            </a:r>
            <a:r>
              <a:rPr lang="en-US" sz="2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44021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8" descr="HPIM39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524000"/>
            <a:ext cx="2057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3429000"/>
            <a:ext cx="1905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12" descr="plasteni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3505200"/>
            <a:ext cx="2057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Rectangle 12"/>
          <p:cNvSpPr>
            <a:spLocks noChangeArrowheads="1"/>
          </p:cNvSpPr>
          <p:nvPr/>
        </p:nvSpPr>
        <p:spPr bwMode="auto">
          <a:xfrm>
            <a:off x="1143000" y="838200"/>
            <a:ext cx="6470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Thank you for your attention</a:t>
            </a:r>
            <a:r>
              <a:rPr lang="hr-HR" sz="3600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! </a:t>
            </a:r>
            <a:endParaRPr lang="sr-Cyrl-CS" sz="3600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2776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3" name="5-Point Star 1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2777" name="Group 18"/>
          <p:cNvGrpSpPr>
            <a:grpSpLocks/>
          </p:cNvGrpSpPr>
          <p:nvPr/>
        </p:nvGrpSpPr>
        <p:grpSpPr bwMode="auto">
          <a:xfrm>
            <a:off x="0" y="0"/>
            <a:ext cx="4992688" cy="538163"/>
            <a:chOff x="0" y="0"/>
            <a:chExt cx="4992416" cy="538609"/>
          </a:xfrm>
        </p:grpSpPr>
        <p:pic>
          <p:nvPicPr>
            <p:cNvPr id="327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0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457175" y="0"/>
              <a:ext cx="4535241" cy="538609"/>
            </a:xfrm>
            <a:prstGeom prst="rect">
              <a:avLst/>
            </a:prstGeom>
          </p:spPr>
          <p:txBody>
            <a:bodyPr tIns="18288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Negotiating Team for the Accession of Montenegro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r>
                <a:rPr lang="en-GB" sz="1000" b="1" dirty="0">
                  <a:solidFill>
                    <a:schemeClr val="bg1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bg1"/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2778" name="Group 14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6400800"/>
            <a:chExt cx="9144000" cy="457200"/>
          </a:xfrm>
        </p:grpSpPr>
        <p:sp>
          <p:nvSpPr>
            <p:cNvPr id="23" name="Round Same Side Corner Rectangle 22"/>
            <p:cNvSpPr/>
            <p:nvPr/>
          </p:nvSpPr>
          <p:spPr>
            <a:xfrm rot="10800000">
              <a:off x="0" y="6400800"/>
              <a:ext cx="9144000" cy="457200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32780" name="Picture 18" descr="EU MN logo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382000" y="6429375"/>
              <a:ext cx="76200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Rectangle 24"/>
            <p:cNvSpPr/>
            <p:nvPr/>
          </p:nvSpPr>
          <p:spPr>
            <a:xfrm>
              <a:off x="0" y="6400800"/>
              <a:ext cx="26670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Chapter 11</a:t>
              </a:r>
              <a:endParaRPr lang="sr-Latn-CS" sz="1100" b="1" dirty="0">
                <a:solidFill>
                  <a:srgbClr val="C00000"/>
                </a:solidFill>
              </a:endParaRPr>
            </a:p>
            <a:p>
              <a:pPr>
                <a:defRPr/>
              </a:pPr>
              <a:r>
                <a:rPr lang="en-US" sz="1100" b="1" dirty="0">
                  <a:solidFill>
                    <a:srgbClr val="C00000"/>
                  </a:solidFill>
                </a:rPr>
                <a:t>Agriculture and rural development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2_Radial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Cyrl-C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r-Cyrl-C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8435</TotalTime>
  <Words>3066</Words>
  <Application>Microsoft Office PowerPoint</Application>
  <PresentationFormat>On-screen Show (4:3)</PresentationFormat>
  <Paragraphs>812</Paragraphs>
  <Slides>35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2_Radial</vt:lpstr>
      <vt:lpstr>Office Theme</vt:lpstr>
      <vt:lpstr>Chart</vt:lpstr>
      <vt:lpstr>PowerPoint Presentation</vt:lpstr>
      <vt:lpstr>Presentation Outline </vt:lpstr>
      <vt:lpstr>PowerPoint Presentation</vt:lpstr>
      <vt:lpstr>Main characteristics of Montenegro’s agriculture </vt:lpstr>
      <vt:lpstr>STRUCTURE OF AGRICULTURAL LAND  </vt:lpstr>
      <vt:lpstr>Agricultural and arable land by the regions  </vt:lpstr>
      <vt:lpstr>PowerPoint Presentation</vt:lpstr>
      <vt:lpstr>PowerPoint Presentation</vt:lpstr>
      <vt:lpstr>Urban and rural population by the regions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Foreign trade in agricultural-food products </vt:lpstr>
      <vt:lpstr>SWOT analyses of the agriculture </vt:lpstr>
      <vt:lpstr>Montenegro’s inequality compared to EU 27 and some of its Members</vt:lpstr>
      <vt:lpstr>Institutional Support </vt:lpstr>
      <vt:lpstr>The main reforms in agriculture</vt:lpstr>
      <vt:lpstr>PowerPoint Presentation</vt:lpstr>
      <vt:lpstr>National Programme for food  production and rural development 2009-2013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Podgorica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OPLEMENJIVANJE DOMAĆIH ŽIVOTINJA</dc:title>
  <dc:creator>Administrator</dc:creator>
  <cp:lastModifiedBy>User</cp:lastModifiedBy>
  <cp:revision>444</cp:revision>
  <dcterms:created xsi:type="dcterms:W3CDTF">2006-12-16T20:40:38Z</dcterms:created>
  <dcterms:modified xsi:type="dcterms:W3CDTF">2012-12-07T06:35:48Z</dcterms:modified>
</cp:coreProperties>
</file>